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700" r:id="rId2"/>
  </p:sldMasterIdLst>
  <p:notesMasterIdLst>
    <p:notesMasterId r:id="rId11"/>
  </p:notesMasterIdLst>
  <p:sldIdLst>
    <p:sldId id="256" r:id="rId3"/>
    <p:sldId id="263" r:id="rId4"/>
    <p:sldId id="264" r:id="rId5"/>
    <p:sldId id="265" r:id="rId6"/>
    <p:sldId id="266" r:id="rId7"/>
    <p:sldId id="267" r:id="rId8"/>
    <p:sldId id="269" r:id="rId9"/>
    <p:sldId id="270" r:id="rId10"/>
  </p:sldIdLst>
  <p:sldSz cx="9144000" cy="5143500" type="screen16x9"/>
  <p:notesSz cx="6858000" cy="9144000"/>
  <p:defaultText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433" userDrawn="1">
          <p15:clr>
            <a:srgbClr val="A4A3A4"/>
          </p15:clr>
        </p15:guide>
        <p15:guide id="3" pos="5038" userDrawn="1">
          <p15:clr>
            <a:srgbClr val="A4A3A4"/>
          </p15:clr>
        </p15:guide>
        <p15:guide id="4" pos="1418" userDrawn="1">
          <p15:clr>
            <a:srgbClr val="A4A3A4"/>
          </p15:clr>
        </p15:guide>
        <p15:guide id="5" pos="54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2C8"/>
    <a:srgbClr val="005075"/>
    <a:srgbClr val="66ACC1"/>
    <a:srgbClr val="66A9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39" d="100"/>
          <a:sy n="139" d="100"/>
        </p:scale>
        <p:origin x="144" y="312"/>
      </p:cViewPr>
      <p:guideLst>
        <p:guide orient="horz" pos="1620"/>
        <p:guide pos="433"/>
        <p:guide pos="5038"/>
        <p:guide pos="1418"/>
        <p:guide pos="54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96206B-CE5A-4CA3-BD34-3451FD0BA690}" type="datetimeFigureOut">
              <a:rPr lang="sv-SE" smtClean="0"/>
              <a:t>2021-11-22</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63CAE6-3546-4A01-BBE9-044D7CD2D89D}" type="slidenum">
              <a:rPr lang="sv-SE" smtClean="0"/>
              <a:t>‹#›</a:t>
            </a:fld>
            <a:endParaRPr lang="sv-SE"/>
          </a:p>
        </p:txBody>
      </p:sp>
    </p:spTree>
    <p:extLst>
      <p:ext uri="{BB962C8B-B14F-4D97-AF65-F5344CB8AC3E}">
        <p14:creationId xmlns:p14="http://schemas.microsoft.com/office/powerpoint/2010/main" val="150416155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18" name="Platshållare för bild 14">
            <a:extLst>
              <a:ext uri="{FF2B5EF4-FFF2-40B4-BE49-F238E27FC236}">
                <a16:creationId xmlns:a16="http://schemas.microsoft.com/office/drawing/2014/main" id="{B7A874E3-C4C2-4DBE-9D3C-8912EDC4FF74}"/>
              </a:ext>
            </a:extLst>
          </p:cNvPr>
          <p:cNvSpPr>
            <a:spLocks noGrp="1"/>
          </p:cNvSpPr>
          <p:nvPr>
            <p:ph type="pic" sz="quarter" idx="13"/>
          </p:nvPr>
        </p:nvSpPr>
        <p:spPr>
          <a:xfrm>
            <a:off x="141288" y="0"/>
            <a:ext cx="9002712" cy="4627360"/>
          </a:xfrm>
        </p:spPr>
        <p:txBody>
          <a:bodyPr/>
          <a:lstStyle/>
          <a:p>
            <a:r>
              <a:rPr lang="sv-SE"/>
              <a:t>Klicka på ikonen för att lägga till en bild</a:t>
            </a:r>
            <a:endParaRPr lang="sv-SE" dirty="0"/>
          </a:p>
        </p:txBody>
      </p:sp>
      <p:sp>
        <p:nvSpPr>
          <p:cNvPr id="2" name="Rubrik 1"/>
          <p:cNvSpPr>
            <a:spLocks noGrp="1"/>
          </p:cNvSpPr>
          <p:nvPr>
            <p:ph type="ctrTitle" hasCustomPrompt="1"/>
          </p:nvPr>
        </p:nvSpPr>
        <p:spPr>
          <a:xfrm>
            <a:off x="141859" y="3117860"/>
            <a:ext cx="6012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3" name="Underrubrik 2"/>
          <p:cNvSpPr>
            <a:spLocks noGrp="1"/>
          </p:cNvSpPr>
          <p:nvPr>
            <p:ph type="subTitle" idx="1" hasCustomPrompt="1"/>
          </p:nvPr>
        </p:nvSpPr>
        <p:spPr>
          <a:xfrm>
            <a:off x="141859" y="3875680"/>
            <a:ext cx="6012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p>
            <a:fld id="{1B8F8DFE-A200-45B5-B28F-687801E16029}" type="datetimeFigureOut">
              <a:rPr lang="sv-SE" smtClean="0"/>
              <a:t>2021-11-22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7" name="Af_logotyp_gron-bla_cmyk.pdf" descr="Logotyp Arbetsförmedlingen">
            <a:extLst>
              <a:ext uri="{FF2B5EF4-FFF2-40B4-BE49-F238E27FC236}">
                <a16:creationId xmlns:a16="http://schemas.microsoft.com/office/drawing/2014/main" id="{DB739288-7EE9-493D-B863-22080E1F895A}"/>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Tree>
    <p:extLst>
      <p:ext uri="{BB962C8B-B14F-4D97-AF65-F5344CB8AC3E}">
        <p14:creationId xmlns:p14="http://schemas.microsoft.com/office/powerpoint/2010/main" val="3941980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bg1"/>
        </a:solidFill>
        <a:effectLst/>
      </p:bgPr>
    </p:bg>
    <p:spTree>
      <p:nvGrpSpPr>
        <p:cNvPr id="1" name=""/>
        <p:cNvGrpSpPr/>
        <p:nvPr/>
      </p:nvGrpSpPr>
      <p:grpSpPr>
        <a:xfrm>
          <a:off x="0" y="0"/>
          <a:ext cx="0" cy="0"/>
          <a:chOff x="0" y="0"/>
          <a:chExt cx="0" cy="0"/>
        </a:xfrm>
      </p:grpSpPr>
      <p:sp>
        <p:nvSpPr>
          <p:cNvPr id="19" name="Platshållare för bild 14">
            <a:extLst>
              <a:ext uri="{FF2B5EF4-FFF2-40B4-BE49-F238E27FC236}">
                <a16:creationId xmlns:a16="http://schemas.microsoft.com/office/drawing/2014/main" id="{9008CFDE-FAFA-445A-900C-E639E9463033}"/>
              </a:ext>
            </a:extLst>
          </p:cNvPr>
          <p:cNvSpPr>
            <a:spLocks noGrp="1"/>
          </p:cNvSpPr>
          <p:nvPr>
            <p:ph type="pic" sz="quarter" idx="13"/>
          </p:nvPr>
        </p:nvSpPr>
        <p:spPr>
          <a:xfrm>
            <a:off x="141288" y="0"/>
            <a:ext cx="9002712" cy="4627360"/>
          </a:xfrm>
        </p:spPr>
        <p:txBody>
          <a:bodyPr/>
          <a:lstStyle/>
          <a:p>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2021-11-22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4" name="Af_logotyp_gron-bla_cmyk.pdf" descr="Logotyp Arbetsförmedlingen">
            <a:extLst>
              <a:ext uri="{FF2B5EF4-FFF2-40B4-BE49-F238E27FC236}">
                <a16:creationId xmlns:a16="http://schemas.microsoft.com/office/drawing/2014/main" id="{D7B21F88-959F-4910-A6A8-8308C963676D}"/>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2" name="Rubrik 1">
            <a:extLst>
              <a:ext uri="{FF2B5EF4-FFF2-40B4-BE49-F238E27FC236}">
                <a16:creationId xmlns:a16="http://schemas.microsoft.com/office/drawing/2014/main" id="{267612FB-7BE0-4484-8F22-D168115714C0}"/>
              </a:ext>
            </a:extLst>
          </p:cNvPr>
          <p:cNvSpPr>
            <a:spLocks noGrp="1"/>
          </p:cNvSpPr>
          <p:nvPr>
            <p:ph type="ctrTitle" hasCustomPrompt="1"/>
          </p:nvPr>
        </p:nvSpPr>
        <p:spPr>
          <a:xfrm>
            <a:off x="141859" y="3117860"/>
            <a:ext cx="6012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16" name="Underrubrik 2">
            <a:extLst>
              <a:ext uri="{FF2B5EF4-FFF2-40B4-BE49-F238E27FC236}">
                <a16:creationId xmlns:a16="http://schemas.microsoft.com/office/drawing/2014/main" id="{FA376D43-EDFE-4919-9B06-4887B9BEABE2}"/>
              </a:ext>
            </a:extLst>
          </p:cNvPr>
          <p:cNvSpPr>
            <a:spLocks noGrp="1"/>
          </p:cNvSpPr>
          <p:nvPr>
            <p:ph type="subTitle" idx="1" hasCustomPrompt="1"/>
          </p:nvPr>
        </p:nvSpPr>
        <p:spPr>
          <a:xfrm>
            <a:off x="141859" y="3875680"/>
            <a:ext cx="6012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Tree>
    <p:extLst>
      <p:ext uri="{BB962C8B-B14F-4D97-AF65-F5344CB8AC3E}">
        <p14:creationId xmlns:p14="http://schemas.microsoft.com/office/powerpoint/2010/main" val="930055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Rubrikbild center">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p:nvPr>
        </p:nvSpPr>
        <p:spPr>
          <a:xfrm>
            <a:off x="1695937" y="852392"/>
            <a:ext cx="5752125" cy="967429"/>
          </a:xfrm>
        </p:spPr>
        <p:txBody>
          <a:bodyPr anchor="b" anchorCtr="0">
            <a:noAutofit/>
          </a:bodyPr>
          <a:lstStyle>
            <a:lvl1pPr algn="ctr">
              <a:defRPr sz="3200" b="1">
                <a:solidFill>
                  <a:schemeClr val="bg1"/>
                </a:solidFill>
              </a:defRPr>
            </a:lvl1pPr>
          </a:lstStyle>
          <a:p>
            <a:r>
              <a:rPr lang="sv-SE" dirty="0"/>
              <a:t>Klicka här för att ändra format</a:t>
            </a:r>
          </a:p>
        </p:txBody>
      </p:sp>
      <p:sp>
        <p:nvSpPr>
          <p:cNvPr id="3" name="Underrubrik 2"/>
          <p:cNvSpPr>
            <a:spLocks noGrp="1"/>
          </p:cNvSpPr>
          <p:nvPr>
            <p:ph type="subTitle" idx="1"/>
          </p:nvPr>
        </p:nvSpPr>
        <p:spPr>
          <a:xfrm>
            <a:off x="1697564" y="1867940"/>
            <a:ext cx="5750498" cy="774221"/>
          </a:xfrm>
        </p:spPr>
        <p:txBody>
          <a:bodyPr>
            <a:noAutofit/>
          </a:bodyPr>
          <a:lstStyle>
            <a:lvl1pPr marL="0" indent="0" algn="ctr">
              <a:buNone/>
              <a:defRPr sz="2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2021-11-22</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
        <p:nvSpPr>
          <p:cNvPr id="16" name="Linje">
            <a:extLst>
              <a:ext uri="{FF2B5EF4-FFF2-40B4-BE49-F238E27FC236}">
                <a16:creationId xmlns:a16="http://schemas.microsoft.com/office/drawing/2014/main" id="{6285B20E-992A-41EA-A8BD-04B7B292C1C1}"/>
              </a:ext>
            </a:extLst>
          </p:cNvPr>
          <p:cNvSpPr/>
          <p:nvPr userDrawn="1"/>
        </p:nvSpPr>
        <p:spPr>
          <a:xfrm>
            <a:off x="2192348" y="2664168"/>
            <a:ext cx="4862640" cy="0"/>
          </a:xfrm>
          <a:prstGeom prst="line">
            <a:avLst/>
          </a:prstGeom>
          <a:ln w="25400">
            <a:solidFill>
              <a:schemeClr val="accent2"/>
            </a:solidFill>
          </a:ln>
        </p:spPr>
        <p:txBody>
          <a:bodyPr lIns="17144" tIns="17144" rIns="17144" bIns="17144"/>
          <a:lstStyle/>
          <a:p>
            <a:pPr>
              <a:spcBef>
                <a:spcPts val="750"/>
              </a:spcBef>
              <a:defRPr sz="7500" b="0"/>
            </a:pPr>
            <a:endParaRPr sz="2813"/>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2056231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2021-11-22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1415059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a:xfrm>
            <a:off x="575043" y="1809000"/>
            <a:ext cx="3629210" cy="256500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2021-11-22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809000"/>
            <a:ext cx="3629210" cy="256500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679006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2021-11-22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bild 6"/>
          <p:cNvSpPr>
            <a:spLocks noGrp="1"/>
          </p:cNvSpPr>
          <p:nvPr>
            <p:ph type="pic" sz="quarter" idx="14"/>
          </p:nvPr>
        </p:nvSpPr>
        <p:spPr>
          <a:xfrm>
            <a:off x="575042" y="1809000"/>
            <a:ext cx="3628800" cy="2565000"/>
          </a:xfrm>
        </p:spPr>
        <p:txBody>
          <a:bodyPr anchor="ctr"/>
          <a:lstStyle>
            <a:lvl1pPr marL="0" indent="0" algn="ctr">
              <a:buNone/>
              <a:defRPr/>
            </a:lvl1pPr>
          </a:lstStyle>
          <a:p>
            <a:r>
              <a:rPr lang="sv-SE" dirty="0"/>
              <a:t>Klicka på ikonen för att lägga till en bild</a:t>
            </a:r>
          </a:p>
        </p:txBody>
      </p:sp>
    </p:spTree>
    <p:extLst>
      <p:ext uri="{BB962C8B-B14F-4D97-AF65-F5344CB8AC3E}">
        <p14:creationId xmlns:p14="http://schemas.microsoft.com/office/powerpoint/2010/main" val="911783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p:spPr>
        <p:txBody>
          <a:bodyPr/>
          <a:lstStyle/>
          <a:p>
            <a:r>
              <a:rPr lang="sv-SE" dirty="0"/>
              <a:t>Klicka här för att ändra format</a:t>
            </a:r>
          </a:p>
        </p:txBody>
      </p:sp>
      <p:sp>
        <p:nvSpPr>
          <p:cNvPr id="3" name="Platshållare för innehåll 2"/>
          <p:cNvSpPr>
            <a:spLocks noGrp="1"/>
          </p:cNvSpPr>
          <p:nvPr>
            <p:ph idx="1"/>
          </p:nvPr>
        </p:nvSpPr>
        <p:spPr>
          <a:xfrm>
            <a:off x="575043" y="1809000"/>
            <a:ext cx="3629210" cy="256500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0"/>
            <a:ext cx="4572000" cy="5143500"/>
          </a:xfrm>
        </p:spPr>
        <p:txBody>
          <a:bodyPr/>
          <a:lstStyle/>
          <a:p>
            <a:endParaRPr lang="sv-SE"/>
          </a:p>
        </p:txBody>
      </p:sp>
    </p:spTree>
    <p:extLst>
      <p:ext uri="{BB962C8B-B14F-4D97-AF65-F5344CB8AC3E}">
        <p14:creationId xmlns:p14="http://schemas.microsoft.com/office/powerpoint/2010/main" val="79755129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p:spPr>
        <p:txBody>
          <a:bodyPr anchor="ctr"/>
          <a:lstStyle>
            <a:lvl1pPr algn="ctr">
              <a:defRPr sz="2800" b="0"/>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2021-11-22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677987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2021-11-22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2391881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18" name="Platshållare för bild 14">
            <a:extLst>
              <a:ext uri="{FF2B5EF4-FFF2-40B4-BE49-F238E27FC236}">
                <a16:creationId xmlns:a16="http://schemas.microsoft.com/office/drawing/2014/main" id="{B7A874E3-C4C2-4DBE-9D3C-8912EDC4FF74}"/>
              </a:ext>
            </a:extLst>
          </p:cNvPr>
          <p:cNvSpPr>
            <a:spLocks noGrp="1"/>
          </p:cNvSpPr>
          <p:nvPr>
            <p:ph type="pic" sz="quarter" idx="13"/>
          </p:nvPr>
        </p:nvSpPr>
        <p:spPr>
          <a:xfrm>
            <a:off x="141288" y="0"/>
            <a:ext cx="9002712" cy="4627360"/>
          </a:xfrm>
        </p:spPr>
        <p:txBody>
          <a:bodyPr/>
          <a:lstStyle/>
          <a:p>
            <a:r>
              <a:rPr lang="sv-SE"/>
              <a:t>Klicka på ikonen för att lägga till en bild</a:t>
            </a:r>
            <a:endParaRPr lang="sv-SE" dirty="0"/>
          </a:p>
        </p:txBody>
      </p:sp>
      <p:sp>
        <p:nvSpPr>
          <p:cNvPr id="2" name="Rubrik 1"/>
          <p:cNvSpPr>
            <a:spLocks noGrp="1"/>
          </p:cNvSpPr>
          <p:nvPr>
            <p:ph type="ctrTitle" hasCustomPrompt="1"/>
          </p:nvPr>
        </p:nvSpPr>
        <p:spPr>
          <a:xfrm>
            <a:off x="141859" y="2797521"/>
            <a:ext cx="3742078" cy="1037929"/>
          </a:xfrm>
          <a:solidFill>
            <a:schemeClr val="accent1">
              <a:alpha val="90000"/>
            </a:schemeClr>
          </a:solidFill>
        </p:spPr>
        <p:txBody>
          <a:bodyPr anchor="ctr" anchorCtr="0">
            <a:noAutofit/>
          </a:bodyPr>
          <a:lstStyle>
            <a:lvl1pPr marL="360000">
              <a:defRPr sz="2800" b="0">
                <a:solidFill>
                  <a:schemeClr val="bg1"/>
                </a:solidFill>
              </a:defRPr>
            </a:lvl1pPr>
          </a:lstStyle>
          <a:p>
            <a:r>
              <a:rPr lang="sv-SE" dirty="0"/>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2021-11-22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7" name="Af_logotyp_gron-bla_cmyk.pdf" descr="Logotyp Arbetsförmedlingen">
            <a:extLst>
              <a:ext uri="{FF2B5EF4-FFF2-40B4-BE49-F238E27FC236}">
                <a16:creationId xmlns:a16="http://schemas.microsoft.com/office/drawing/2014/main" id="{DB739288-7EE9-493D-B863-22080E1F895A}"/>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Tree>
    <p:extLst>
      <p:ext uri="{BB962C8B-B14F-4D97-AF65-F5344CB8AC3E}">
        <p14:creationId xmlns:p14="http://schemas.microsoft.com/office/powerpoint/2010/main" val="168479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Rubrikbild center">
    <p:spTree>
      <p:nvGrpSpPr>
        <p:cNvPr id="1" name=""/>
        <p:cNvGrpSpPr/>
        <p:nvPr/>
      </p:nvGrpSpPr>
      <p:grpSpPr>
        <a:xfrm>
          <a:off x="0" y="0"/>
          <a:ext cx="0" cy="0"/>
          <a:chOff x="0" y="0"/>
          <a:chExt cx="0" cy="0"/>
        </a:xfrm>
      </p:grpSpPr>
      <p:sp>
        <p:nvSpPr>
          <p:cNvPr id="2" name="Rubrik 1"/>
          <p:cNvSpPr>
            <a:spLocks noGrp="1"/>
          </p:cNvSpPr>
          <p:nvPr>
            <p:ph type="ctrTitle"/>
          </p:nvPr>
        </p:nvSpPr>
        <p:spPr>
          <a:xfrm>
            <a:off x="1695937" y="852392"/>
            <a:ext cx="5752125" cy="967429"/>
          </a:xfrm>
        </p:spPr>
        <p:txBody>
          <a:bodyPr anchor="b" anchorCtr="0">
            <a:noAutofit/>
          </a:bodyPr>
          <a:lstStyle>
            <a:lvl1pPr algn="ctr">
              <a:defRPr sz="3200" b="1">
                <a:solidFill>
                  <a:schemeClr val="accent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1697564" y="1867940"/>
            <a:ext cx="5750498" cy="774221"/>
          </a:xfrm>
        </p:spPr>
        <p:txBody>
          <a:bodyPr>
            <a:noAutofit/>
          </a:bodyPr>
          <a:lstStyle>
            <a:lvl1pPr marL="0" indent="0" algn="ctr">
              <a:buNone/>
              <a:defRPr sz="2800">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lvl1pPr>
              <a:defRPr>
                <a:solidFill>
                  <a:schemeClr val="accent1"/>
                </a:solidFill>
              </a:defRPr>
            </a:lvl1pPr>
          </a:lstStyle>
          <a:p>
            <a:fld id="{1B8F8DFE-A200-45B5-B28F-687801E16029}" type="datetimeFigureOut">
              <a:rPr lang="sv-SE" smtClean="0"/>
              <a:pPr/>
              <a:t>2021-11-22</a:t>
            </a:fld>
            <a:endParaRPr lang="sv-SE" dirty="0"/>
          </a:p>
        </p:txBody>
      </p:sp>
      <p:sp>
        <p:nvSpPr>
          <p:cNvPr id="5" name="Platshållare för sidfot 4"/>
          <p:cNvSpPr>
            <a:spLocks noGrp="1"/>
          </p:cNvSpPr>
          <p:nvPr>
            <p:ph type="ftr" sz="quarter" idx="11"/>
          </p:nvPr>
        </p:nvSpPr>
        <p:spPr/>
        <p:txBody>
          <a:bodyPr/>
          <a:lstStyle>
            <a:lvl1pPr>
              <a:defRPr>
                <a:solidFill>
                  <a:schemeClr val="accent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accent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
        <p:nvSpPr>
          <p:cNvPr id="16" name="Linje">
            <a:extLst>
              <a:ext uri="{FF2B5EF4-FFF2-40B4-BE49-F238E27FC236}">
                <a16:creationId xmlns:a16="http://schemas.microsoft.com/office/drawing/2014/main" id="{6285B20E-992A-41EA-A8BD-04B7B292C1C1}"/>
              </a:ext>
            </a:extLst>
          </p:cNvPr>
          <p:cNvSpPr/>
          <p:nvPr userDrawn="1"/>
        </p:nvSpPr>
        <p:spPr>
          <a:xfrm>
            <a:off x="2192348" y="2649991"/>
            <a:ext cx="4862640" cy="0"/>
          </a:xfrm>
          <a:prstGeom prst="line">
            <a:avLst/>
          </a:prstGeom>
          <a:ln w="25400">
            <a:solidFill>
              <a:schemeClr val="accent2"/>
            </a:solidFill>
          </a:ln>
        </p:spPr>
        <p:txBody>
          <a:bodyPr lIns="17144" tIns="17144" rIns="17144" bIns="17144"/>
          <a:lstStyle/>
          <a:p>
            <a:pPr>
              <a:spcBef>
                <a:spcPts val="750"/>
              </a:spcBef>
              <a:defRPr sz="7500" b="0"/>
            </a:pPr>
            <a:endParaRPr sz="2813"/>
          </a:p>
        </p:txBody>
      </p:sp>
      <p:pic>
        <p:nvPicPr>
          <p:cNvPr id="10" name="Af_logotyp_gron-bla_cmyk.pdf" descr="Logotyp Arbetsförmedlingen">
            <a:extLst>
              <a:ext uri="{FF2B5EF4-FFF2-40B4-BE49-F238E27FC236}">
                <a16:creationId xmlns:a16="http://schemas.microsoft.com/office/drawing/2014/main" id="{DBD28433-EE57-4E51-81C0-CAD739A2E797}"/>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Tree>
    <p:extLst>
      <p:ext uri="{BB962C8B-B14F-4D97-AF65-F5344CB8AC3E}">
        <p14:creationId xmlns:p14="http://schemas.microsoft.com/office/powerpoint/2010/main" val="4277166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2021-11-22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4049150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a:xfrm>
            <a:off x="575043"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2021-11-22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56434475"/>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2021-11-22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bild 6"/>
          <p:cNvSpPr>
            <a:spLocks noGrp="1"/>
          </p:cNvSpPr>
          <p:nvPr>
            <p:ph type="pic" sz="quarter" idx="14"/>
          </p:nvPr>
        </p:nvSpPr>
        <p:spPr>
          <a:xfrm>
            <a:off x="575042" y="1809000"/>
            <a:ext cx="3628800" cy="2565000"/>
          </a:xfrm>
        </p:spPr>
        <p:txBody>
          <a:bodyPr anchor="ctr"/>
          <a:lstStyle>
            <a:lvl1pPr marL="0" indent="0" algn="ctr">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3704064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575043"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0"/>
            <a:ext cx="4572000" cy="5143500"/>
          </a:xfrm>
        </p:spPr>
        <p:txBody>
          <a:bodyPr/>
          <a:lstStyle/>
          <a:p>
            <a:r>
              <a:rPr lang="sv-SE"/>
              <a:t>Klicka på ikonen för att lägga till en bild</a:t>
            </a:r>
          </a:p>
        </p:txBody>
      </p:sp>
    </p:spTree>
    <p:extLst>
      <p:ext uri="{BB962C8B-B14F-4D97-AF65-F5344CB8AC3E}">
        <p14:creationId xmlns:p14="http://schemas.microsoft.com/office/powerpoint/2010/main" val="3594032337"/>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p:spPr>
        <p:txBody>
          <a:bodyPr anchor="ctr"/>
          <a:lstStyle>
            <a:lvl1pPr algn="ctr">
              <a:defRPr sz="2800" b="0"/>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2021-11-22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1681013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2021-11-22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286170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2.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b"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accent1"/>
                </a:solidFill>
              </a:defRPr>
            </a:lvl1pPr>
          </a:lstStyle>
          <a:p>
            <a:fld id="{1B8F8DFE-A200-45B5-B28F-687801E16029}" type="datetimeFigureOut">
              <a:rPr lang="sv-SE" smtClean="0"/>
              <a:pPr/>
              <a:t>2021-11-22</a:t>
            </a:fld>
            <a:endParaRPr lang="sv-SE" dirty="0"/>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accent1"/>
                </a:solidFill>
              </a:defRPr>
            </a:lvl1pPr>
          </a:lstStyle>
          <a:p>
            <a:endParaRPr lang="sv-SE" dirty="0"/>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accent1"/>
                </a:solidFill>
              </a:defRPr>
            </a:lvl1pPr>
          </a:lstStyle>
          <a:p>
            <a:fld id="{6CD02724-9D72-4716-953B-F44DD0BB2568}" type="slidenum">
              <a:rPr lang="sv-SE" smtClean="0"/>
              <a:pPr/>
              <a:t>‹#›</a:t>
            </a:fld>
            <a:endParaRPr lang="sv-SE" dirty="0"/>
          </a:p>
        </p:txBody>
      </p:sp>
      <p:sp>
        <p:nvSpPr>
          <p:cNvPr id="9" name="Rektangel">
            <a:extLst>
              <a:ext uri="{FF2B5EF4-FFF2-40B4-BE49-F238E27FC236}">
                <a16:creationId xmlns:a16="http://schemas.microsoft.com/office/drawing/2014/main" id="{AB9B943E-7C39-4D65-8FB1-EB2DE11B835A}"/>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0" name="Af_logotyp_gron-bla_cmyk.pdf" descr="Logotyp Arbetsförmedlingen">
            <a:extLst>
              <a:ext uri="{FF2B5EF4-FFF2-40B4-BE49-F238E27FC236}">
                <a16:creationId xmlns:a16="http://schemas.microsoft.com/office/drawing/2014/main" id="{6032B0FC-6488-4533-94FC-3ED4A6F5AFDB}"/>
              </a:ext>
            </a:extLst>
          </p:cNvPr>
          <p:cNvPicPr>
            <a:picLocks noChangeAspect="1"/>
          </p:cNvPicPr>
          <p:nvPr userDrawn="1"/>
        </p:nvPicPr>
        <p:blipFill>
          <a:blip r:embed="rId11"/>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168655943"/>
      </p:ext>
    </p:extLst>
  </p:cSld>
  <p:clrMap bg1="lt1" tx1="dk1" bg2="lt2" tx2="dk2" accent1="accent1" accent2="accent2" accent3="accent3" accent4="accent4" accent5="accent5" accent6="accent6" hlink="hlink" folHlink="folHlink"/>
  <p:sldLayoutIdLst>
    <p:sldLayoutId id="2147483688" r:id="rId1"/>
    <p:sldLayoutId id="2147483717" r:id="rId2"/>
    <p:sldLayoutId id="2147483696" r:id="rId3"/>
    <p:sldLayoutId id="2147483689" r:id="rId4"/>
    <p:sldLayoutId id="2147483690" r:id="rId5"/>
    <p:sldLayoutId id="2147483693" r:id="rId6"/>
    <p:sldLayoutId id="2147483715" r:id="rId7"/>
    <p:sldLayoutId id="2147483691" r:id="rId8"/>
    <p:sldLayoutId id="2147483694" r:id="rId9"/>
  </p:sldLayoutIdLst>
  <p:txStyles>
    <p:titleStyle>
      <a:lvl1pPr algn="l" defTabSz="685800" rtl="0" eaLnBrk="1" latinLnBrk="0" hangingPunct="1">
        <a:spcBef>
          <a:spcPct val="0"/>
        </a:spcBef>
        <a:buNone/>
        <a:defRPr sz="2700" b="1" kern="1200">
          <a:solidFill>
            <a:schemeClr val="accent1"/>
          </a:solidFill>
          <a:latin typeface="+mj-lt"/>
          <a:ea typeface="+mj-ea"/>
          <a:cs typeface="+mj-cs"/>
        </a:defRPr>
      </a:lvl1pPr>
    </p:titleStyle>
    <p:bodyStyle>
      <a:lvl1pPr marL="257175" indent="-257175" algn="l" defTabSz="685800" rtl="0" eaLnBrk="1" latinLnBrk="0" hangingPunct="1">
        <a:lnSpc>
          <a:spcPct val="90000"/>
        </a:lnSpc>
        <a:spcBef>
          <a:spcPts val="525"/>
        </a:spcBef>
        <a:buClr>
          <a:schemeClr val="accent2"/>
        </a:buClr>
        <a:buSzPct val="100000"/>
        <a:buFont typeface="Arial" panose="020B0604020202020204" pitchFamily="34" charset="0"/>
        <a:buChar char="●"/>
        <a:defRPr sz="1800" kern="1200">
          <a:solidFill>
            <a:schemeClr val="tx1"/>
          </a:solidFill>
          <a:latin typeface="+mn-lt"/>
          <a:ea typeface="+mn-ea"/>
          <a:cs typeface="+mn-cs"/>
        </a:defRPr>
      </a:lvl1pPr>
      <a:lvl2pPr marL="557213" indent="-214313" algn="l" defTabSz="685800" rtl="0" eaLnBrk="1" latinLnBrk="0" hangingPunct="1">
        <a:spcBef>
          <a:spcPts val="450"/>
        </a:spcBef>
        <a:buClr>
          <a:schemeClr val="accent2"/>
        </a:buClr>
        <a:buSzPct val="110000"/>
        <a:buFont typeface="Courier New" panose="02070309020205020404" pitchFamily="49" charset="0"/>
        <a:buChar char="o"/>
        <a:defRPr sz="1500" kern="1200">
          <a:solidFill>
            <a:schemeClr val="tx1"/>
          </a:solidFill>
          <a:latin typeface="+mn-lt"/>
          <a:ea typeface="+mn-ea"/>
          <a:cs typeface="+mn-cs"/>
        </a:defRPr>
      </a:lvl2pPr>
      <a:lvl3pPr marL="8572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3pPr>
      <a:lvl4pPr marL="12001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b"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bg1"/>
                </a:solidFill>
              </a:defRPr>
            </a:lvl1pPr>
          </a:lstStyle>
          <a:p>
            <a:fld id="{1B8F8DFE-A200-45B5-B28F-687801E16029}" type="datetimeFigureOut">
              <a:rPr lang="sv-SE" smtClean="0"/>
              <a:pPr/>
              <a:t>2021-11-22</a:t>
            </a:fld>
            <a:endParaRPr lang="sv-SE" dirty="0"/>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bg1"/>
                </a:solidFill>
              </a:defRPr>
            </a:lvl1pPr>
          </a:lstStyle>
          <a:p>
            <a:endParaRPr lang="sv-SE" dirty="0"/>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bg1"/>
                </a:solidFill>
              </a:defRPr>
            </a:lvl1pPr>
          </a:lstStyle>
          <a:p>
            <a:fld id="{6CD02724-9D72-4716-953B-F44DD0BB2568}" type="slidenum">
              <a:rPr lang="sv-SE" smtClean="0"/>
              <a:pPr/>
              <a:t>‹#›</a:t>
            </a:fld>
            <a:endParaRPr lang="sv-SE" dirty="0"/>
          </a:p>
        </p:txBody>
      </p:sp>
      <p:sp>
        <p:nvSpPr>
          <p:cNvPr id="9" name="Rektangel">
            <a:extLst>
              <a:ext uri="{FF2B5EF4-FFF2-40B4-BE49-F238E27FC236}">
                <a16:creationId xmlns:a16="http://schemas.microsoft.com/office/drawing/2014/main" id="{AB9B943E-7C39-4D65-8FB1-EB2DE11B835A}"/>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1" name="Af_logotyp_gron-vit_cmyk.pdf" descr="Logotyp Arbetsförmedlingen">
            <a:extLst>
              <a:ext uri="{FF2B5EF4-FFF2-40B4-BE49-F238E27FC236}">
                <a16:creationId xmlns:a16="http://schemas.microsoft.com/office/drawing/2014/main" id="{1FBA17CF-186C-451C-8524-366826CC61F4}"/>
              </a:ext>
            </a:extLst>
          </p:cNvPr>
          <p:cNvPicPr>
            <a:picLocks noChangeAspect="1"/>
          </p:cNvPicPr>
          <p:nvPr userDrawn="1"/>
        </p:nvPicPr>
        <p:blipFill>
          <a:blip r:embed="rId10"/>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146625431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4" r:id="rId3"/>
    <p:sldLayoutId id="2147483706" r:id="rId4"/>
    <p:sldLayoutId id="2147483711" r:id="rId5"/>
    <p:sldLayoutId id="2147483716" r:id="rId6"/>
    <p:sldLayoutId id="2147483708" r:id="rId7"/>
    <p:sldLayoutId id="2147483712" r:id="rId8"/>
  </p:sldLayoutIdLst>
  <p:txStyles>
    <p:titleStyle>
      <a:lvl1pPr algn="l" defTabSz="685800" rtl="0" eaLnBrk="1" latinLnBrk="0" hangingPunct="1">
        <a:spcBef>
          <a:spcPct val="0"/>
        </a:spcBef>
        <a:buNone/>
        <a:defRPr sz="2700" b="1" kern="1200">
          <a:solidFill>
            <a:schemeClr val="bg1"/>
          </a:solidFill>
          <a:latin typeface="+mj-lt"/>
          <a:ea typeface="+mj-ea"/>
          <a:cs typeface="+mj-cs"/>
        </a:defRPr>
      </a:lvl1pPr>
    </p:titleStyle>
    <p:bodyStyle>
      <a:lvl1pPr marL="257175" indent="-257175" algn="l" defTabSz="685800" rtl="0" eaLnBrk="1" latinLnBrk="0" hangingPunct="1">
        <a:lnSpc>
          <a:spcPct val="90000"/>
        </a:lnSpc>
        <a:spcBef>
          <a:spcPts val="525"/>
        </a:spcBef>
        <a:buClr>
          <a:schemeClr val="accent2"/>
        </a:buClr>
        <a:buSzPct val="100000"/>
        <a:buFont typeface="Arial" panose="020B0604020202020204" pitchFamily="34" charset="0"/>
        <a:buChar char="●"/>
        <a:defRPr sz="1800" kern="1200">
          <a:solidFill>
            <a:schemeClr val="bg1"/>
          </a:solidFill>
          <a:latin typeface="+mn-lt"/>
          <a:ea typeface="+mn-ea"/>
          <a:cs typeface="+mn-cs"/>
        </a:defRPr>
      </a:lvl1pPr>
      <a:lvl2pPr marL="557213" indent="-214313" algn="l" defTabSz="685800" rtl="0" eaLnBrk="1" latinLnBrk="0" hangingPunct="1">
        <a:spcBef>
          <a:spcPts val="450"/>
        </a:spcBef>
        <a:buClr>
          <a:schemeClr val="accent2"/>
        </a:buClr>
        <a:buSzPct val="110000"/>
        <a:buFont typeface="Courier New" panose="02070309020205020404" pitchFamily="49" charset="0"/>
        <a:buChar char="o"/>
        <a:defRPr sz="1500" kern="1200">
          <a:solidFill>
            <a:schemeClr val="bg1"/>
          </a:solidFill>
          <a:latin typeface="+mn-lt"/>
          <a:ea typeface="+mn-ea"/>
          <a:cs typeface="+mn-cs"/>
        </a:defRPr>
      </a:lvl2pPr>
      <a:lvl3pPr marL="857250" indent="-171450" algn="l" defTabSz="685800" rtl="0" eaLnBrk="1" latinLnBrk="0" hangingPunct="1">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3pPr>
      <a:lvl4pPr marL="1200150" indent="-171450" algn="l" defTabSz="685800" rtl="0" eaLnBrk="1" latinLnBrk="0" hangingPunct="1">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4pPr>
      <a:lvl5pPr marL="1543050" indent="-171450" algn="l" defTabSz="685800" rtl="0" eaLnBrk="1" latinLnBrk="0" hangingPunct="1">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Bildobjekt 9" descr="Två kvinnor vid ett skrivbord framför en dator. den ena kvinnan pekar på skärmen.">
            <a:extLst>
              <a:ext uri="{FF2B5EF4-FFF2-40B4-BE49-F238E27FC236}">
                <a16:creationId xmlns:a16="http://schemas.microsoft.com/office/drawing/2014/main" id="{8F0E469A-9742-4087-A502-FF3ABF8584F1}"/>
              </a:ext>
            </a:extLst>
          </p:cNvPr>
          <p:cNvPicPr>
            <a:picLocks noChangeAspect="1"/>
          </p:cNvPicPr>
          <p:nvPr/>
        </p:nvPicPr>
        <p:blipFill rotWithShape="1">
          <a:blip r:embed="rId2">
            <a:extLst>
              <a:ext uri="{28A0092B-C50C-407E-A947-70E740481C1C}">
                <a14:useLocalDpi xmlns:a14="http://schemas.microsoft.com/office/drawing/2010/main" val="0"/>
              </a:ext>
            </a:extLst>
          </a:blip>
          <a:srcRect t="11498" r="1" b="11499"/>
          <a:stretch/>
        </p:blipFill>
        <p:spPr>
          <a:xfrm>
            <a:off x="141288" y="10"/>
            <a:ext cx="9002712" cy="4627350"/>
          </a:xfrm>
          <a:prstGeom prst="rect">
            <a:avLst/>
          </a:prstGeom>
          <a:noFill/>
        </p:spPr>
      </p:pic>
      <p:sp>
        <p:nvSpPr>
          <p:cNvPr id="3" name="Rubrik 2">
            <a:extLst>
              <a:ext uri="{FF2B5EF4-FFF2-40B4-BE49-F238E27FC236}">
                <a16:creationId xmlns:a16="http://schemas.microsoft.com/office/drawing/2014/main" id="{E4D33628-C972-4223-B7F5-1E8074EA285B}"/>
              </a:ext>
            </a:extLst>
          </p:cNvPr>
          <p:cNvSpPr>
            <a:spLocks noGrp="1"/>
          </p:cNvSpPr>
          <p:nvPr>
            <p:ph type="ctrTitle"/>
          </p:nvPr>
        </p:nvSpPr>
        <p:spPr>
          <a:xfrm>
            <a:off x="141287" y="3067050"/>
            <a:ext cx="5830887" cy="1560310"/>
          </a:xfrm>
        </p:spPr>
        <p:txBody>
          <a:bodyPr anchor="b">
            <a:normAutofit fontScale="90000"/>
          </a:bodyPr>
          <a:lstStyle/>
          <a:p>
            <a:br>
              <a:rPr lang="sv-SE" dirty="0"/>
            </a:br>
            <a:r>
              <a:rPr lang="sv-SE" dirty="0"/>
              <a:t>Anvisning att söka reguljär utbildning</a:t>
            </a:r>
            <a:br>
              <a:rPr lang="sv-SE" dirty="0"/>
            </a:br>
            <a:r>
              <a:rPr lang="sv-SE" sz="2200" dirty="0"/>
              <a:t>Övergripande information för leverantörer och samverkanspartners</a:t>
            </a:r>
            <a:endParaRPr lang="sv-SE" dirty="0"/>
          </a:p>
        </p:txBody>
      </p:sp>
    </p:spTree>
    <p:extLst>
      <p:ext uri="{BB962C8B-B14F-4D97-AF65-F5344CB8AC3E}">
        <p14:creationId xmlns:p14="http://schemas.microsoft.com/office/powerpoint/2010/main" val="4210855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511A56-F637-4F4D-A634-22329C93D421}"/>
              </a:ext>
            </a:extLst>
          </p:cNvPr>
          <p:cNvSpPr>
            <a:spLocks noGrp="1"/>
          </p:cNvSpPr>
          <p:nvPr>
            <p:ph type="title"/>
          </p:nvPr>
        </p:nvSpPr>
        <p:spPr>
          <a:xfrm>
            <a:off x="575043" y="462148"/>
            <a:ext cx="7422784" cy="675000"/>
          </a:xfrm>
        </p:spPr>
        <p:txBody>
          <a:bodyPr/>
          <a:lstStyle/>
          <a:p>
            <a:r>
              <a:rPr lang="sv-SE" sz="2400" dirty="0"/>
              <a:t>Arbetsförmedlingens uppdrag</a:t>
            </a:r>
            <a:endParaRPr lang="sv-SE" dirty="0"/>
          </a:p>
        </p:txBody>
      </p:sp>
      <p:sp>
        <p:nvSpPr>
          <p:cNvPr id="3" name="Platshållare för innehåll 2">
            <a:extLst>
              <a:ext uri="{FF2B5EF4-FFF2-40B4-BE49-F238E27FC236}">
                <a16:creationId xmlns:a16="http://schemas.microsoft.com/office/drawing/2014/main" id="{4EB24107-1572-4F5A-B004-B2F280D7C041}"/>
              </a:ext>
            </a:extLst>
          </p:cNvPr>
          <p:cNvSpPr>
            <a:spLocks noGrp="1"/>
          </p:cNvSpPr>
          <p:nvPr>
            <p:ph idx="1"/>
          </p:nvPr>
        </p:nvSpPr>
        <p:spPr>
          <a:xfrm>
            <a:off x="575043" y="1551824"/>
            <a:ext cx="7421825" cy="2872353"/>
          </a:xfrm>
        </p:spPr>
        <p:txBody>
          <a:bodyPr/>
          <a:lstStyle/>
          <a:p>
            <a:pPr marL="0" indent="0">
              <a:buNone/>
            </a:pPr>
            <a:r>
              <a:rPr lang="sv-SE" sz="1600" i="1" dirty="0"/>
              <a:t>I syfte att fler arbetssökande ges förutsättningar att etablera sig på arbetsmarknaden ska Arbetsförmedlingen öka antalet anvisningar att söka reguljär utbildning. Detta gäller för arbetssökande för vilka utbildning bedöms vara en förutsättning för att få och behålla ett arbete, särskilt dem som saknar gymnasial utbildning</a:t>
            </a:r>
            <a:r>
              <a:rPr lang="sv-SE" sz="1600" dirty="0"/>
              <a:t>.</a:t>
            </a:r>
          </a:p>
          <a:p>
            <a:pPr marL="0" indent="0">
              <a:buNone/>
            </a:pPr>
            <a:endParaRPr lang="sv-SE" sz="1600" dirty="0"/>
          </a:p>
          <a:p>
            <a:pPr marL="0" indent="0">
              <a:buNone/>
            </a:pPr>
            <a:r>
              <a:rPr lang="sv-SE" sz="1600" b="1" dirty="0"/>
              <a:t>Arbetsförmedlingens regleringsbrev för 2021, kapitel 3.12</a:t>
            </a:r>
          </a:p>
          <a:p>
            <a:pPr marL="0" indent="0">
              <a:buNone/>
            </a:pPr>
            <a:endParaRPr lang="sv-SE" dirty="0"/>
          </a:p>
        </p:txBody>
      </p:sp>
    </p:spTree>
    <p:extLst>
      <p:ext uri="{BB962C8B-B14F-4D97-AF65-F5344CB8AC3E}">
        <p14:creationId xmlns:p14="http://schemas.microsoft.com/office/powerpoint/2010/main" val="3456693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D41CA-6980-4EF6-823E-2E7E2EEEAB4A}"/>
              </a:ext>
            </a:extLst>
          </p:cNvPr>
          <p:cNvSpPr>
            <a:spLocks noGrp="1"/>
          </p:cNvSpPr>
          <p:nvPr>
            <p:ph type="title"/>
          </p:nvPr>
        </p:nvSpPr>
        <p:spPr>
          <a:xfrm>
            <a:off x="576002" y="462148"/>
            <a:ext cx="7422784" cy="675000"/>
          </a:xfrm>
        </p:spPr>
        <p:txBody>
          <a:bodyPr/>
          <a:lstStyle/>
          <a:p>
            <a:r>
              <a:rPr lang="sv-SE" sz="2400" dirty="0"/>
              <a:t>Bakgrund</a:t>
            </a:r>
          </a:p>
        </p:txBody>
      </p:sp>
      <p:sp>
        <p:nvSpPr>
          <p:cNvPr id="3" name="Platshållare för innehåll 2">
            <a:extLst>
              <a:ext uri="{FF2B5EF4-FFF2-40B4-BE49-F238E27FC236}">
                <a16:creationId xmlns:a16="http://schemas.microsoft.com/office/drawing/2014/main" id="{AD6447D5-752A-45CD-96BC-24E31C122263}"/>
              </a:ext>
            </a:extLst>
          </p:cNvPr>
          <p:cNvSpPr>
            <a:spLocks noGrp="1"/>
          </p:cNvSpPr>
          <p:nvPr>
            <p:ph idx="1"/>
          </p:nvPr>
        </p:nvSpPr>
        <p:spPr>
          <a:xfrm>
            <a:off x="576002" y="1443239"/>
            <a:ext cx="7421825" cy="2872353"/>
          </a:xfrm>
        </p:spPr>
        <p:txBody>
          <a:bodyPr/>
          <a:lstStyle/>
          <a:p>
            <a:r>
              <a:rPr lang="sv-SE" sz="1600" dirty="0"/>
              <a:t>Arbetsmarknaden förändras och ställer allt högre krav gällande utbildning och omställning för att kunna få och behålla ett arbete. Pandemin har påskyndat den utvecklingen.</a:t>
            </a:r>
          </a:p>
          <a:p>
            <a:r>
              <a:rPr lang="sv-SE" sz="1600" dirty="0"/>
              <a:t>Fullständig gymnasieexamen är en vattendelare på svensk arbetsmarknad. Den som saknar sådan har betydligt svårare för att etablera sig på arbetsmarknaden då det finns väldigt få arbeten som inte kräver en utbildning på minst gymnasienivå. </a:t>
            </a:r>
          </a:p>
          <a:p>
            <a:r>
              <a:rPr lang="sv-SE" sz="1600" dirty="0"/>
              <a:t>Många arbetsgivare har svårt att finna den arbetskraft de behöver vilket har negativ påverkan på deras verksamhet och även hämmar tillväxten.</a:t>
            </a:r>
          </a:p>
          <a:p>
            <a:r>
              <a:rPr lang="sv-SE" sz="1600" dirty="0"/>
              <a:t>Många arbetssökande saknar den kompetens som efterfrågas av arbetsgivarna. Det kan till exempel vara avsaknad av gymnasieexamen och/eller avsaknad av nödvändig yrkesutbildning.</a:t>
            </a:r>
          </a:p>
        </p:txBody>
      </p:sp>
    </p:spTree>
    <p:extLst>
      <p:ext uri="{BB962C8B-B14F-4D97-AF65-F5344CB8AC3E}">
        <p14:creationId xmlns:p14="http://schemas.microsoft.com/office/powerpoint/2010/main" val="1582045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6EBC1D-1B44-4366-B234-FD00316B3748}"/>
              </a:ext>
            </a:extLst>
          </p:cNvPr>
          <p:cNvSpPr>
            <a:spLocks noGrp="1"/>
          </p:cNvSpPr>
          <p:nvPr>
            <p:ph type="title"/>
          </p:nvPr>
        </p:nvSpPr>
        <p:spPr>
          <a:xfrm>
            <a:off x="575043" y="459748"/>
            <a:ext cx="7422784" cy="675000"/>
          </a:xfrm>
        </p:spPr>
        <p:txBody>
          <a:bodyPr/>
          <a:lstStyle/>
          <a:p>
            <a:r>
              <a:rPr lang="sv-SE" sz="2400" dirty="0"/>
              <a:t>Varför en anvisning att söka reguljär utbildning?</a:t>
            </a:r>
          </a:p>
        </p:txBody>
      </p:sp>
      <p:sp>
        <p:nvSpPr>
          <p:cNvPr id="3" name="Platshållare för innehåll 2">
            <a:extLst>
              <a:ext uri="{FF2B5EF4-FFF2-40B4-BE49-F238E27FC236}">
                <a16:creationId xmlns:a16="http://schemas.microsoft.com/office/drawing/2014/main" id="{07166A38-359F-4B6A-B326-CB1E60F0F27C}"/>
              </a:ext>
            </a:extLst>
          </p:cNvPr>
          <p:cNvSpPr>
            <a:spLocks noGrp="1"/>
          </p:cNvSpPr>
          <p:nvPr>
            <p:ph idx="1"/>
          </p:nvPr>
        </p:nvSpPr>
        <p:spPr>
          <a:xfrm>
            <a:off x="575043" y="1431673"/>
            <a:ext cx="7421825" cy="2872353"/>
          </a:xfrm>
        </p:spPr>
        <p:txBody>
          <a:bodyPr/>
          <a:lstStyle/>
          <a:p>
            <a:r>
              <a:rPr lang="sv-SE" sz="1600" dirty="0"/>
              <a:t>En anvisning att söka till en reguljär utbildning innebär ett tydliggörande av den arbetssökandes behov.</a:t>
            </a:r>
          </a:p>
          <a:p>
            <a:r>
              <a:rPr lang="sv-SE" sz="1600" dirty="0"/>
              <a:t>En anvisning att söka till en reguljär utbildning innebär också ett tydliggörande av förväntat agerande hos den anvisade, i syfte att öka sina möjligheter att få ett arbete.</a:t>
            </a:r>
          </a:p>
          <a:p>
            <a:r>
              <a:rPr lang="sv-SE" sz="1600" dirty="0"/>
              <a:t>En anvisning att söka till en reguljär utbildning kan vara en del av en ”kedja” av insatser som syftar till studiestart. T.ex. kan beslut om en studiemotiverande eller vägledande insats kombineras med en anvisning att söka utbildning. Kombination kan också ske genom anvisning till Rusta och matcha men i de fallen behövs en dialog med aktuell leverantör. </a:t>
            </a:r>
          </a:p>
        </p:txBody>
      </p:sp>
    </p:spTree>
    <p:extLst>
      <p:ext uri="{BB962C8B-B14F-4D97-AF65-F5344CB8AC3E}">
        <p14:creationId xmlns:p14="http://schemas.microsoft.com/office/powerpoint/2010/main" val="4137508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810F66-0F08-40C4-9F60-23DD820DE0DC}"/>
              </a:ext>
            </a:extLst>
          </p:cNvPr>
          <p:cNvSpPr>
            <a:spLocks noGrp="1"/>
          </p:cNvSpPr>
          <p:nvPr>
            <p:ph type="title"/>
          </p:nvPr>
        </p:nvSpPr>
        <p:spPr/>
        <p:txBody>
          <a:bodyPr/>
          <a:lstStyle/>
          <a:p>
            <a:r>
              <a:rPr lang="sv-SE" sz="2400" dirty="0"/>
              <a:t>Vilka arbetssökande kan få en anvisning att söka till en reguljär utbildning?</a:t>
            </a:r>
          </a:p>
        </p:txBody>
      </p:sp>
      <p:sp>
        <p:nvSpPr>
          <p:cNvPr id="3" name="Platshållare för innehåll 2">
            <a:extLst>
              <a:ext uri="{FF2B5EF4-FFF2-40B4-BE49-F238E27FC236}">
                <a16:creationId xmlns:a16="http://schemas.microsoft.com/office/drawing/2014/main" id="{30305001-6A0D-4448-BA26-5074FFD1C5F2}"/>
              </a:ext>
            </a:extLst>
          </p:cNvPr>
          <p:cNvSpPr>
            <a:spLocks noGrp="1"/>
          </p:cNvSpPr>
          <p:nvPr>
            <p:ph idx="1"/>
          </p:nvPr>
        </p:nvSpPr>
        <p:spPr>
          <a:xfrm>
            <a:off x="576002" y="1808999"/>
            <a:ext cx="7951141" cy="2872353"/>
          </a:xfrm>
        </p:spPr>
        <p:txBody>
          <a:bodyPr/>
          <a:lstStyle/>
          <a:p>
            <a:r>
              <a:rPr lang="sv-SE" sz="1600" dirty="0"/>
              <a:t>Endast den som deltar i jobb- och utvecklingsgarantin eller i etableringsprogrammet kan få en anvisning att söka till reguljär utbildning. (För övriga arbetssökande är anvisning inte möjlig men de kan ändå, vid behov, uppmuntras till att söka utbildning). </a:t>
            </a:r>
          </a:p>
          <a:p>
            <a:r>
              <a:rPr lang="sv-SE" sz="1600" dirty="0"/>
              <a:t>Arbetsförmedlingen </a:t>
            </a:r>
            <a:r>
              <a:rPr lang="sv-SE" sz="1600"/>
              <a:t>behöver säkerställa </a:t>
            </a:r>
            <a:r>
              <a:rPr lang="sv-SE" sz="1600" dirty="0"/>
              <a:t>att det är möjligt att i ett senare skede bevilja sökta studier som en förberedande insats (studier med aktivitetsstöd eller etableringsersättning).</a:t>
            </a:r>
          </a:p>
          <a:p>
            <a:r>
              <a:rPr lang="sv-SE" sz="1600" dirty="0"/>
              <a:t>Arbetsförmedlingen gör alltid en bedömning av om den sökta utbildningen är arbetsmarknadspolitiskt motiverad i de fall studier som förberedande insats blir aktuell. Det går alltså inte att söka ”vad som helst”.</a:t>
            </a:r>
          </a:p>
          <a:p>
            <a:r>
              <a:rPr lang="sv-SE" sz="1600" dirty="0"/>
              <a:t>Den arbetssökande kan alltid välja att studera med vanligt studiemedel eller studiestartsstöd istället. Då görs ingen bedömning av Arbetsförmedlingen gällande inriktning på utbildningen. </a:t>
            </a:r>
          </a:p>
        </p:txBody>
      </p:sp>
    </p:spTree>
    <p:extLst>
      <p:ext uri="{BB962C8B-B14F-4D97-AF65-F5344CB8AC3E}">
        <p14:creationId xmlns:p14="http://schemas.microsoft.com/office/powerpoint/2010/main" val="1436589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14D024-2E81-4449-9D84-2DC430F36D55}"/>
              </a:ext>
            </a:extLst>
          </p:cNvPr>
          <p:cNvSpPr>
            <a:spLocks noGrp="1"/>
          </p:cNvSpPr>
          <p:nvPr>
            <p:ph type="title"/>
          </p:nvPr>
        </p:nvSpPr>
        <p:spPr/>
        <p:txBody>
          <a:bodyPr/>
          <a:lstStyle/>
          <a:p>
            <a:r>
              <a:rPr lang="sv-SE" sz="2400" dirty="0"/>
              <a:t>Vad menar Arbetsförmedlingen med reguljär utbildning?</a:t>
            </a:r>
          </a:p>
        </p:txBody>
      </p:sp>
      <p:sp>
        <p:nvSpPr>
          <p:cNvPr id="3" name="Platshållare för innehåll 2">
            <a:extLst>
              <a:ext uri="{FF2B5EF4-FFF2-40B4-BE49-F238E27FC236}">
                <a16:creationId xmlns:a16="http://schemas.microsoft.com/office/drawing/2014/main" id="{A2C83ADE-C3AE-4684-92BB-DA930AE607B5}"/>
              </a:ext>
            </a:extLst>
          </p:cNvPr>
          <p:cNvSpPr>
            <a:spLocks noGrp="1"/>
          </p:cNvSpPr>
          <p:nvPr>
            <p:ph idx="1"/>
          </p:nvPr>
        </p:nvSpPr>
        <p:spPr>
          <a:xfrm>
            <a:off x="576002" y="1808999"/>
            <a:ext cx="7752658" cy="2872353"/>
          </a:xfrm>
        </p:spPr>
        <p:txBody>
          <a:bodyPr/>
          <a:lstStyle/>
          <a:p>
            <a:r>
              <a:rPr lang="sv-SE" sz="1600" dirty="0"/>
              <a:t>Utbildning på grundläggande eller gymnasial nivå inom kommunal vuxenutbildning (även </a:t>
            </a:r>
            <a:r>
              <a:rPr lang="sv-SE" sz="1600" dirty="0" err="1"/>
              <a:t>yrkesvux</a:t>
            </a:r>
            <a:r>
              <a:rPr lang="sv-SE" sz="1600" dirty="0"/>
              <a:t>) eller motsvarande på en folkhögskola (t.ex. allmän kurs)</a:t>
            </a:r>
          </a:p>
          <a:p>
            <a:r>
              <a:rPr lang="sv-SE" sz="1600" dirty="0"/>
              <a:t>Utbildning på eftergymnasial nivå på en folkhögskola, yrkeshögskola eller högskola/universitet.</a:t>
            </a:r>
          </a:p>
          <a:p>
            <a:r>
              <a:rPr lang="sv-SE" sz="1600" dirty="0"/>
              <a:t>Arbetsförmedlingen kan inte anvisa någon att söka till </a:t>
            </a:r>
            <a:r>
              <a:rPr lang="sv-SE" sz="1600" dirty="0" err="1"/>
              <a:t>Sfi</a:t>
            </a:r>
            <a:r>
              <a:rPr lang="sv-SE" sz="1600" dirty="0"/>
              <a:t> eftersom det inte ligger inom myndighetens definition av reguljär utbildning.</a:t>
            </a:r>
          </a:p>
        </p:txBody>
      </p:sp>
    </p:spTree>
    <p:extLst>
      <p:ext uri="{BB962C8B-B14F-4D97-AF65-F5344CB8AC3E}">
        <p14:creationId xmlns:p14="http://schemas.microsoft.com/office/powerpoint/2010/main" val="2873085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14D024-2E81-4449-9D84-2DC430F36D55}"/>
              </a:ext>
            </a:extLst>
          </p:cNvPr>
          <p:cNvSpPr>
            <a:spLocks noGrp="1"/>
          </p:cNvSpPr>
          <p:nvPr>
            <p:ph type="title"/>
          </p:nvPr>
        </p:nvSpPr>
        <p:spPr>
          <a:xfrm>
            <a:off x="576002" y="221488"/>
            <a:ext cx="7422784" cy="675000"/>
          </a:xfrm>
        </p:spPr>
        <p:txBody>
          <a:bodyPr/>
          <a:lstStyle/>
          <a:p>
            <a:r>
              <a:rPr lang="sv-SE" sz="2400" dirty="0"/>
              <a:t>Vem gör vad?</a:t>
            </a:r>
          </a:p>
        </p:txBody>
      </p:sp>
      <p:sp>
        <p:nvSpPr>
          <p:cNvPr id="3" name="Platshållare för innehåll 2">
            <a:extLst>
              <a:ext uri="{FF2B5EF4-FFF2-40B4-BE49-F238E27FC236}">
                <a16:creationId xmlns:a16="http://schemas.microsoft.com/office/drawing/2014/main" id="{A2C83ADE-C3AE-4684-92BB-DA930AE607B5}"/>
              </a:ext>
            </a:extLst>
          </p:cNvPr>
          <p:cNvSpPr>
            <a:spLocks noGrp="1"/>
          </p:cNvSpPr>
          <p:nvPr>
            <p:ph idx="1"/>
          </p:nvPr>
        </p:nvSpPr>
        <p:spPr>
          <a:xfrm>
            <a:off x="576002" y="1135573"/>
            <a:ext cx="7752658" cy="2872353"/>
          </a:xfrm>
        </p:spPr>
        <p:txBody>
          <a:bodyPr/>
          <a:lstStyle/>
          <a:p>
            <a:r>
              <a:rPr lang="sv-SE" sz="1600" b="1" dirty="0"/>
              <a:t>Arbetsförmedlingen</a:t>
            </a:r>
          </a:p>
          <a:p>
            <a:pPr>
              <a:buFont typeface="Arial" panose="020B0604020202020204" pitchFamily="34" charset="0"/>
              <a:buChar char="•"/>
            </a:pPr>
            <a:r>
              <a:rPr lang="sv-SE" sz="1600" dirty="0"/>
              <a:t>Gör den arbetsmarknadspolitiska bedömningen.</a:t>
            </a:r>
          </a:p>
          <a:p>
            <a:pPr>
              <a:buFont typeface="Arial" panose="020B0604020202020204" pitchFamily="34" charset="0"/>
              <a:buChar char="•"/>
            </a:pPr>
            <a:r>
              <a:rPr lang="sv-SE" sz="1600" dirty="0"/>
              <a:t>Lämnar en anvisning att söka reguljär utbildning genom att registrera en obligatorisk aktivitet i den arbetssökande planering och informerar samtidigt den arbetssökande om bedömningen samt om vad en anvisning innebär och hur aktiviteten ska besvaras i aktivitetsrapporteringen.</a:t>
            </a:r>
          </a:p>
          <a:p>
            <a:pPr>
              <a:buFont typeface="Arial" panose="020B0604020202020204" pitchFamily="34" charset="0"/>
              <a:buChar char="•"/>
            </a:pPr>
            <a:r>
              <a:rPr lang="sv-SE" sz="1600" dirty="0"/>
              <a:t>Följer upp anvisningen genom den arbetssökandes aktivitetsrapport.</a:t>
            </a:r>
          </a:p>
          <a:p>
            <a:pPr marL="0" indent="0">
              <a:buNone/>
            </a:pPr>
            <a:endParaRPr lang="sv-SE" sz="1600" dirty="0"/>
          </a:p>
          <a:p>
            <a:r>
              <a:rPr lang="sv-SE" sz="1600" b="1" dirty="0"/>
              <a:t>Den arbetssökande</a:t>
            </a:r>
          </a:p>
          <a:p>
            <a:pPr>
              <a:buFont typeface="Arial" panose="020B0604020202020204" pitchFamily="34" charset="0"/>
              <a:buChar char="•"/>
            </a:pPr>
            <a:r>
              <a:rPr lang="sv-SE" sz="1600" dirty="0"/>
              <a:t>Kontaktar utbildningsanordnare för att lämna in ansökan om utbildning.</a:t>
            </a:r>
          </a:p>
          <a:p>
            <a:pPr>
              <a:buFont typeface="Arial" panose="020B0604020202020204" pitchFamily="34" charset="0"/>
              <a:buChar char="•"/>
            </a:pPr>
            <a:r>
              <a:rPr lang="sv-SE" sz="1600" dirty="0"/>
              <a:t>Besvarar de tre aktiviteter som finns i aktivitetsrapporten (Sökt utbildning, blivit antagen, tackat ja)</a:t>
            </a:r>
          </a:p>
          <a:p>
            <a:pPr>
              <a:buFont typeface="Arial" panose="020B0604020202020204" pitchFamily="34" charset="0"/>
              <a:buChar char="•"/>
            </a:pPr>
            <a:r>
              <a:rPr lang="sv-SE" sz="1600" dirty="0"/>
              <a:t>Har kontakt med Arbetsförmedlingen i god tid innan planerad studiestart för att diskutera lösning för studiefinansiering och fortsatt planering. </a:t>
            </a:r>
          </a:p>
        </p:txBody>
      </p:sp>
    </p:spTree>
    <p:extLst>
      <p:ext uri="{BB962C8B-B14F-4D97-AF65-F5344CB8AC3E}">
        <p14:creationId xmlns:p14="http://schemas.microsoft.com/office/powerpoint/2010/main" val="2648938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14D024-2E81-4449-9D84-2DC430F36D55}"/>
              </a:ext>
            </a:extLst>
          </p:cNvPr>
          <p:cNvSpPr>
            <a:spLocks noGrp="1"/>
          </p:cNvSpPr>
          <p:nvPr>
            <p:ph type="title"/>
          </p:nvPr>
        </p:nvSpPr>
        <p:spPr>
          <a:xfrm>
            <a:off x="576002" y="429899"/>
            <a:ext cx="7422784" cy="675000"/>
          </a:xfrm>
        </p:spPr>
        <p:txBody>
          <a:bodyPr/>
          <a:lstStyle/>
          <a:p>
            <a:r>
              <a:rPr lang="sv-SE" sz="2400" dirty="0"/>
              <a:t>Vem gör vad? (fortsättning)</a:t>
            </a:r>
          </a:p>
        </p:txBody>
      </p:sp>
      <p:sp>
        <p:nvSpPr>
          <p:cNvPr id="3" name="Platshållare för innehåll 2">
            <a:extLst>
              <a:ext uri="{FF2B5EF4-FFF2-40B4-BE49-F238E27FC236}">
                <a16:creationId xmlns:a16="http://schemas.microsoft.com/office/drawing/2014/main" id="{A2C83ADE-C3AE-4684-92BB-DA930AE607B5}"/>
              </a:ext>
            </a:extLst>
          </p:cNvPr>
          <p:cNvSpPr>
            <a:spLocks noGrp="1"/>
          </p:cNvSpPr>
          <p:nvPr>
            <p:ph idx="1"/>
          </p:nvPr>
        </p:nvSpPr>
        <p:spPr>
          <a:xfrm>
            <a:off x="576002" y="1374659"/>
            <a:ext cx="7752658" cy="2872353"/>
          </a:xfrm>
        </p:spPr>
        <p:txBody>
          <a:bodyPr/>
          <a:lstStyle/>
          <a:p>
            <a:r>
              <a:rPr lang="sv-SE" sz="1600" b="1" dirty="0"/>
              <a:t>Utbildningsanordnaren</a:t>
            </a:r>
          </a:p>
          <a:p>
            <a:pPr>
              <a:buFont typeface="Arial" panose="020B0604020202020204" pitchFamily="34" charset="0"/>
              <a:buChar char="•"/>
            </a:pPr>
            <a:r>
              <a:rPr lang="sv-SE" sz="1600" dirty="0"/>
              <a:t>Tar emot och behandlar lämnad ansökan enligt sina rutiner. </a:t>
            </a:r>
          </a:p>
          <a:p>
            <a:pPr>
              <a:buFont typeface="Arial" panose="020B0604020202020204" pitchFamily="34" charset="0"/>
              <a:buChar char="•"/>
            </a:pPr>
            <a:r>
              <a:rPr lang="sv-SE" sz="1600" dirty="0"/>
              <a:t>Lämnar besked till den arbetssökande </a:t>
            </a:r>
            <a:r>
              <a:rPr lang="sv-SE" sz="1600"/>
              <a:t>gällande antagning.</a:t>
            </a:r>
            <a:endParaRPr lang="sv-SE" sz="1600" dirty="0"/>
          </a:p>
          <a:p>
            <a:pPr>
              <a:buFont typeface="Arial" panose="020B0604020202020204" pitchFamily="34" charset="0"/>
              <a:buChar char="•"/>
            </a:pPr>
            <a:r>
              <a:rPr lang="sv-SE" sz="1600" dirty="0"/>
              <a:t>Kommunen kan erbjuda studievägledning.</a:t>
            </a:r>
          </a:p>
          <a:p>
            <a:pPr marL="0" indent="0">
              <a:buNone/>
            </a:pPr>
            <a:endParaRPr lang="sv-SE" sz="1600" dirty="0"/>
          </a:p>
          <a:p>
            <a:r>
              <a:rPr lang="sv-SE" sz="1600" b="1" dirty="0"/>
              <a:t>Eventuell fristående aktör</a:t>
            </a:r>
          </a:p>
          <a:p>
            <a:pPr>
              <a:buFont typeface="Arial" panose="020B0604020202020204" pitchFamily="34" charset="0"/>
              <a:buChar char="•"/>
            </a:pPr>
            <a:r>
              <a:rPr lang="sv-SE" sz="1600" dirty="0"/>
              <a:t>Arbetar med innehåll i sin respektive tjänst, även i de fall det också finns en parallell anvisning att söka reguljär utbildning i den arbetssökandes planering.</a:t>
            </a:r>
          </a:p>
          <a:p>
            <a:pPr>
              <a:buFont typeface="Arial" panose="020B0604020202020204" pitchFamily="34" charset="0"/>
              <a:buChar char="•"/>
            </a:pPr>
            <a:r>
              <a:rPr lang="sv-SE" sz="1600" dirty="0"/>
              <a:t>Hanterar dialog med Arbetsförmedlingen på det vis som tjänsten är formulerad.</a:t>
            </a:r>
          </a:p>
          <a:p>
            <a:endParaRPr lang="sv-SE" dirty="0"/>
          </a:p>
        </p:txBody>
      </p:sp>
    </p:spTree>
    <p:extLst>
      <p:ext uri="{BB962C8B-B14F-4D97-AF65-F5344CB8AC3E}">
        <p14:creationId xmlns:p14="http://schemas.microsoft.com/office/powerpoint/2010/main" val="1195629967"/>
      </p:ext>
    </p:extLst>
  </p:cSld>
  <p:clrMapOvr>
    <a:masterClrMapping/>
  </p:clrMapOvr>
</p:sld>
</file>

<file path=ppt/theme/theme1.xml><?xml version="1.0" encoding="utf-8"?>
<a:theme xmlns:a="http://schemas.openxmlformats.org/drawingml/2006/main" name="Arbetsförmedlingen">
  <a:themeElements>
    <a:clrScheme name="Arbetsförmedlingen">
      <a:dk1>
        <a:sysClr val="windowText" lastClr="000000"/>
      </a:dk1>
      <a:lt1>
        <a:sysClr val="window" lastClr="FFFFFF"/>
      </a:lt1>
      <a:dk2>
        <a:srgbClr val="262626"/>
      </a:dk2>
      <a:lt2>
        <a:srgbClr val="E7E6E6"/>
      </a:lt2>
      <a:accent1>
        <a:srgbClr val="00005A"/>
      </a:accent1>
      <a:accent2>
        <a:srgbClr val="95C23D"/>
      </a:accent2>
      <a:accent3>
        <a:srgbClr val="D43372"/>
      </a:accent3>
      <a:accent4>
        <a:srgbClr val="058470"/>
      </a:accent4>
      <a:accent5>
        <a:srgbClr val="EAF2D8"/>
      </a:accent5>
      <a:accent6>
        <a:srgbClr val="000000"/>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potx" id="{B3A705E1-B635-4A82-9C30-818C3DE0C19F}" vid="{829A0886-497F-45DD-97B0-6162BAA87D37}"/>
    </a:ext>
  </a:extLst>
</a:theme>
</file>

<file path=ppt/theme/theme2.xml><?xml version="1.0" encoding="utf-8"?>
<a:theme xmlns:a="http://schemas.openxmlformats.org/drawingml/2006/main" name="Arbetsförmedlingen, blå">
  <a:themeElements>
    <a:clrScheme name="Arbetsförmedlingen">
      <a:dk1>
        <a:sysClr val="windowText" lastClr="000000"/>
      </a:dk1>
      <a:lt1>
        <a:sysClr val="window" lastClr="FFFFFF"/>
      </a:lt1>
      <a:dk2>
        <a:srgbClr val="262626"/>
      </a:dk2>
      <a:lt2>
        <a:srgbClr val="E7E6E6"/>
      </a:lt2>
      <a:accent1>
        <a:srgbClr val="00005A"/>
      </a:accent1>
      <a:accent2>
        <a:srgbClr val="95C23D"/>
      </a:accent2>
      <a:accent3>
        <a:srgbClr val="D43372"/>
      </a:accent3>
      <a:accent4>
        <a:srgbClr val="058470"/>
      </a:accent4>
      <a:accent5>
        <a:srgbClr val="EAF2D8"/>
      </a:accent5>
      <a:accent6>
        <a:srgbClr val="000000"/>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potx" id="{B3A705E1-B635-4A82-9C30-818C3DE0C19F}" vid="{383C7143-0A0D-4375-A368-4B2BC0A79B17}"/>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688</Words>
  <Application>Microsoft Office PowerPoint</Application>
  <PresentationFormat>Bildspel på skärmen (16:9)</PresentationFormat>
  <Paragraphs>42</Paragraphs>
  <Slides>8</Slides>
  <Notes>0</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8</vt:i4>
      </vt:variant>
    </vt:vector>
  </HeadingPairs>
  <TitlesOfParts>
    <vt:vector size="14" baseType="lpstr">
      <vt:lpstr>Arial</vt:lpstr>
      <vt:lpstr>Calibri</vt:lpstr>
      <vt:lpstr>Courier New</vt:lpstr>
      <vt:lpstr>Helvetica Neue Medium</vt:lpstr>
      <vt:lpstr>Arbetsförmedlingen</vt:lpstr>
      <vt:lpstr>Arbetsförmedlingen, blå</vt:lpstr>
      <vt:lpstr> Anvisning att söka reguljär utbildning Övergripande information för leverantörer och samverkanspartners</vt:lpstr>
      <vt:lpstr>Arbetsförmedlingens uppdrag</vt:lpstr>
      <vt:lpstr>Bakgrund</vt:lpstr>
      <vt:lpstr>Varför en anvisning att söka reguljär utbildning?</vt:lpstr>
      <vt:lpstr>Vilka arbetssökande kan få en anvisning att söka till en reguljär utbildning?</vt:lpstr>
      <vt:lpstr>Vad menar Arbetsförmedlingen med reguljär utbildning?</vt:lpstr>
      <vt:lpstr>Vem gör vad?</vt:lpstr>
      <vt:lpstr>Vem gör vad? (fortsättning)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anvisning att söka till reguljär utbildning</dc:title>
  <dc:creator>Andreas Jonsson</dc:creator>
  <cp:keywords>anvisning-reguljär utbildning-leverantörer</cp:keywords>
  <cp:lastModifiedBy>Fredrik Wolffelt</cp:lastModifiedBy>
  <cp:revision>5</cp:revision>
  <dcterms:created xsi:type="dcterms:W3CDTF">2021-04-15T10:00:32Z</dcterms:created>
  <dcterms:modified xsi:type="dcterms:W3CDTF">2021-11-22T15:05:40Z</dcterms:modified>
  <cp:category>leverantörer </cp:category>
</cp:coreProperties>
</file>