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700" r:id="rId2"/>
  </p:sldMasterIdLst>
  <p:notesMasterIdLst>
    <p:notesMasterId r:id="rId33"/>
  </p:notesMasterIdLst>
  <p:sldIdLst>
    <p:sldId id="256" r:id="rId3"/>
    <p:sldId id="257" r:id="rId4"/>
    <p:sldId id="258" r:id="rId5"/>
    <p:sldId id="262" r:id="rId6"/>
    <p:sldId id="263" r:id="rId7"/>
    <p:sldId id="264" r:id="rId8"/>
    <p:sldId id="265" r:id="rId9"/>
    <p:sldId id="266" r:id="rId10"/>
    <p:sldId id="267" r:id="rId11"/>
    <p:sldId id="269" r:id="rId12"/>
    <p:sldId id="271" r:id="rId13"/>
    <p:sldId id="272" r:id="rId14"/>
    <p:sldId id="273" r:id="rId15"/>
    <p:sldId id="275" r:id="rId16"/>
    <p:sldId id="276" r:id="rId17"/>
    <p:sldId id="277" r:id="rId18"/>
    <p:sldId id="278" r:id="rId19"/>
    <p:sldId id="279" r:id="rId20"/>
    <p:sldId id="280" r:id="rId21"/>
    <p:sldId id="281" r:id="rId22"/>
    <p:sldId id="282" r:id="rId23"/>
    <p:sldId id="283" r:id="rId24"/>
    <p:sldId id="284" r:id="rId25"/>
    <p:sldId id="286" r:id="rId26"/>
    <p:sldId id="290" r:id="rId27"/>
    <p:sldId id="291" r:id="rId28"/>
    <p:sldId id="300" r:id="rId29"/>
    <p:sldId id="301" r:id="rId30"/>
    <p:sldId id="303" r:id="rId31"/>
    <p:sldId id="304" r:id="rId32"/>
  </p:sldIdLst>
  <p:sldSz cx="9144000" cy="5143500" type="screen16x9"/>
  <p:notesSz cx="6858000" cy="9144000"/>
  <p:defaultTex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433" userDrawn="1">
          <p15:clr>
            <a:srgbClr val="A4A3A4"/>
          </p15:clr>
        </p15:guide>
        <p15:guide id="3" pos="5038" userDrawn="1">
          <p15:clr>
            <a:srgbClr val="A4A3A4"/>
          </p15:clr>
        </p15:guide>
        <p15:guide id="4" pos="1418" userDrawn="1">
          <p15:clr>
            <a:srgbClr val="A4A3A4"/>
          </p15:clr>
        </p15:guide>
        <p15:guide id="5" pos="542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milla Veide" initials="CV" lastIdx="2" clrIdx="0">
    <p:extLst>
      <p:ext uri="{19B8F6BF-5375-455C-9EA6-DF929625EA0E}">
        <p15:presenceInfo xmlns:p15="http://schemas.microsoft.com/office/powerpoint/2012/main" userId="S::camilla.veide@arbetsformedlingen.se::f7245298-1bf2-436b-9787-9b728abc2b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AE5"/>
    <a:srgbClr val="FFFCF1"/>
    <a:srgbClr val="175D66"/>
    <a:srgbClr val="D7D2C8"/>
    <a:srgbClr val="005075"/>
    <a:srgbClr val="66ACC1"/>
    <a:srgbClr val="66A9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70" autoAdjust="0"/>
    <p:restoredTop sz="91740" autoAdjust="0"/>
  </p:normalViewPr>
  <p:slideViewPr>
    <p:cSldViewPr snapToGrid="0">
      <p:cViewPr varScale="1">
        <p:scale>
          <a:sx n="124" d="100"/>
          <a:sy n="124" d="100"/>
        </p:scale>
        <p:origin x="184" y="816"/>
      </p:cViewPr>
      <p:guideLst>
        <p:guide orient="horz" pos="1620"/>
        <p:guide pos="433"/>
        <p:guide pos="5038"/>
        <p:guide pos="1418"/>
        <p:guide pos="5421"/>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96206B-CE5A-4CA3-BD34-3451FD0BA690}" type="datetimeFigureOut">
              <a:rPr lang="sv-SE" smtClean="0"/>
              <a:t>2024-12-04</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63CAE6-3546-4A01-BBE9-044D7CD2D89D}" type="slidenum">
              <a:rPr lang="sv-SE" smtClean="0"/>
              <a:t>‹#›</a:t>
            </a:fld>
            <a:endParaRPr lang="sv-SE"/>
          </a:p>
        </p:txBody>
      </p:sp>
    </p:spTree>
    <p:extLst>
      <p:ext uri="{BB962C8B-B14F-4D97-AF65-F5344CB8AC3E}">
        <p14:creationId xmlns:p14="http://schemas.microsoft.com/office/powerpoint/2010/main" val="150416155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err="1"/>
              <a:t>Startbild</a:t>
            </a:r>
            <a:endParaRPr lang="sv-SE" b="1"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a:t>
            </a:fld>
            <a:endParaRPr lang="sv-SE"/>
          </a:p>
        </p:txBody>
      </p:sp>
    </p:spTree>
    <p:extLst>
      <p:ext uri="{BB962C8B-B14F-4D97-AF65-F5344CB8AC3E}">
        <p14:creationId xmlns:p14="http://schemas.microsoft.com/office/powerpoint/2010/main" val="1322545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Betala skatt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När du arbetar drar din arbetsgivare av skatt innan du får ut din lön. På ditt lönebesked står det hur stor din skatt är. Arbetsgivaren betalar in skatten till Skatteverket varje månad. </a:t>
            </a:r>
          </a:p>
          <a:p>
            <a:r>
              <a:rPr lang="sv-SE" sz="900" b="0" i="0" u="none" strike="noStrike" kern="1200" baseline="0" dirty="0">
                <a:solidFill>
                  <a:schemeClr val="tx1"/>
                </a:solidFill>
                <a:latin typeface="+mn-lt"/>
                <a:ea typeface="+mn-ea"/>
                <a:cs typeface="+mn-cs"/>
              </a:rPr>
              <a:t>Kolla Skatteverkets webbplats om du vill veta mer om skatt.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10</a:t>
            </a:fld>
            <a:endParaRPr lang="sv-SE"/>
          </a:p>
        </p:txBody>
      </p:sp>
    </p:spTree>
    <p:extLst>
      <p:ext uri="{BB962C8B-B14F-4D97-AF65-F5344CB8AC3E}">
        <p14:creationId xmlns:p14="http://schemas.microsoft.com/office/powerpoint/2010/main" val="344526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Diskussion </a:t>
            </a:r>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Varför ska man betala skatt? Vad används skattepengarna till?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Det svenska skattesystemet är grunden för den svenska välfärden. Genom skatten kan staten ge alla samma chans till utbildning och ett bra liv i Sverige. De som tjänar mer pengar betalar mer i skatt. När du arbetar betalar du skatt på din lön. Du betalar samtidigt en avgift till din pension. Den är ungefär sju procent av din lön. Du betalar dessutom skatt på andra inkomster, som sjukpenning och pension. Du betalar skatt om du använder bil i arbetet eller får matkuponger på jobbet för att köpa lunch eller middag på restaurang. Du betalar också skatt på saker du handlar, det kallas moms.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11</a:t>
            </a:fld>
            <a:endParaRPr lang="sv-SE"/>
          </a:p>
        </p:txBody>
      </p:sp>
    </p:spTree>
    <p:extLst>
      <p:ext uri="{BB962C8B-B14F-4D97-AF65-F5344CB8AC3E}">
        <p14:creationId xmlns:p14="http://schemas.microsoft.com/office/powerpoint/2010/main" val="2125844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Det här används skattepengarna till: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1. socialt skydd (pensioner, sjukpenning, barnbidrag, studiebidrag, föräldrapenning och arbetslöshetsersättningar) </a:t>
            </a:r>
          </a:p>
          <a:p>
            <a:r>
              <a:rPr lang="sv-SE" sz="900" b="0" i="0" u="none" strike="noStrike" kern="1200" baseline="0" dirty="0">
                <a:solidFill>
                  <a:schemeClr val="tx1"/>
                </a:solidFill>
                <a:latin typeface="+mn-lt"/>
                <a:ea typeface="+mn-ea"/>
                <a:cs typeface="+mn-cs"/>
              </a:rPr>
              <a:t>2. utbildning (förskola, grundskola, gymnasium och högskola med mera) </a:t>
            </a:r>
          </a:p>
          <a:p>
            <a:r>
              <a:rPr lang="sv-SE" sz="900" b="0" i="0" u="none" strike="noStrike" kern="1200" baseline="0" dirty="0">
                <a:solidFill>
                  <a:schemeClr val="tx1"/>
                </a:solidFill>
                <a:latin typeface="+mn-lt"/>
                <a:ea typeface="+mn-ea"/>
                <a:cs typeface="+mn-cs"/>
              </a:rPr>
              <a:t>3. hälso- och sjukvård (allmän sjukvård, medicin och tandvård med mera) </a:t>
            </a:r>
          </a:p>
          <a:p>
            <a:r>
              <a:rPr lang="sv-SE" sz="900" b="0" i="0" u="none" strike="noStrike" kern="1200" baseline="0" dirty="0">
                <a:solidFill>
                  <a:schemeClr val="tx1"/>
                </a:solidFill>
                <a:latin typeface="+mn-lt"/>
                <a:ea typeface="+mn-ea"/>
                <a:cs typeface="+mn-cs"/>
              </a:rPr>
              <a:t>4. infrastruktur, byggande och arbetsmarknad (till exempel att bygga och underhålla vägar och järnvägar samt kostnader för buss, spårvagn och tunnelbana samt planering av nya områden för bostäder, vatten och gatubelysning) </a:t>
            </a:r>
          </a:p>
          <a:p>
            <a:r>
              <a:rPr lang="sv-SE" sz="900" b="0" i="0" u="none" strike="noStrike" kern="1200" baseline="0" dirty="0">
                <a:solidFill>
                  <a:schemeClr val="tx1"/>
                </a:solidFill>
                <a:latin typeface="+mn-lt"/>
                <a:ea typeface="+mn-ea"/>
                <a:cs typeface="+mn-cs"/>
              </a:rPr>
              <a:t>5. försvar (försvaret i Sverige och militärer som Sverige skickar för att skydda freden i olika länder) </a:t>
            </a:r>
          </a:p>
          <a:p>
            <a:r>
              <a:rPr lang="sv-SE" sz="900" b="0" i="0" u="none" strike="noStrike" kern="1200" baseline="0" dirty="0">
                <a:solidFill>
                  <a:schemeClr val="tx1"/>
                </a:solidFill>
                <a:latin typeface="+mn-lt"/>
                <a:ea typeface="+mn-ea"/>
                <a:cs typeface="+mn-cs"/>
              </a:rPr>
              <a:t>6. samhällsskydd och rättsväsende (polis, brandkår, domstolar och vård för dem som blivit dömda för brott) </a:t>
            </a:r>
          </a:p>
          <a:p>
            <a:r>
              <a:rPr lang="sv-SE" sz="900" b="0" i="0" u="none" strike="noStrike" kern="1200" baseline="0" dirty="0">
                <a:solidFill>
                  <a:schemeClr val="tx1"/>
                </a:solidFill>
                <a:latin typeface="+mn-lt"/>
                <a:ea typeface="+mn-ea"/>
                <a:cs typeface="+mn-cs"/>
              </a:rPr>
              <a:t>7. övrigt (till exempel kultur- och fritidsverksamhet, bibliotek, museer och lokaler för sport, miljöskydd) </a:t>
            </a:r>
          </a:p>
          <a:p>
            <a:endParaRPr lang="sv-SE" sz="900" b="0" i="0" u="none" strike="noStrike" kern="1200" baseline="0" dirty="0">
              <a:solidFill>
                <a:schemeClr val="tx1"/>
              </a:solidFill>
              <a:latin typeface="+mn-lt"/>
              <a:ea typeface="+mn-ea"/>
              <a:cs typeface="+mn-cs"/>
            </a:endParaRPr>
          </a:p>
          <a:p>
            <a:r>
              <a:rPr lang="sv-SE" sz="900" b="0" i="1" u="none" strike="noStrike" kern="1200" baseline="0" dirty="0">
                <a:solidFill>
                  <a:schemeClr val="tx1"/>
                </a:solidFill>
                <a:latin typeface="+mn-lt"/>
                <a:ea typeface="+mn-ea"/>
                <a:cs typeface="+mn-cs"/>
              </a:rPr>
              <a:t>Källa: avanza.se</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12</a:t>
            </a:fld>
            <a:endParaRPr lang="sv-SE"/>
          </a:p>
        </p:txBody>
      </p:sp>
    </p:spTree>
    <p:extLst>
      <p:ext uri="{BB962C8B-B14F-4D97-AF65-F5344CB8AC3E}">
        <p14:creationId xmlns:p14="http://schemas.microsoft.com/office/powerpoint/2010/main" val="1299443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Några tips innan du börjar jobba</a:t>
            </a:r>
          </a:p>
          <a:p>
            <a:r>
              <a:rPr lang="sv-SE" sz="900" b="1" i="0" u="none" strike="noStrike" kern="1200" baseline="0" dirty="0">
                <a:solidFill>
                  <a:schemeClr val="tx1"/>
                </a:solidFill>
                <a:latin typeface="+mn-lt"/>
                <a:ea typeface="+mn-ea"/>
                <a:cs typeface="+mn-cs"/>
              </a:rPr>
              <a:t> </a:t>
            </a:r>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Knäck koden </a:t>
            </a:r>
            <a:endParaRPr lang="sv-SE" sz="900" b="0" i="0" u="none" strike="noStrike" kern="1200" baseline="0" dirty="0">
              <a:solidFill>
                <a:schemeClr val="tx1"/>
              </a:solidFill>
              <a:latin typeface="+mn-lt"/>
              <a:ea typeface="+mn-ea"/>
              <a:cs typeface="+mn-cs"/>
            </a:endParaRPr>
          </a:p>
          <a:p>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Det finns ofta oskrivna regler på arbetsplatser. Kanske fikar alla tillsammans på förmiddagen, kanske går man alltid in i en telefonhytt då man ska prata i telefon eller så kan det vara något helt annat som gäller på just din arbetsplats. </a:t>
            </a:r>
          </a:p>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Be om hjälp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Alla vet att du är ny så det är inte konstigt om du fastnar i någon arbetsuppgift eller har andra frågor och funderingar. Våga fråga, ofta uppskattas det faktiskt att man visar intresse för arbetsuppgifterna och arbetsplatsen. </a:t>
            </a:r>
          </a:p>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Om du blir försenad med en arbetsuppgift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Säg alltid till i tid om du inte hinner med. Om du har fått en arbetsuppgift och en tydlig deadline då den ska vara klar så räknar dina kollegor med att den är klar den dagen. Så fort du märker att du inte kommer att vara klar i tid så är det viktigt att du signalerar detta. </a:t>
            </a:r>
          </a:p>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Det är svårt att komma ihåg allt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Anteckna sådant som du inte får glömma. Det är mycket nytt att hålla i huvudet när man börjar på ett nytt jobb. Ett tips är att anteckna och göra egna minneslistor eller lathundar för att undvika att fråga om samma sak många gånger.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13</a:t>
            </a:fld>
            <a:endParaRPr lang="sv-SE"/>
          </a:p>
        </p:txBody>
      </p:sp>
    </p:spTree>
    <p:extLst>
      <p:ext uri="{BB962C8B-B14F-4D97-AF65-F5344CB8AC3E}">
        <p14:creationId xmlns:p14="http://schemas.microsoft.com/office/powerpoint/2010/main" val="4127139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Diskussion </a:t>
            </a:r>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Vad mer kan vara bra att tänka på när du börjar på ett jobb?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Det här kan vara några saker: </a:t>
            </a:r>
          </a:p>
          <a:p>
            <a:r>
              <a:rPr lang="sv-SE" sz="900" b="0" i="0" u="none" strike="noStrike" kern="1200" baseline="0" dirty="0">
                <a:solidFill>
                  <a:schemeClr val="tx1"/>
                </a:solidFill>
                <a:latin typeface="+mn-lt"/>
                <a:ea typeface="+mn-ea"/>
                <a:cs typeface="+mn-cs"/>
              </a:rPr>
              <a:t>• klädkod </a:t>
            </a:r>
          </a:p>
          <a:p>
            <a:r>
              <a:rPr lang="sv-SE" sz="900" b="0" i="0" u="none" strike="noStrike" kern="1200" baseline="0" dirty="0">
                <a:solidFill>
                  <a:schemeClr val="tx1"/>
                </a:solidFill>
                <a:latin typeface="+mn-lt"/>
                <a:ea typeface="+mn-ea"/>
                <a:cs typeface="+mn-cs"/>
              </a:rPr>
              <a:t>• kom i tid </a:t>
            </a:r>
          </a:p>
          <a:p>
            <a:r>
              <a:rPr lang="sv-SE" sz="900" b="0" i="0" u="none" strike="noStrike" kern="1200" baseline="0" dirty="0">
                <a:solidFill>
                  <a:schemeClr val="tx1"/>
                </a:solidFill>
                <a:latin typeface="+mn-lt"/>
                <a:ea typeface="+mn-ea"/>
                <a:cs typeface="+mn-cs"/>
              </a:rPr>
              <a:t>• var inte rädd för att be om hjälp! </a:t>
            </a:r>
          </a:p>
          <a:p>
            <a:r>
              <a:rPr lang="sv-SE" sz="900" b="0" i="0" u="none" strike="noStrike" kern="1200" baseline="0" dirty="0">
                <a:solidFill>
                  <a:schemeClr val="tx1"/>
                </a:solidFill>
                <a:latin typeface="+mn-lt"/>
                <a:ea typeface="+mn-ea"/>
                <a:cs typeface="+mn-cs"/>
              </a:rPr>
              <a:t>• fråga om det finns något annat du kan göra när du är klar med din senaste arbetsuppgift, du vill ju inte uppfattas som slö och ointresserad </a:t>
            </a:r>
          </a:p>
          <a:p>
            <a:r>
              <a:rPr lang="sv-SE" sz="900" b="0" i="0" u="none" strike="noStrike" kern="1200" baseline="0" dirty="0">
                <a:solidFill>
                  <a:schemeClr val="tx1"/>
                </a:solidFill>
                <a:latin typeface="+mn-lt"/>
                <a:ea typeface="+mn-ea"/>
                <a:cs typeface="+mn-cs"/>
              </a:rPr>
              <a:t>• var försiktig med sajter som inte har med jobbet att göra och kolla med chefen om du får ringa personliga samtal på arbetstid </a:t>
            </a:r>
          </a:p>
          <a:p>
            <a:r>
              <a:rPr lang="sv-SE" sz="900" b="0" i="0" u="none" strike="noStrike" kern="1200" baseline="0" dirty="0">
                <a:solidFill>
                  <a:schemeClr val="tx1"/>
                </a:solidFill>
                <a:latin typeface="+mn-lt"/>
                <a:ea typeface="+mn-ea"/>
                <a:cs typeface="+mn-cs"/>
              </a:rPr>
              <a:t>• gör det du har lovat </a:t>
            </a:r>
          </a:p>
          <a:p>
            <a:r>
              <a:rPr lang="sv-SE" sz="900" b="0" i="0" u="none" strike="noStrike" kern="1200" baseline="0" dirty="0">
                <a:solidFill>
                  <a:schemeClr val="tx1"/>
                </a:solidFill>
                <a:latin typeface="+mn-lt"/>
                <a:ea typeface="+mn-ea"/>
                <a:cs typeface="+mn-cs"/>
              </a:rPr>
              <a:t>• säg till i tid om du blir försenad med en arbetsuppgift </a:t>
            </a:r>
          </a:p>
          <a:p>
            <a:r>
              <a:rPr lang="sv-SE" sz="900" b="0" i="0" u="none" strike="noStrike" kern="1200" baseline="0" dirty="0">
                <a:solidFill>
                  <a:schemeClr val="tx1"/>
                </a:solidFill>
                <a:latin typeface="+mn-lt"/>
                <a:ea typeface="+mn-ea"/>
                <a:cs typeface="+mn-cs"/>
              </a:rPr>
              <a:t>• ha tålamod med dina nya arbetskamrater </a:t>
            </a:r>
          </a:p>
          <a:p>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 du kan nog inte hålla allt i huvudet; använd anteckningsblock mobilen och sätt larmet på mobilen för att bli påmind om möten och viktiga uppgifter </a:t>
            </a:r>
          </a:p>
          <a:p>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 säg till direkt om du gör ett misstag och be om hjälp för att undvika det i framtiden. </a:t>
            </a:r>
          </a:p>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14</a:t>
            </a:fld>
            <a:endParaRPr lang="sv-SE"/>
          </a:p>
        </p:txBody>
      </p:sp>
    </p:spTree>
    <p:extLst>
      <p:ext uri="{BB962C8B-B14F-4D97-AF65-F5344CB8AC3E}">
        <p14:creationId xmlns:p14="http://schemas.microsoft.com/office/powerpoint/2010/main" val="713704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Bra att känna till </a:t>
            </a:r>
          </a:p>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Försäkring</a:t>
            </a:r>
            <a:r>
              <a:rPr lang="sv-SE" sz="900" b="0" i="0" u="none" strike="noStrike" kern="1200" baseline="0" dirty="0">
                <a:solidFill>
                  <a:schemeClr val="tx1"/>
                </a:solidFill>
                <a:latin typeface="+mn-lt"/>
                <a:ea typeface="+mn-ea"/>
                <a:cs typeface="+mn-cs"/>
              </a:rPr>
              <a:t>. När du är anställd är du också försäkrad – sjukförsäkring och arbetsskadeförsäkring ska, enligt lag, omfatta alla anställda. </a:t>
            </a:r>
          </a:p>
          <a:p>
            <a:r>
              <a:rPr lang="sv-SE" sz="900" b="1" i="0" u="none" strike="noStrike" kern="1200" baseline="0" dirty="0">
                <a:solidFill>
                  <a:schemeClr val="tx1"/>
                </a:solidFill>
                <a:latin typeface="+mn-lt"/>
                <a:ea typeface="+mn-ea"/>
                <a:cs typeface="+mn-cs"/>
              </a:rPr>
              <a:t>Jämställdhet. </a:t>
            </a:r>
            <a:r>
              <a:rPr lang="sv-SE" sz="900" b="0" i="0" u="none" strike="noStrike" kern="1200" baseline="0" dirty="0">
                <a:solidFill>
                  <a:schemeClr val="tx1"/>
                </a:solidFill>
                <a:latin typeface="+mn-lt"/>
                <a:ea typeface="+mn-ea"/>
                <a:cs typeface="+mn-cs"/>
              </a:rPr>
              <a:t>Killar och tjejer ska ha samma rättigheter på jobbet och få lika lön för lika arbete. </a:t>
            </a:r>
          </a:p>
          <a:p>
            <a:r>
              <a:rPr lang="sv-SE" sz="900" b="1" i="0" u="none" strike="noStrike" kern="1200" baseline="0" dirty="0">
                <a:solidFill>
                  <a:schemeClr val="tx1"/>
                </a:solidFill>
                <a:latin typeface="+mn-lt"/>
                <a:ea typeface="+mn-ea"/>
                <a:cs typeface="+mn-cs"/>
              </a:rPr>
              <a:t>Arbetsmiljö</a:t>
            </a:r>
            <a:r>
              <a:rPr lang="sv-SE" sz="900" b="0" i="0" u="none" strike="noStrike" kern="1200" baseline="0" dirty="0">
                <a:solidFill>
                  <a:schemeClr val="tx1"/>
                </a:solidFill>
                <a:latin typeface="+mn-lt"/>
                <a:ea typeface="+mn-ea"/>
                <a:cs typeface="+mn-cs"/>
              </a:rPr>
              <a:t>. Omgivningen du arbetar i är din arbetsmiljö. Du har rätt att ha både en bra fysisk och psykisk arbetsmiljö – allt från rätt belysning till en god trivsel. </a:t>
            </a:r>
          </a:p>
          <a:p>
            <a:r>
              <a:rPr lang="sv-SE" sz="900" b="0" i="0" u="none" strike="noStrike" kern="1200" baseline="0" dirty="0">
                <a:solidFill>
                  <a:schemeClr val="tx1"/>
                </a:solidFill>
                <a:latin typeface="+mn-lt"/>
                <a:ea typeface="+mn-ea"/>
                <a:cs typeface="+mn-cs"/>
              </a:rPr>
              <a:t>Diskriminering: Du har rätt att bli bemött med respekt både då du söker jobb och när du fått jobbet. Ingen får behandla dig sämre på grund av ålder, kön, ursprung, funktionshinder eller sexuell läggning.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15</a:t>
            </a:fld>
            <a:endParaRPr lang="sv-SE"/>
          </a:p>
        </p:txBody>
      </p:sp>
    </p:spTree>
    <p:extLst>
      <p:ext uri="{BB962C8B-B14F-4D97-AF65-F5344CB8AC3E}">
        <p14:creationId xmlns:p14="http://schemas.microsoft.com/office/powerpoint/2010/main" val="4089708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Uppsägning och avsked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Uppsägning kan ske från arbetsgivarens eller arbetstagarens sida. Uppsägningen innebär att ett anställningsavtal efter en viss tid (ofta benämnd uppsägningstid) upphör. </a:t>
            </a:r>
          </a:p>
          <a:p>
            <a:r>
              <a:rPr lang="sv-SE" sz="900" b="0" i="0" u="none" strike="noStrike" kern="1200" baseline="0" dirty="0">
                <a:solidFill>
                  <a:schemeClr val="tx1"/>
                </a:solidFill>
                <a:latin typeface="+mn-lt"/>
                <a:ea typeface="+mn-ea"/>
                <a:cs typeface="+mn-cs"/>
              </a:rPr>
              <a:t>En uppsägning från arbetstagarens sida behöver inte motiveras eller vara skriftlig, medan en uppsägning från arbetsgivarens sida ska vara skriftlig och sakligt grundad. Den sakliga grunden är antingen arbetsbrist eller personliga skäl, och ska anges skriftligt om arbetstagaren begär det (§8). </a:t>
            </a:r>
          </a:p>
          <a:p>
            <a:r>
              <a:rPr lang="sv-SE" sz="900" b="0" i="0" u="none" strike="noStrike" kern="1200" baseline="0" dirty="0">
                <a:solidFill>
                  <a:schemeClr val="tx1"/>
                </a:solidFill>
                <a:latin typeface="+mn-lt"/>
                <a:ea typeface="+mn-ea"/>
                <a:cs typeface="+mn-cs"/>
              </a:rPr>
              <a:t>Avsked betyder att skiljas från något och innebär enligt den svenska arbetsrätten att arbetsgivaren ensidigt avslutar en anställds anställning.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16</a:t>
            </a:fld>
            <a:endParaRPr lang="sv-SE"/>
          </a:p>
        </p:txBody>
      </p:sp>
    </p:spTree>
    <p:extLst>
      <p:ext uri="{BB962C8B-B14F-4D97-AF65-F5344CB8AC3E}">
        <p14:creationId xmlns:p14="http://schemas.microsoft.com/office/powerpoint/2010/main" val="3841292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A-kassa: </a:t>
            </a:r>
            <a:r>
              <a:rPr lang="sv-SE" sz="900" b="0" i="0" u="none" strike="noStrike" kern="1200" baseline="0" dirty="0">
                <a:solidFill>
                  <a:schemeClr val="tx1"/>
                </a:solidFill>
                <a:latin typeface="+mn-lt"/>
                <a:ea typeface="+mn-ea"/>
                <a:cs typeface="+mn-cs"/>
              </a:rPr>
              <a:t>Reglerna för vem som kan få pengar från a-kassan, som är en försäkring </a:t>
            </a:r>
          </a:p>
          <a:p>
            <a:r>
              <a:rPr lang="sv-SE" sz="900" b="0" i="0" u="none" strike="noStrike" kern="1200" baseline="0" dirty="0">
                <a:solidFill>
                  <a:schemeClr val="tx1"/>
                </a:solidFill>
                <a:latin typeface="+mn-lt"/>
                <a:ea typeface="+mn-ea"/>
                <a:cs typeface="+mn-cs"/>
              </a:rPr>
              <a:t>du själv betalar till, är inte så enkla att förklara men för att kunna få det måste man ha varit medlem under en tid och även ha jobbat tillräckligt mycket. Hur mycket du får beror på hur mycket du tjänat. Har du fyllt 20 år kan du ha rätt till en viss grundersättning även </a:t>
            </a:r>
          </a:p>
          <a:p>
            <a:r>
              <a:rPr lang="sv-SE" sz="900" b="0" i="0" u="none" strike="noStrike" kern="1200" baseline="0" dirty="0">
                <a:solidFill>
                  <a:schemeClr val="tx1"/>
                </a:solidFill>
                <a:latin typeface="+mn-lt"/>
                <a:ea typeface="+mn-ea"/>
                <a:cs typeface="+mn-cs"/>
              </a:rPr>
              <a:t>om du inte varit medlem i en a-kassa, är du under 20 år krävs minst ett års medlemskap. Mer information finns på www.samorg.org. </a:t>
            </a:r>
          </a:p>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Fackförbund: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Ett fackförbund är en riksomfattande arbetstagarorganisation som utgörs av samtliga fackföreningar inom en viss bransch. </a:t>
            </a:r>
          </a:p>
          <a:p>
            <a:r>
              <a:rPr lang="sv-SE" sz="900" b="0" i="0" u="none" strike="noStrike" kern="1200" baseline="0" dirty="0">
                <a:solidFill>
                  <a:schemeClr val="tx1"/>
                </a:solidFill>
                <a:latin typeface="+mn-lt"/>
                <a:ea typeface="+mn-ea"/>
                <a:cs typeface="+mn-cs"/>
              </a:rPr>
              <a:t>Fackförbundets uppgift är att hjälpa och stödja sina medlemmar när det gäller löner och anställningsvillkor, vidareutbildning, arbetsmiljö, jämställdhet samt hur arbetet är organiserat. På de flesta arbetsplatser finns kollektivavtal. Det är ett skriftligt avtal mellan fackförening och arbetsgivare som reglerar löner, anställningsvillkor och andra förhållanden på arbetsplatsen. Det är fackföreningens uppgift att välja skyddsombud. Enligt arbetsmiljölagen [1] ska alla arbetsplatser med fler än fem anställda ha ett skyddsombud som representerar arbetstagarna. </a:t>
            </a:r>
          </a:p>
          <a:p>
            <a:endParaRPr lang="sv-SE" sz="900" b="0" i="0" u="none" strike="noStrike" kern="1200" baseline="0" dirty="0">
              <a:solidFill>
                <a:schemeClr val="tx1"/>
              </a:solidFill>
              <a:latin typeface="+mn-lt"/>
              <a:ea typeface="+mn-ea"/>
              <a:cs typeface="+mn-cs"/>
            </a:endParaRPr>
          </a:p>
          <a:p>
            <a:r>
              <a:rPr lang="sv-SE" sz="900" b="0" i="0" u="none" strike="noStrike" kern="1200" baseline="0" dirty="0" err="1">
                <a:solidFill>
                  <a:schemeClr val="tx1"/>
                </a:solidFill>
                <a:latin typeface="+mn-lt"/>
                <a:ea typeface="+mn-ea"/>
                <a:cs typeface="+mn-cs"/>
              </a:rPr>
              <a:t>Wikipedia</a:t>
            </a:r>
            <a:r>
              <a:rPr lang="sv-SE" sz="900" b="0" i="0" u="none" strike="noStrike" kern="1200" baseline="0" dirty="0">
                <a:solidFill>
                  <a:schemeClr val="tx1"/>
                </a:solidFill>
                <a:latin typeface="+mn-lt"/>
                <a:ea typeface="+mn-ea"/>
                <a:cs typeface="+mn-cs"/>
              </a:rPr>
              <a:t> om Fackförbund http://sv.wikipedia.org/</a:t>
            </a:r>
            <a:r>
              <a:rPr lang="sv-SE" sz="900" b="0" i="0" u="none" strike="noStrike" kern="1200" baseline="0" dirty="0" err="1">
                <a:solidFill>
                  <a:schemeClr val="tx1"/>
                </a:solidFill>
                <a:latin typeface="+mn-lt"/>
                <a:ea typeface="+mn-ea"/>
                <a:cs typeface="+mn-cs"/>
              </a:rPr>
              <a:t>wiki</a:t>
            </a:r>
            <a:r>
              <a:rPr lang="sv-SE" sz="900" b="0" i="0" u="none" strike="noStrike" kern="1200" baseline="0" dirty="0">
                <a:solidFill>
                  <a:schemeClr val="tx1"/>
                </a:solidFill>
                <a:latin typeface="+mn-lt"/>
                <a:ea typeface="+mn-ea"/>
                <a:cs typeface="+mn-cs"/>
              </a:rPr>
              <a:t>/Fackförbund </a:t>
            </a:r>
          </a:p>
          <a:p>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Facket fungerar som en förening. Medlemmarna i den lokala fackklubben väljer sina representanter till avdelningen och avdelningens representanter väljs till fackförbundets kongress, som är förbundets högsta beslutande organ, som i sin tur väljer fackförbundets styrelse. </a:t>
            </a:r>
          </a:p>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Kollektivavtal: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Det finns flera lagar som gäller för dig om du har ett jobb. Vanligtvis - men inte alltid </a:t>
            </a:r>
          </a:p>
          <a:p>
            <a:r>
              <a:rPr lang="sv-SE" sz="900" b="0" i="0" u="none" strike="noStrike" kern="1200" baseline="0" dirty="0">
                <a:solidFill>
                  <a:schemeClr val="tx1"/>
                </a:solidFill>
                <a:latin typeface="+mn-lt"/>
                <a:ea typeface="+mn-ea"/>
                <a:cs typeface="+mn-cs"/>
              </a:rPr>
              <a:t>- omfattas arbetsplatsen även av kollektivavtal. Kollektivavtalet är ett viktigt komplement till lagarna och ersätter också i vissa delar lagarna. Saknas kollektivavtal är det viktigt att alla villkor, som pension, försäkringar, övertids- och restidsersättning, arbetstid med mera, regleras i ditt anställningsavtal.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17</a:t>
            </a:fld>
            <a:endParaRPr lang="sv-SE"/>
          </a:p>
        </p:txBody>
      </p:sp>
    </p:spTree>
    <p:extLst>
      <p:ext uri="{BB962C8B-B14F-4D97-AF65-F5344CB8AC3E}">
        <p14:creationId xmlns:p14="http://schemas.microsoft.com/office/powerpoint/2010/main" val="439349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När du blir sjuk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När du blir sjuk ska du sjukanmäla dig till din arbetsgivare för att få sjuklön. Efter 14 dagar ska din arbetsgivare sjukanmäla dig till Försäkringskassan. Då kan du ansöka om sjukpenning. </a:t>
            </a:r>
          </a:p>
          <a:p>
            <a:r>
              <a:rPr lang="sv-SE" sz="900" b="0" i="0" u="none" strike="noStrike" kern="1200" baseline="0" dirty="0">
                <a:solidFill>
                  <a:schemeClr val="tx1"/>
                </a:solidFill>
                <a:latin typeface="+mn-lt"/>
                <a:ea typeface="+mn-ea"/>
                <a:cs typeface="+mn-cs"/>
              </a:rPr>
              <a:t>Karensdag: Den första dagen då man behöver avstå från arbete eller inte kan vara arbetssökande på grund av sjukdom är en karensdag. Det innebär att man inte får någon ersättning den dagen.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18</a:t>
            </a:fld>
            <a:endParaRPr lang="sv-SE"/>
          </a:p>
        </p:txBody>
      </p:sp>
    </p:spTree>
    <p:extLst>
      <p:ext uri="{BB962C8B-B14F-4D97-AF65-F5344CB8AC3E}">
        <p14:creationId xmlns:p14="http://schemas.microsoft.com/office/powerpoint/2010/main" val="16811186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Vara ledig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Alla anställda har rätt att vara helt lediga på semestern. Semester innebär att den anställde är helt ledig och inte har något arbetsrelaterat ansvar. Under semestern behöver man inte vara anträffbar eller tillgänglig på något sätt och man har rätt att resa vart som helst.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19</a:t>
            </a:fld>
            <a:endParaRPr lang="sv-SE"/>
          </a:p>
        </p:txBody>
      </p:sp>
    </p:spTree>
    <p:extLst>
      <p:ext uri="{BB962C8B-B14F-4D97-AF65-F5344CB8AC3E}">
        <p14:creationId xmlns:p14="http://schemas.microsoft.com/office/powerpoint/2010/main" val="3102781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Rättigheter och skyldigheter i arbetslivet.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I arbetslivet har man som anställd både rättigheter och skyldigheter som är bra att känna till när man börjar jobba.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a:t>
            </a:fld>
            <a:endParaRPr lang="sv-SE"/>
          </a:p>
        </p:txBody>
      </p:sp>
    </p:spTree>
    <p:extLst>
      <p:ext uri="{BB962C8B-B14F-4D97-AF65-F5344CB8AC3E}">
        <p14:creationId xmlns:p14="http://schemas.microsoft.com/office/powerpoint/2010/main" val="32693534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Intyg och betyg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När du slutar en anställning ska du begära att få ett arbetsintyg. Det gäller även för sommarjobb, helgjobb och extraknäck oavsett hur kort anställningen varit. Du kan också be om ett personligt omdöme (arbetsbetyg), men detta är ingenting du kan kräva. Både omdömet och intyget är viktiga att ha när du ska skriva din cv och söka jobb i framtiden. </a:t>
            </a:r>
          </a:p>
          <a:p>
            <a:r>
              <a:rPr lang="sv-SE" sz="900" b="0" i="0" u="none" strike="noStrike" kern="1200" baseline="0" dirty="0">
                <a:solidFill>
                  <a:schemeClr val="tx1"/>
                </a:solidFill>
                <a:latin typeface="+mn-lt"/>
                <a:ea typeface="+mn-ea"/>
                <a:cs typeface="+mn-cs"/>
              </a:rPr>
              <a:t>Vad är det för skillnad på arbetsintyg och arbetsbetyg? Ett arbetsintyg ska innehålla uppgifter om hur länge du arbetat och vilka arbetsuppgifter du haft. </a:t>
            </a:r>
          </a:p>
          <a:p>
            <a:r>
              <a:rPr lang="sv-SE" sz="900" b="0" i="0" u="none" strike="noStrike" kern="1200" baseline="0" dirty="0">
                <a:solidFill>
                  <a:schemeClr val="tx1"/>
                </a:solidFill>
                <a:latin typeface="+mn-lt"/>
                <a:ea typeface="+mn-ea"/>
                <a:cs typeface="+mn-cs"/>
              </a:rPr>
              <a:t>Det kan också vara bra att komplettera anställningsintyget med en förklaring varför du slutat. Kontaktuppgifter till den person/referens som skriver under intyget är också att rekommendera, för det ger möjlighet för eventuella nya arbetsgivare att ringa och få upplysningar om dig. </a:t>
            </a:r>
          </a:p>
          <a:p>
            <a:r>
              <a:rPr lang="sv-SE" sz="900" b="0" i="0" u="none" strike="noStrike" kern="1200" baseline="0" dirty="0">
                <a:solidFill>
                  <a:schemeClr val="tx1"/>
                </a:solidFill>
                <a:latin typeface="+mn-lt"/>
                <a:ea typeface="+mn-ea"/>
                <a:cs typeface="+mn-cs"/>
              </a:rPr>
              <a:t>Om du önskar kan du be din arbetsgivare att komplettera med ett omdöme (ett arbetsbetyg). Det kan vara ett extra plus ifall du har anledning att tro att du ska få positiva vitsord.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20</a:t>
            </a:fld>
            <a:endParaRPr lang="sv-SE"/>
          </a:p>
        </p:txBody>
      </p:sp>
    </p:spTree>
    <p:extLst>
      <p:ext uri="{BB962C8B-B14F-4D97-AF65-F5344CB8AC3E}">
        <p14:creationId xmlns:p14="http://schemas.microsoft.com/office/powerpoint/2010/main" val="15840766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Uppgift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Frågorna i bilden kan användas som en hemuppgift.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21</a:t>
            </a:fld>
            <a:endParaRPr lang="sv-SE"/>
          </a:p>
        </p:txBody>
      </p:sp>
    </p:spTree>
    <p:extLst>
      <p:ext uri="{BB962C8B-B14F-4D97-AF65-F5344CB8AC3E}">
        <p14:creationId xmlns:p14="http://schemas.microsoft.com/office/powerpoint/2010/main" val="18853734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Kom ihåg!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En kort summering av avsnittet – med de fyra, kanske viktigaste, sakerna att komma ihåg.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22</a:t>
            </a:fld>
            <a:endParaRPr lang="sv-SE"/>
          </a:p>
        </p:txBody>
      </p:sp>
    </p:spTree>
    <p:extLst>
      <p:ext uri="{BB962C8B-B14F-4D97-AF65-F5344CB8AC3E}">
        <p14:creationId xmlns:p14="http://schemas.microsoft.com/office/powerpoint/2010/main" val="40320216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Arbetsförmedlingen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Det här kapitlet handlar om Arbetsförmedlingen och hur myndigheten utvecklats under de senaste 100 åren. Ni har säkert hört talats om Arbetsförmedlingen och i detta kapitel kommer vi bland annat gå igenom vilket stöd de kan erbjuda ungdomar idag. Vi börjar med att titta på en film om Arbetsförmedlingens historia.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23</a:t>
            </a:fld>
            <a:endParaRPr lang="sv-SE"/>
          </a:p>
        </p:txBody>
      </p:sp>
    </p:spTree>
    <p:extLst>
      <p:ext uri="{BB962C8B-B14F-4D97-AF65-F5344CB8AC3E}">
        <p14:creationId xmlns:p14="http://schemas.microsoft.com/office/powerpoint/2010/main" val="3047252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Platsbanken lanseras på webben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Arbetsförmedlingens databas för lediga jobb heter Platsbanken. Där finns de lediga jobb som anmälts till Arbetsförmedlingen med undantag för de jobb som en arbetsgivare inte vill publicera. Platsbanken har funnits sedan 1995, då webbsidan arbetsformedlingen.se lanserades. </a:t>
            </a:r>
          </a:p>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2011 som </a:t>
            </a:r>
            <a:r>
              <a:rPr lang="sv-SE" sz="900" b="1" i="0" u="none" strike="noStrike" kern="1200" baseline="0" dirty="0" err="1">
                <a:solidFill>
                  <a:schemeClr val="tx1"/>
                </a:solidFill>
                <a:latin typeface="+mn-lt"/>
                <a:ea typeface="+mn-ea"/>
                <a:cs typeface="+mn-cs"/>
              </a:rPr>
              <a:t>app</a:t>
            </a:r>
            <a:r>
              <a:rPr lang="sv-SE" sz="900" b="1" i="0" u="none" strike="noStrike" kern="1200" baseline="0" dirty="0">
                <a:solidFill>
                  <a:schemeClr val="tx1"/>
                </a:solidFill>
                <a:latin typeface="+mn-lt"/>
                <a:ea typeface="+mn-ea"/>
                <a:cs typeface="+mn-cs"/>
              </a:rPr>
              <a:t>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Platsbanken finns sedan 2011 som </a:t>
            </a:r>
            <a:r>
              <a:rPr lang="sv-SE" sz="900" b="0" i="0" u="none" strike="noStrike" kern="1200" baseline="0" dirty="0" err="1">
                <a:solidFill>
                  <a:schemeClr val="tx1"/>
                </a:solidFill>
                <a:latin typeface="+mn-lt"/>
                <a:ea typeface="+mn-ea"/>
                <a:cs typeface="+mn-cs"/>
              </a:rPr>
              <a:t>app</a:t>
            </a:r>
            <a:r>
              <a:rPr lang="sv-SE" sz="900" b="0" i="0" u="none" strike="noStrike" kern="1200" baseline="0" dirty="0">
                <a:solidFill>
                  <a:schemeClr val="tx1"/>
                </a:solidFill>
                <a:latin typeface="+mn-lt"/>
                <a:ea typeface="+mn-ea"/>
                <a:cs typeface="+mn-cs"/>
              </a:rPr>
              <a:t> till smartphones och läsplattor. </a:t>
            </a:r>
          </a:p>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Sveriges största jobbsajt </a:t>
            </a:r>
          </a:p>
          <a:p>
            <a:r>
              <a:rPr lang="sv-SE" sz="900" b="0" i="0" u="none" strike="noStrike" kern="1200" baseline="0" dirty="0">
                <a:solidFill>
                  <a:schemeClr val="tx1"/>
                </a:solidFill>
                <a:latin typeface="+mn-lt"/>
                <a:ea typeface="+mn-ea"/>
                <a:cs typeface="+mn-cs"/>
              </a:rPr>
              <a:t>2019 annonserades över en miljon nya jobb via Platsbanken vilket gör den till Sveriges största jobbsajt. Många lediga jobb annonseras aldrig utan tillsätts på andra sätt. </a:t>
            </a:r>
          </a:p>
          <a:p>
            <a:r>
              <a:rPr lang="sv-SE" sz="900" b="0" i="0" u="none" strike="noStrike" kern="1200" baseline="0" dirty="0">
                <a:solidFill>
                  <a:schemeClr val="tx1"/>
                </a:solidFill>
                <a:latin typeface="+mn-lt"/>
                <a:ea typeface="+mn-ea"/>
                <a:cs typeface="+mn-cs"/>
              </a:rPr>
              <a:t>I Platsbanken kan man söka jobb via yrken eller arbetsort. Sommarjobb, eller jobb som inte ställer krav på erfarenhet, liksom utlandsjobb hittar du också på Platsbanken. Du kan även lägga in egna bevakningar av platsannonser som du är intresserad av.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24</a:t>
            </a:fld>
            <a:endParaRPr lang="sv-SE"/>
          </a:p>
        </p:txBody>
      </p:sp>
    </p:spTree>
    <p:extLst>
      <p:ext uri="{BB962C8B-B14F-4D97-AF65-F5344CB8AC3E}">
        <p14:creationId xmlns:p14="http://schemas.microsoft.com/office/powerpoint/2010/main" val="28100108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Diskussion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Diskutera två och två, i grupp, helklass eller på annat sätt. Redovisa sedan svaren i helklass. </a:t>
            </a:r>
          </a:p>
          <a:p>
            <a:r>
              <a:rPr lang="sv-SE" sz="900" b="0" i="0" u="none" strike="noStrike" kern="1200" baseline="0" dirty="0">
                <a:solidFill>
                  <a:schemeClr val="tx1"/>
                </a:solidFill>
                <a:latin typeface="+mn-lt"/>
                <a:ea typeface="+mn-ea"/>
                <a:cs typeface="+mn-cs"/>
              </a:rPr>
              <a:t>Fråga: Vilka sätt att söka jobb på känner du till?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25</a:t>
            </a:fld>
            <a:endParaRPr lang="sv-SE"/>
          </a:p>
        </p:txBody>
      </p:sp>
    </p:spTree>
    <p:extLst>
      <p:ext uri="{BB962C8B-B14F-4D97-AF65-F5344CB8AC3E}">
        <p14:creationId xmlns:p14="http://schemas.microsoft.com/office/powerpoint/2010/main" val="20041484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Vilka sätt att söka jobb på känner du till? </a:t>
            </a:r>
          </a:p>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Arbetsförmedlingen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Använd Arbetsförmedlingen! De stöttar och coachar dig när du söker jobb. De har möten med arbetsgivare och arrangerar rekryteringsträffar speciellt inriktade på ungdomar. </a:t>
            </a:r>
          </a:p>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Kontakter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Berätta för alla du känner att du söker jobb, familj, släkt, kompisar, grannar, studie- och arbetskamrater, föreningsfolk och vänner på Facebook. En stor del av alla jobb tillsätts utan att arbetsgivarna har annonserat, eftersom de har hittat folk genom sina kontaktnät. </a:t>
            </a:r>
          </a:p>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Söka direkt hos företag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Ring upp, skriv till eller besök arbetsgivare du vill arbeta hos. Fråga om de har några lediga jobb och om du får skicka in ditt cv, eller, och ännu hellre, be att du får komma och presentera dig. Kanske dyker du upp innan de hinner annonsera ut ett ledigt jobb. </a:t>
            </a:r>
          </a:p>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Platsannonser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Platsannonser finns på många olika ställen, till exempel på olika jobbsajter på webben, i Arbetsförmedlingens platsbank, Platsjournalen och i dagstidningar. På biblioteket och på webben finns dessutom tidskrifter och facktidningar med platsannonser för specifika yrkesområden. </a:t>
            </a:r>
          </a:p>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Sociala medier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Att synas och ta nya kontakter via sociala medier är ett bra sätt att söka jobb idag. Många arbetsgivare och rekryteringsföretag lägger ut sina tjänster på till exempel Twitter, Facebook och Linkedin. Ditt kontaktnät är en fördel i konkurrensen, så gör ditt cv tillgängligt på nätet! </a:t>
            </a:r>
          </a:p>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Var kreativ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Utnyttja din kreativitet för att hitta ditt drömjobb. Nu ska ni få se ett exempel på ett kreativt sätt att söka jobb.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26</a:t>
            </a:fld>
            <a:endParaRPr lang="sv-SE"/>
          </a:p>
        </p:txBody>
      </p:sp>
    </p:spTree>
    <p:extLst>
      <p:ext uri="{BB962C8B-B14F-4D97-AF65-F5344CB8AC3E}">
        <p14:creationId xmlns:p14="http://schemas.microsoft.com/office/powerpoint/2010/main" val="12497006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Så vad kan Arbetsförmedlingen hjälpa dig med?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Här visas olika förslag på vad Arbetsförmedlingen kan göra för att stötta ungdomar. </a:t>
            </a:r>
          </a:p>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Råd om framtiden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Om du är osäker på vad du vill göra i framtiden så kan Arbetsförmedlingen hjälpa dig. Arbetsförmedlingen erbjuder vägledning och coachning och på webben finns många intressetester och yrkesfilmer som kan hjälpa dig på vägen. </a:t>
            </a:r>
          </a:p>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Se dina möjligheter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Har du svårt att klara arbeten som kräver långa perioder av koncentration eller läsning av långa texter? Då kan Arbetsförmedlingen hitta en lösning som passar dig. </a:t>
            </a:r>
          </a:p>
          <a:p>
            <a:r>
              <a:rPr lang="sv-SE" sz="900" b="0" i="0" u="none" strike="noStrike" kern="1200" baseline="0" dirty="0">
                <a:solidFill>
                  <a:schemeClr val="tx1"/>
                </a:solidFill>
                <a:latin typeface="+mn-lt"/>
                <a:ea typeface="+mn-ea"/>
                <a:cs typeface="+mn-cs"/>
              </a:rPr>
              <a:t>Fördjupad information om stöd till personer med funktionsnedsättning: </a:t>
            </a:r>
          </a:p>
          <a:p>
            <a:r>
              <a:rPr lang="sv-SE" sz="900" b="0" i="0" u="none" strike="noStrike" kern="1200" baseline="0" dirty="0">
                <a:solidFill>
                  <a:schemeClr val="tx1"/>
                </a:solidFill>
                <a:latin typeface="+mn-lt"/>
                <a:ea typeface="+mn-ea"/>
                <a:cs typeface="+mn-cs"/>
              </a:rPr>
              <a:t>Arbetsförmedlingen gör en bedömning utifrån en dialog med den arbetssökande och med arbetsgivaren om det är aktuellt med någon form av anpassning eller stöd för att den arbetssökande ska kunna klara ett arbete eller en praktik. En funktionsnedsättning betyder ju inte automatiskt att personen inte kan klara det aktuella jobbet eller praktiken. Arbetsförmedlingens insatser kan delas in i tre områden: arbetshjälpmedel, stöd av en person och ekonomiska lättnader. Ofta tar arbetsförmedlaren hjälp av specialister som arbetsterapeuter, sjukgymnaster, audionomer, </a:t>
            </a:r>
            <a:r>
              <a:rPr lang="sv-SE" sz="900" b="0" i="0" u="none" strike="noStrike" kern="1200" baseline="0" dirty="0" err="1">
                <a:solidFill>
                  <a:schemeClr val="tx1"/>
                </a:solidFill>
                <a:latin typeface="+mn-lt"/>
                <a:ea typeface="+mn-ea"/>
                <a:cs typeface="+mn-cs"/>
              </a:rPr>
              <a:t>synpedagoger</a:t>
            </a:r>
            <a:r>
              <a:rPr lang="sv-SE" sz="900" b="0" i="0" u="none" strike="noStrike" kern="1200" baseline="0" dirty="0">
                <a:solidFill>
                  <a:schemeClr val="tx1"/>
                </a:solidFill>
                <a:latin typeface="+mn-lt"/>
                <a:ea typeface="+mn-ea"/>
                <a:cs typeface="+mn-cs"/>
              </a:rPr>
              <a:t> och andra för att komma fram till rätt lösning. </a:t>
            </a:r>
          </a:p>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Arbetshjälpmedel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Det finns många exempel på arbetshjälpmedel, allt från specialanpassade tangentbord till olika former av tids- och planeringsstöd. De moderna mobiltelefonerna har en massa </a:t>
            </a:r>
            <a:r>
              <a:rPr lang="sv-SE" sz="900" b="0" i="0" u="none" strike="noStrike" kern="1200" baseline="0" dirty="0" err="1">
                <a:solidFill>
                  <a:schemeClr val="tx1"/>
                </a:solidFill>
                <a:latin typeface="+mn-lt"/>
                <a:ea typeface="+mn-ea"/>
                <a:cs typeface="+mn-cs"/>
              </a:rPr>
              <a:t>appar</a:t>
            </a:r>
            <a:r>
              <a:rPr lang="sv-SE" sz="900" b="0" i="0" u="none" strike="noStrike" kern="1200" baseline="0" dirty="0">
                <a:solidFill>
                  <a:schemeClr val="tx1"/>
                </a:solidFill>
                <a:latin typeface="+mn-lt"/>
                <a:ea typeface="+mn-ea"/>
                <a:cs typeface="+mn-cs"/>
              </a:rPr>
              <a:t> som är bra hjälpmedel för till exempel synskadade eller dem som behöver hjälp med att strukturera sitt arbete. Ett lyfthjälpmedel kan underlätta för vissa, andra kan få hjälp att höra bättre genom en samtalsförstärkare på arbetsmötet. </a:t>
            </a:r>
          </a:p>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Stöd av en person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Stöd till personligt biträde är ett ekonomiskt stöd till arbetsgivare som har kostnader för ett personligt biträde åt en arbetssökande eller redan anställd med funktionsnedsättning. Biträdet hjälper personen med funktionsnedsättning att träna sig på eller klara sina arbetsuppgifter. Ibland behövs det extra kraft för att komma igång med en anställning på bästa sätt. Därför erbjuder Arbetsförmedlingen ett särskilt introduktions- och uppföljningsstöd, SIUS. Erbjudandet innebär att en specialutbildad arbetsförmedlare hjälper en arbetssökande med funktionsnedsättning att hitta ett jobb och att lära sig att utföra det. </a:t>
            </a:r>
          </a:p>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Ekonomiska lättnader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Det vanligaste ekonomiska stödet är lönebidrag. Stödets storlek påverkas av två faktorer, dels lönekostnaden för den anställde och dels den anställdes arbetsförmåga. Trygghetsanställning och skyddat arbete hos offentlig arbetsgivare är två andra anställningsformer där arbetsgivaren får ekonomiskt stöd. Anställningsformerna riktar sig till personer med stort behov av stöd och anpassning i arbetet under lång tid. </a:t>
            </a:r>
          </a:p>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Cv </a:t>
            </a:r>
            <a:endParaRPr lang="sv-SE" sz="900" b="0" i="0" u="none" strike="noStrike" kern="1200" baseline="0" dirty="0">
              <a:solidFill>
                <a:schemeClr val="tx1"/>
              </a:solidFill>
              <a:latin typeface="+mn-lt"/>
              <a:ea typeface="+mn-ea"/>
              <a:cs typeface="+mn-cs"/>
            </a:endParaRPr>
          </a:p>
          <a:p>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Du kan få hjälp med att vässa ditt cv och personliga brev. Arbetsförmedlingen erbjuder kurser i hur man skriver cv och personligt brev. Dessutom har arbetsförmedlarna många bra råd. Det finns också gott om bra tips på arbetsformedlingen.se om hur man söker jobb via exempelvis sociala medier. </a:t>
            </a:r>
          </a:p>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Framtiden för ditt yrke </a:t>
            </a:r>
            <a:endParaRPr lang="sv-SE" sz="900" b="0" i="0" u="none" strike="noStrike" kern="1200" baseline="0" dirty="0">
              <a:solidFill>
                <a:schemeClr val="tx1"/>
              </a:solidFill>
              <a:latin typeface="+mn-lt"/>
              <a:ea typeface="+mn-ea"/>
              <a:cs typeface="+mn-cs"/>
            </a:endParaRPr>
          </a:p>
          <a:p>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Du kan se hur framtiden ser ut för just ditt yrke. Arbetsförmedlingen har bra kunskap om hur arbetsmarknaden utvecklas och var det kommer att behövas respektive vara överskott på arbetskraft. På hemsidan kan du via Yrkeskompassen ta reda på hur framtiden ser ut för ditt yrke. </a:t>
            </a:r>
          </a:p>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Kontakt med arbetsgivare </a:t>
            </a:r>
            <a:endParaRPr lang="sv-SE" sz="900" b="0" i="0" u="none" strike="noStrike" kern="1200" baseline="0" dirty="0">
              <a:solidFill>
                <a:schemeClr val="tx1"/>
              </a:solidFill>
              <a:latin typeface="+mn-lt"/>
              <a:ea typeface="+mn-ea"/>
              <a:cs typeface="+mn-cs"/>
            </a:endParaRPr>
          </a:p>
          <a:p>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Arbetsförmedlingen kan hjälpa dig att komma i kontakt med arbetsgivare. Arbetsförmedlingen har regelbunden kontakt med arbetsgivare och har som uppdrag att matcha lediga jobb med rätt arbetssökande. De anordnar regelbundna rekryteringsträffar där arbetssökande får träffa arbetsgivaren direkt. </a:t>
            </a:r>
          </a:p>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Förverkliga din affärsidé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Göra din affärsidé till verklighet! Har du en idé som du verkligen tror på? Vill du bli din egen chef? Då kanske det passar dig att starta eget företag. Men var ska du börja och vad behöver du tänka på? Arbetsförmedlingen kan hjälpa dig. </a:t>
            </a:r>
          </a:p>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Jobbsökarinspiration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Och du kan få inspiration och tips om hur du söker jobb eller utbildning.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27</a:t>
            </a:fld>
            <a:endParaRPr lang="sv-SE"/>
          </a:p>
        </p:txBody>
      </p:sp>
    </p:spTree>
    <p:extLst>
      <p:ext uri="{BB962C8B-B14F-4D97-AF65-F5344CB8AC3E}">
        <p14:creationId xmlns:p14="http://schemas.microsoft.com/office/powerpoint/2010/main" val="22679333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Det finns extra stöd om du är inskriven på Arbetsförmedlingen </a:t>
            </a:r>
            <a:r>
              <a:rPr lang="sv-SE" sz="900" b="0" i="0" u="none" strike="noStrike" kern="1200" baseline="0" dirty="0">
                <a:solidFill>
                  <a:schemeClr val="tx1"/>
                </a:solidFill>
                <a:latin typeface="+mn-lt"/>
                <a:ea typeface="+mn-ea"/>
                <a:cs typeface="+mn-cs"/>
              </a:rPr>
              <a:t>Förutom alla råd och stöd du kan ta del av på Arbetsförmedlingens webbplats lönar det sig att skriva in sig på Arbetsförmedlingen. </a:t>
            </a:r>
          </a:p>
          <a:p>
            <a:r>
              <a:rPr lang="sv-SE" sz="900" b="0" i="0" u="none" strike="noStrike" kern="1200" baseline="0" dirty="0">
                <a:solidFill>
                  <a:schemeClr val="tx1"/>
                </a:solidFill>
                <a:latin typeface="+mn-lt"/>
                <a:ea typeface="+mn-ea"/>
                <a:cs typeface="+mn-cs"/>
              </a:rPr>
              <a:t>Om du varit inskriven på Arbetsförmedlingen i tre månader så kan du även få till exempel en praktik eller gå en kortare utbildning som ökar dina chanser att få jobb. </a:t>
            </a:r>
          </a:p>
          <a:p>
            <a:r>
              <a:rPr lang="sv-SE" sz="900" b="0" i="0" u="none" strike="noStrike" kern="1200" baseline="0" dirty="0">
                <a:solidFill>
                  <a:schemeClr val="tx1"/>
                </a:solidFill>
                <a:latin typeface="+mn-lt"/>
                <a:ea typeface="+mn-ea"/>
                <a:cs typeface="+mn-cs"/>
              </a:rPr>
              <a:t>Mer information om detta hittar du på arbetsförmedlingen.se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28</a:t>
            </a:fld>
            <a:endParaRPr lang="sv-SE"/>
          </a:p>
        </p:txBody>
      </p:sp>
    </p:spTree>
    <p:extLst>
      <p:ext uri="{BB962C8B-B14F-4D97-AF65-F5344CB8AC3E}">
        <p14:creationId xmlns:p14="http://schemas.microsoft.com/office/powerpoint/2010/main" val="31613916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Uppgift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Denna uppgift kan fungera som en hemuppgift eller dylikt som kan återkopplas på nästa lektionstillfälle. </a:t>
            </a:r>
          </a:p>
          <a:p>
            <a:r>
              <a:rPr lang="sv-SE" sz="900" b="0" i="0" u="none" strike="noStrike" kern="1200" baseline="0" dirty="0">
                <a:solidFill>
                  <a:schemeClr val="tx1"/>
                </a:solidFill>
                <a:latin typeface="+mn-lt"/>
                <a:ea typeface="+mn-ea"/>
                <a:cs typeface="+mn-cs"/>
              </a:rPr>
              <a:t>1. Gå in på Arbetsförmedlingens platsbank och leta fram ett jobb som du skulle kunna tänka dig att söka. </a:t>
            </a:r>
          </a:p>
          <a:p>
            <a:r>
              <a:rPr lang="sv-SE" sz="900" b="0" i="0" u="none" strike="noStrike" kern="1200" baseline="0" dirty="0">
                <a:solidFill>
                  <a:schemeClr val="tx1"/>
                </a:solidFill>
                <a:latin typeface="+mn-lt"/>
                <a:ea typeface="+mn-ea"/>
                <a:cs typeface="+mn-cs"/>
              </a:rPr>
              <a:t>2. Gå in på arbetsformedlingen.se/</a:t>
            </a:r>
            <a:r>
              <a:rPr lang="sv-SE" sz="900" b="0" i="0" u="none" strike="noStrike" kern="1200" baseline="0" dirty="0" err="1">
                <a:solidFill>
                  <a:schemeClr val="tx1"/>
                </a:solidFill>
                <a:latin typeface="+mn-lt"/>
                <a:ea typeface="+mn-ea"/>
                <a:cs typeface="+mn-cs"/>
              </a:rPr>
              <a:t>onlineaktiviteter</a:t>
            </a:r>
            <a:r>
              <a:rPr lang="sv-SE" sz="900" b="0" i="0" u="none" strike="noStrike" kern="1200" baseline="0" dirty="0">
                <a:solidFill>
                  <a:schemeClr val="tx1"/>
                </a:solidFill>
                <a:latin typeface="+mn-lt"/>
                <a:ea typeface="+mn-ea"/>
                <a:cs typeface="+mn-cs"/>
              </a:rPr>
              <a:t> och kolla vilka </a:t>
            </a:r>
            <a:r>
              <a:rPr lang="sv-SE" sz="900" b="0" i="0" u="none" strike="noStrike" kern="1200" baseline="0" dirty="0" err="1">
                <a:solidFill>
                  <a:schemeClr val="tx1"/>
                </a:solidFill>
                <a:latin typeface="+mn-lt"/>
                <a:ea typeface="+mn-ea"/>
                <a:cs typeface="+mn-cs"/>
              </a:rPr>
              <a:t>webbinarier</a:t>
            </a:r>
            <a:r>
              <a:rPr lang="sv-SE" sz="900" b="0" i="0" u="none" strike="noStrike" kern="1200" baseline="0" dirty="0">
                <a:solidFill>
                  <a:schemeClr val="tx1"/>
                </a:solidFill>
                <a:latin typeface="+mn-lt"/>
                <a:ea typeface="+mn-ea"/>
                <a:cs typeface="+mn-cs"/>
              </a:rPr>
              <a:t> och </a:t>
            </a:r>
            <a:r>
              <a:rPr lang="sv-SE" sz="900" b="0" i="0" u="none" strike="noStrike" kern="1200" baseline="0" dirty="0" err="1">
                <a:solidFill>
                  <a:schemeClr val="tx1"/>
                </a:solidFill>
                <a:latin typeface="+mn-lt"/>
                <a:ea typeface="+mn-ea"/>
                <a:cs typeface="+mn-cs"/>
              </a:rPr>
              <a:t>poddar</a:t>
            </a:r>
            <a:r>
              <a:rPr lang="sv-SE" sz="900" b="0" i="0" u="none" strike="noStrike" kern="1200" baseline="0" dirty="0">
                <a:solidFill>
                  <a:schemeClr val="tx1"/>
                </a:solidFill>
                <a:latin typeface="+mn-lt"/>
                <a:ea typeface="+mn-ea"/>
                <a:cs typeface="+mn-cs"/>
              </a:rPr>
              <a:t> vi har om hur du söker ett jobb </a:t>
            </a:r>
          </a:p>
          <a:p>
            <a:r>
              <a:rPr lang="sv-SE" sz="900" b="0" i="0" u="none" strike="noStrike" kern="1200" baseline="0" dirty="0">
                <a:solidFill>
                  <a:schemeClr val="tx1"/>
                </a:solidFill>
                <a:latin typeface="+mn-lt"/>
                <a:ea typeface="+mn-ea"/>
                <a:cs typeface="+mn-cs"/>
              </a:rPr>
              <a:t>3. Gör en presentation av dig själv med ett cv och personligt brev eller varför inte en film eller tidning </a:t>
            </a:r>
          </a:p>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29</a:t>
            </a:fld>
            <a:endParaRPr lang="sv-SE"/>
          </a:p>
        </p:txBody>
      </p:sp>
    </p:spTree>
    <p:extLst>
      <p:ext uri="{BB962C8B-B14F-4D97-AF65-F5344CB8AC3E}">
        <p14:creationId xmlns:p14="http://schemas.microsoft.com/office/powerpoint/2010/main" val="2926117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Grattis – du har fått ett jobb. </a:t>
            </a:r>
          </a:p>
          <a:p>
            <a:r>
              <a:rPr lang="sv-SE" sz="900" b="0" i="0" u="none" strike="noStrike" kern="1200" baseline="0" dirty="0">
                <a:solidFill>
                  <a:schemeClr val="tx1"/>
                </a:solidFill>
                <a:latin typeface="+mn-lt"/>
                <a:ea typeface="+mn-ea"/>
                <a:cs typeface="+mn-cs"/>
              </a:rPr>
              <a:t>Vad behöver man ha koll på när man har fått en anställning? </a:t>
            </a:r>
            <a:endParaRPr lang="sv-SE" b="0"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3</a:t>
            </a:fld>
            <a:endParaRPr lang="sv-SE"/>
          </a:p>
        </p:txBody>
      </p:sp>
    </p:spTree>
    <p:extLst>
      <p:ext uri="{BB962C8B-B14F-4D97-AF65-F5344CB8AC3E}">
        <p14:creationId xmlns:p14="http://schemas.microsoft.com/office/powerpoint/2010/main" val="22899066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Kom ihåg!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Sista bilden är en sammanfattning av de punkter som Arbetsförmedlingen tycker är extra viktiga att eleverna tar med sig från detta lektionstillfälle.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30</a:t>
            </a:fld>
            <a:endParaRPr lang="sv-SE"/>
          </a:p>
        </p:txBody>
      </p:sp>
    </p:spTree>
    <p:extLst>
      <p:ext uri="{BB962C8B-B14F-4D97-AF65-F5344CB8AC3E}">
        <p14:creationId xmlns:p14="http://schemas.microsoft.com/office/powerpoint/2010/main" val="55003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Anställningsavtal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Som anställd bör du be din arbetsgivare om ett anställningsbevis som visar din lön, dina arbetstider och dina arbetsuppgifter. </a:t>
            </a:r>
          </a:p>
          <a:p>
            <a:r>
              <a:rPr lang="sv-SE" sz="900" b="0" i="0" u="none" strike="noStrike" kern="1200" baseline="0" dirty="0">
                <a:solidFill>
                  <a:schemeClr val="tx1"/>
                </a:solidFill>
                <a:latin typeface="+mn-lt"/>
                <a:ea typeface="+mn-ea"/>
                <a:cs typeface="+mn-cs"/>
              </a:rPr>
              <a:t>Anställningsbeviset är bra för både dig och din arbetsgivare, så att ni vet vad som avtalats. Det kan också vara bra att ha till exempel när du söker nya jobb senare i livet.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4</a:t>
            </a:fld>
            <a:endParaRPr lang="sv-SE"/>
          </a:p>
        </p:txBody>
      </p:sp>
    </p:spTree>
    <p:extLst>
      <p:ext uri="{BB962C8B-B14F-4D97-AF65-F5344CB8AC3E}">
        <p14:creationId xmlns:p14="http://schemas.microsoft.com/office/powerpoint/2010/main" val="931338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Lön är en ersättning för utfört arbete</a:t>
            </a:r>
            <a:r>
              <a:rPr lang="sv-SE" sz="900" b="0" i="0" u="none" strike="noStrike" kern="1200" baseline="0" dirty="0">
                <a:solidFill>
                  <a:schemeClr val="tx1"/>
                </a:solidFill>
                <a:latin typeface="+mn-lt"/>
                <a:ea typeface="+mn-ea"/>
                <a:cs typeface="+mn-cs"/>
              </a:rPr>
              <a:t>. </a:t>
            </a:r>
          </a:p>
          <a:p>
            <a:r>
              <a:rPr lang="sv-SE" sz="900" b="0" i="0" u="none" strike="noStrike" kern="1200" baseline="0" dirty="0">
                <a:solidFill>
                  <a:schemeClr val="tx1"/>
                </a:solidFill>
                <a:latin typeface="+mn-lt"/>
                <a:ea typeface="+mn-ea"/>
                <a:cs typeface="+mn-cs"/>
              </a:rPr>
              <a:t>Lönen uttrycks för en viss tid, till exempel kronor per timme eller per månad. </a:t>
            </a:r>
          </a:p>
          <a:p>
            <a:r>
              <a:rPr lang="sv-SE" sz="900" b="0" i="0" u="none" strike="noStrike" kern="1200" baseline="0" dirty="0">
                <a:solidFill>
                  <a:schemeClr val="tx1"/>
                </a:solidFill>
                <a:latin typeface="+mn-lt"/>
                <a:ea typeface="+mn-ea"/>
                <a:cs typeface="+mn-cs"/>
              </a:rPr>
              <a:t>Med varje lön har du rätt att få ett lönebesked. Där ska det stå hur mycket lön du har fått och hur mycket skatt som dragits av. Spara dina lönebesked, de är bevis på att du betalat skatt.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5</a:t>
            </a:fld>
            <a:endParaRPr lang="sv-SE"/>
          </a:p>
        </p:txBody>
      </p:sp>
    </p:spTree>
    <p:extLst>
      <p:ext uri="{BB962C8B-B14F-4D97-AF65-F5344CB8AC3E}">
        <p14:creationId xmlns:p14="http://schemas.microsoft.com/office/powerpoint/2010/main" val="3110596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Se till att…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Här listar vi några saker som är bra att ha koll på gällande lönen. </a:t>
            </a:r>
          </a:p>
          <a:p>
            <a:r>
              <a:rPr lang="sv-SE" sz="900" b="0" i="0" u="none" strike="noStrike" kern="1200" baseline="0" dirty="0">
                <a:solidFill>
                  <a:schemeClr val="tx1"/>
                </a:solidFill>
                <a:latin typeface="+mn-lt"/>
                <a:ea typeface="+mn-ea"/>
                <a:cs typeface="+mn-cs"/>
              </a:rPr>
              <a:t>Se till att: </a:t>
            </a:r>
          </a:p>
          <a:p>
            <a:r>
              <a:rPr lang="sv-SE" sz="900" b="0" i="0" u="none" strike="noStrike" kern="1200" baseline="0" dirty="0">
                <a:solidFill>
                  <a:schemeClr val="tx1"/>
                </a:solidFill>
                <a:latin typeface="+mn-lt"/>
                <a:ea typeface="+mn-ea"/>
                <a:cs typeface="+mn-cs"/>
              </a:rPr>
              <a:t>Arbetsgivaren har rätt uppgifter för ditt bankkonto</a:t>
            </a:r>
          </a:p>
          <a:p>
            <a:r>
              <a:rPr lang="sv-SE" sz="900" b="0" i="0" u="none" strike="noStrike" kern="1200" baseline="0" dirty="0">
                <a:solidFill>
                  <a:schemeClr val="tx1"/>
                </a:solidFill>
                <a:latin typeface="+mn-lt"/>
                <a:ea typeface="+mn-ea"/>
                <a:cs typeface="+mn-cs"/>
              </a:rPr>
              <a:t>Du får lönebesked</a:t>
            </a:r>
          </a:p>
          <a:p>
            <a:r>
              <a:rPr lang="sv-SE" sz="900" b="0" i="0" u="none" strike="noStrike" kern="1200" baseline="0" dirty="0">
                <a:solidFill>
                  <a:schemeClr val="tx1"/>
                </a:solidFill>
                <a:latin typeface="+mn-lt"/>
                <a:ea typeface="+mn-ea"/>
                <a:cs typeface="+mn-cs"/>
              </a:rPr>
              <a:t>Kolla att du fått rätt lön, fick du betalt för den där övertidstimmen, drog arbetsgivaren rätt belopp av din lön den där dagen då du var sjuk?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6</a:t>
            </a:fld>
            <a:endParaRPr lang="sv-SE"/>
          </a:p>
        </p:txBody>
      </p:sp>
    </p:spTree>
    <p:extLst>
      <p:ext uri="{BB962C8B-B14F-4D97-AF65-F5344CB8AC3E}">
        <p14:creationId xmlns:p14="http://schemas.microsoft.com/office/powerpoint/2010/main" val="852881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Hur mycket får jag?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Det är många faktorer som påverkar hur mycket man får i lön: bransch, ålder, erfarenhet, typ av anställning och så vidare. </a:t>
            </a:r>
          </a:p>
          <a:p>
            <a:r>
              <a:rPr lang="sv-SE" sz="900" b="0" i="0" u="none" strike="noStrike" kern="1200" baseline="0" dirty="0">
                <a:solidFill>
                  <a:schemeClr val="tx1"/>
                </a:solidFill>
                <a:latin typeface="+mn-lt"/>
                <a:ea typeface="+mn-ea"/>
                <a:cs typeface="+mn-cs"/>
              </a:rPr>
              <a:t>För de som är nyfikna och vill veta mer så rekommenderar vi Statistiska Centralbyråns webbplats - där finns massor av information.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7</a:t>
            </a:fld>
            <a:endParaRPr lang="sv-SE"/>
          </a:p>
        </p:txBody>
      </p:sp>
    </p:spTree>
    <p:extLst>
      <p:ext uri="{BB962C8B-B14F-4D97-AF65-F5344CB8AC3E}">
        <p14:creationId xmlns:p14="http://schemas.microsoft.com/office/powerpoint/2010/main" val="1637792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Löneförhandling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Intervjun har gått bra och jobbet är ditt. Men plötsligt kommer frågan om vilken lön du har tänkt dig. Då gäller det att vara väl förberedd. På nästa bild får du möjlighet att diskutera hur du kan förbereda dig inför en löneförhandling samt några enkla tips på hur du kan göra för att lämna ett rimligt löneanspråk.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8</a:t>
            </a:fld>
            <a:endParaRPr lang="sv-SE"/>
          </a:p>
        </p:txBody>
      </p:sp>
    </p:spTree>
    <p:extLst>
      <p:ext uri="{BB962C8B-B14F-4D97-AF65-F5344CB8AC3E}">
        <p14:creationId xmlns:p14="http://schemas.microsoft.com/office/powerpoint/2010/main" val="1307975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Diskussion </a:t>
            </a:r>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Hur kan man förbereda sig inför en löneförhandling? </a:t>
            </a:r>
          </a:p>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Ta reda på löneläget i branschen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Det viktigaste du kan göra innan du går till intervjun är att ta reda på hur löneläget ser ut i just din bransch. På Statistiska Centralbyråns sajt kan du söka på ditt yrke och få löneinformation baserat på kön, utbildningsbakgrund, ålder och vad som gäller om arbetsgivaren är statlig, kommunal eller privat. </a:t>
            </a:r>
          </a:p>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Kontakta facket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Mest specifik information får du genom att ringa eller mejla till fackets kontaktperson på den arbetsplats där du ska på intervju. Då får du en bra fingervisning om vilken lön som är rimlig att begära. Glöm inte att berätta vilken utbildning du har, hur gammal du är och din tidigare yrkeserfarenhet. Det kan vara viktigt för att facket ska kunna ge dig korrekt information. </a:t>
            </a:r>
          </a:p>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Kolla kollektivavtalet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Du kan också passa på att läsa kollektivavtalet för just din bransch. Se vad minimilönen - lägstalönen - ligger på och ta reda på vilka regler som gäller både för ersättning på obekväm arbetstid och för övertidsersättning. Om du till exempel har blivit erbjuden ett skiftjobb är det bra att ha koll på hur ersättningen ser ut vid nattarbete. </a:t>
            </a:r>
          </a:p>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Sätt en mental gräns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Ett bra knep är att sätta upp en mental </a:t>
            </a:r>
            <a:r>
              <a:rPr lang="sv-SE" sz="900" b="0" i="0" u="none" strike="noStrike" kern="1200" baseline="0" dirty="0" err="1">
                <a:solidFill>
                  <a:schemeClr val="tx1"/>
                </a:solidFill>
                <a:latin typeface="+mn-lt"/>
                <a:ea typeface="+mn-ea"/>
                <a:cs typeface="+mn-cs"/>
              </a:rPr>
              <a:t>lönegräns</a:t>
            </a:r>
            <a:r>
              <a:rPr lang="sv-SE" sz="900" b="0" i="0" u="none" strike="noStrike" kern="1200" baseline="0" dirty="0">
                <a:solidFill>
                  <a:schemeClr val="tx1"/>
                </a:solidFill>
                <a:latin typeface="+mn-lt"/>
                <a:ea typeface="+mn-ea"/>
                <a:cs typeface="+mn-cs"/>
              </a:rPr>
              <a:t> som du inte är beredd att gå under, redan innan löneförhandlingen inleds. Om du dessutom baserar den på den löneinformation du har samlat på dig så vet du att din undre gräns är rimlig. </a:t>
            </a:r>
          </a:p>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Ta i lite extra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När du väl får frågan om vilken lön du tänkt dig ska du ta i lite extra. Lägg dig någon eller några tusenlappar över din undre gräns. På så sätt kan du gå med på att pruta på ditt löneanspråk och förhoppningsvis kan du och arbetsgivaren mötas halvvägs. </a:t>
            </a:r>
          </a:p>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Satsa inte för högt…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Undvik att lämna ett orimligt högt löneanspråk. Om du har fått veta att andra personer på arbetsplatsen i din ålder tjänar 25 000 kronor kan arbetsgivaren bli avskräckt om du kräver till exempel 35 000 kronor i lön. </a:t>
            </a:r>
          </a:p>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…men sälj dig inte för billigt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Lika viktigt är att inte lägga ett för lågt löneanspråk. Om du blir anställd så är ingångslönen den lön som du blir sittande med till nästa löneförhandling. Om du då ligger 3 000 kronor under andra anställda med samma erfarenhet och ålder kan det ta lång tid att komma i kapp. </a:t>
            </a:r>
          </a:p>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Träna, träna, träna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Att löneförhandla kan vara nervöst och det gäller att våga stå på sig. Ladda med bra och konkreta argument om varför just du är värd den lön du begär. Sätt dig med en vän och öva. Ju bättre påläst du är och ju vassare dina argument är, desto större är chansen att du får en lön du är nöjd med.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9</a:t>
            </a:fld>
            <a:endParaRPr lang="sv-SE"/>
          </a:p>
        </p:txBody>
      </p:sp>
    </p:spTree>
    <p:extLst>
      <p:ext uri="{BB962C8B-B14F-4D97-AF65-F5344CB8AC3E}">
        <p14:creationId xmlns:p14="http://schemas.microsoft.com/office/powerpoint/2010/main" val="16351826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111B02A7-C554-41E7-96F3-5062CA6D1DA7}"/>
              </a:ext>
            </a:extLst>
          </p:cNvPr>
          <p:cNvPicPr>
            <a:picLocks noChangeAspect="1"/>
          </p:cNvPicPr>
          <p:nvPr userDrawn="1"/>
        </p:nvPicPr>
        <p:blipFill>
          <a:blip r:embed="rId2">
            <a:alphaModFix amt="52000"/>
          </a:blip>
          <a:stretch>
            <a:fillRect/>
          </a:stretch>
        </p:blipFill>
        <p:spPr>
          <a:xfrm>
            <a:off x="-1549190" y="-1332618"/>
            <a:ext cx="12431069" cy="6992476"/>
          </a:xfrm>
          <a:prstGeom prst="rect">
            <a:avLst/>
          </a:prstGeom>
        </p:spPr>
      </p:pic>
      <p:sp>
        <p:nvSpPr>
          <p:cNvPr id="2" name="Rubrik 1"/>
          <p:cNvSpPr>
            <a:spLocks noGrp="1"/>
          </p:cNvSpPr>
          <p:nvPr>
            <p:ph type="ctrTitle" hasCustomPrompt="1"/>
          </p:nvPr>
        </p:nvSpPr>
        <p:spPr>
          <a:xfrm>
            <a:off x="141859" y="3117860"/>
            <a:ext cx="6012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3" name="Underrubrik 2"/>
          <p:cNvSpPr>
            <a:spLocks noGrp="1"/>
          </p:cNvSpPr>
          <p:nvPr>
            <p:ph type="subTitle" idx="1" hasCustomPrompt="1"/>
          </p:nvPr>
        </p:nvSpPr>
        <p:spPr>
          <a:xfrm>
            <a:off x="141859" y="3875680"/>
            <a:ext cx="6012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2024-12-04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11" name="Rektangel">
            <a:extLst>
              <a:ext uri="{FF2B5EF4-FFF2-40B4-BE49-F238E27FC236}">
                <a16:creationId xmlns:a16="http://schemas.microsoft.com/office/drawing/2014/main" id="{09EEB4A7-73F5-424C-B9D8-171947E8F7C7}"/>
              </a:ext>
            </a:extLst>
          </p:cNvPr>
          <p:cNvSpPr/>
          <p:nvPr userDrawn="1"/>
        </p:nvSpPr>
        <p:spPr>
          <a:xfrm>
            <a:off x="-3175" y="-9525"/>
            <a:ext cx="145034" cy="516255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7" name="Af_logotyp_gron-bla_cmyk.pdf" descr="Logotyp Arbetsförmedlingen">
            <a:extLst>
              <a:ext uri="{FF2B5EF4-FFF2-40B4-BE49-F238E27FC236}">
                <a16:creationId xmlns:a16="http://schemas.microsoft.com/office/drawing/2014/main" id="{DB739288-7EE9-493D-B863-22080E1F895A}"/>
              </a:ext>
            </a:extLst>
          </p:cNvPr>
          <p:cNvPicPr>
            <a:picLocks noChangeAspect="1"/>
          </p:cNvPicPr>
          <p:nvPr userDrawn="1"/>
        </p:nvPicPr>
        <p:blipFill>
          <a:blip r:embed="rId3"/>
          <a:stretch>
            <a:fillRect/>
          </a:stretch>
        </p:blipFill>
        <p:spPr>
          <a:xfrm>
            <a:off x="7062898" y="4769689"/>
            <a:ext cx="1904123" cy="231484"/>
          </a:xfrm>
          <a:prstGeom prst="rect">
            <a:avLst/>
          </a:prstGeom>
          <a:ln w="12700">
            <a:miter lim="400000"/>
          </a:ln>
        </p:spPr>
      </p:pic>
    </p:spTree>
    <p:extLst>
      <p:ext uri="{BB962C8B-B14F-4D97-AF65-F5344CB8AC3E}">
        <p14:creationId xmlns:p14="http://schemas.microsoft.com/office/powerpoint/2010/main" val="3941980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bg1"/>
        </a:solidFill>
        <a:effectLst/>
      </p:bgPr>
    </p:bg>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p:spPr>
        <p:txBody>
          <a:bodyPr/>
          <a:lstStyle/>
          <a:p>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2024-12-04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11" name="Rektangel">
            <a:extLst>
              <a:ext uri="{FF2B5EF4-FFF2-40B4-BE49-F238E27FC236}">
                <a16:creationId xmlns:a16="http://schemas.microsoft.com/office/drawing/2014/main" id="{09EEB4A7-73F5-424C-B9D8-171947E8F7C7}"/>
              </a:ext>
            </a:extLst>
          </p:cNvPr>
          <p:cNvSpPr/>
          <p:nvPr userDrawn="1"/>
        </p:nvSpPr>
        <p:spPr>
          <a:xfrm>
            <a:off x="-3175" y="-9525"/>
            <a:ext cx="145034" cy="516255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6012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6012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Tree>
    <p:extLst>
      <p:ext uri="{BB962C8B-B14F-4D97-AF65-F5344CB8AC3E}">
        <p14:creationId xmlns:p14="http://schemas.microsoft.com/office/powerpoint/2010/main" val="930055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Rubrikbild center">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p:nvPr>
        </p:nvSpPr>
        <p:spPr>
          <a:xfrm>
            <a:off x="1695937" y="852392"/>
            <a:ext cx="5752125" cy="967429"/>
          </a:xfr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697564" y="1867940"/>
            <a:ext cx="5750498" cy="774221"/>
          </a:xfr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2024-12-04</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
        <p:nvSpPr>
          <p:cNvPr id="16" name="Linje">
            <a:extLst>
              <a:ext uri="{FF2B5EF4-FFF2-40B4-BE49-F238E27FC236}">
                <a16:creationId xmlns:a16="http://schemas.microsoft.com/office/drawing/2014/main" id="{6285B20E-992A-41EA-A8BD-04B7B292C1C1}"/>
              </a:ext>
            </a:extLst>
          </p:cNvPr>
          <p:cNvSpPr/>
          <p:nvPr userDrawn="1"/>
        </p:nvSpPr>
        <p:spPr>
          <a:xfrm>
            <a:off x="2192348" y="2664168"/>
            <a:ext cx="4862640" cy="0"/>
          </a:xfrm>
          <a:prstGeom prst="line">
            <a:avLst/>
          </a:prstGeom>
          <a:ln w="25400">
            <a:solidFill>
              <a:schemeClr val="accent2"/>
            </a:solidFill>
          </a:ln>
        </p:spPr>
        <p:txBody>
          <a:bodyPr lIns="17144" tIns="17144" rIns="17144" bIns="17144"/>
          <a:lstStyle/>
          <a:p>
            <a:pPr>
              <a:spcBef>
                <a:spcPts val="750"/>
              </a:spcBef>
              <a:defRPr sz="7500" b="0"/>
            </a:pPr>
            <a:endParaRPr sz="2813"/>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2056231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2024-12-04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1415059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575043" y="1809000"/>
            <a:ext cx="3629210" cy="25650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2024-12-04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809000"/>
            <a:ext cx="3629210" cy="25650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679006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2024-12-04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5266" y="1809000"/>
            <a:ext cx="3628800" cy="25650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6"/>
          <p:cNvSpPr>
            <a:spLocks noGrp="1"/>
          </p:cNvSpPr>
          <p:nvPr>
            <p:ph type="pic" sz="quarter" idx="14"/>
          </p:nvPr>
        </p:nvSpPr>
        <p:spPr>
          <a:xfrm>
            <a:off x="575042" y="1809000"/>
            <a:ext cx="3628800" cy="2565000"/>
          </a:xfr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9117839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0"/>
            <a:ext cx="4572000" cy="5143500"/>
          </a:xfrm>
        </p:spPr>
        <p:txBody>
          <a:bodyPr/>
          <a:lstStyle/>
          <a:p>
            <a:endParaRPr lang="sv-SE"/>
          </a:p>
        </p:txBody>
      </p:sp>
    </p:spTree>
    <p:extLst>
      <p:ext uri="{BB962C8B-B14F-4D97-AF65-F5344CB8AC3E}">
        <p14:creationId xmlns:p14="http://schemas.microsoft.com/office/powerpoint/2010/main" val="7975512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p:spPr>
        <p:txBody>
          <a:bodyPr anchor="ctr"/>
          <a:lstStyle>
            <a:lvl1pPr algn="ctr">
              <a:defRPr sz="2800" b="0"/>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2024-12-04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677987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2024-12-04</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391881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18" name="Platshållare för bild 14">
            <a:extLst>
              <a:ext uri="{FF2B5EF4-FFF2-40B4-BE49-F238E27FC236}">
                <a16:creationId xmlns:a16="http://schemas.microsoft.com/office/drawing/2014/main" id="{B7A874E3-C4C2-4DBE-9D3C-8912EDC4FF74}"/>
              </a:ext>
            </a:extLst>
          </p:cNvPr>
          <p:cNvSpPr>
            <a:spLocks noGrp="1"/>
          </p:cNvSpPr>
          <p:nvPr>
            <p:ph type="pic" sz="quarter" idx="13"/>
          </p:nvPr>
        </p:nvSpPr>
        <p:spPr>
          <a:xfrm>
            <a:off x="141288" y="0"/>
            <a:ext cx="9002712" cy="4627360"/>
          </a:xfrm>
        </p:spPr>
        <p:txBody>
          <a:bodyPr/>
          <a:lstStyle/>
          <a:p>
            <a:r>
              <a:rPr lang="sv-SE"/>
              <a:t>Klicka på ikonen för att lägga till en bild</a:t>
            </a:r>
            <a:endParaRPr lang="sv-SE" dirty="0"/>
          </a:p>
        </p:txBody>
      </p:sp>
      <p:sp>
        <p:nvSpPr>
          <p:cNvPr id="2" name="Rubrik 1"/>
          <p:cNvSpPr>
            <a:spLocks noGrp="1"/>
          </p:cNvSpPr>
          <p:nvPr>
            <p:ph type="ctrTitle" hasCustomPrompt="1"/>
          </p:nvPr>
        </p:nvSpPr>
        <p:spPr>
          <a:xfrm>
            <a:off x="141859" y="2797521"/>
            <a:ext cx="3742078" cy="1037929"/>
          </a:xfrm>
          <a:solidFill>
            <a:schemeClr val="accent1">
              <a:alpha val="90000"/>
            </a:schemeClr>
          </a:solidFill>
        </p:spPr>
        <p:txBody>
          <a:bodyPr anchor="ctr" anchorCtr="0">
            <a:noAutofit/>
          </a:bodyPr>
          <a:lstStyle>
            <a:lvl1pPr marL="360000">
              <a:defRPr sz="2800" b="0">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2024-12-04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11" name="Rektangel">
            <a:extLst>
              <a:ext uri="{FF2B5EF4-FFF2-40B4-BE49-F238E27FC236}">
                <a16:creationId xmlns:a16="http://schemas.microsoft.com/office/drawing/2014/main" id="{09EEB4A7-73F5-424C-B9D8-171947E8F7C7}"/>
              </a:ext>
            </a:extLst>
          </p:cNvPr>
          <p:cNvSpPr/>
          <p:nvPr userDrawn="1"/>
        </p:nvSpPr>
        <p:spPr>
          <a:xfrm>
            <a:off x="-3175" y="-9525"/>
            <a:ext cx="145034" cy="516255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7" name="Af_logotyp_gron-bla_cmyk.pdf" descr="Logotyp Arbetsförmedlingen">
            <a:extLst>
              <a:ext uri="{FF2B5EF4-FFF2-40B4-BE49-F238E27FC236}">
                <a16:creationId xmlns:a16="http://schemas.microsoft.com/office/drawing/2014/main" id="{DB739288-7EE9-493D-B863-22080E1F895A}"/>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Tree>
    <p:extLst>
      <p:ext uri="{BB962C8B-B14F-4D97-AF65-F5344CB8AC3E}">
        <p14:creationId xmlns:p14="http://schemas.microsoft.com/office/powerpoint/2010/main" val="1684798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bild center">
    <p:spTree>
      <p:nvGrpSpPr>
        <p:cNvPr id="1" name=""/>
        <p:cNvGrpSpPr/>
        <p:nvPr/>
      </p:nvGrpSpPr>
      <p:grpSpPr>
        <a:xfrm>
          <a:off x="0" y="0"/>
          <a:ext cx="0" cy="0"/>
          <a:chOff x="0" y="0"/>
          <a:chExt cx="0" cy="0"/>
        </a:xfrm>
      </p:grpSpPr>
      <p:sp>
        <p:nvSpPr>
          <p:cNvPr id="2" name="Rubrik 1"/>
          <p:cNvSpPr>
            <a:spLocks noGrp="1"/>
          </p:cNvSpPr>
          <p:nvPr>
            <p:ph type="ctrTitle"/>
          </p:nvPr>
        </p:nvSpPr>
        <p:spPr>
          <a:xfrm>
            <a:off x="1695937" y="852392"/>
            <a:ext cx="5752125" cy="967429"/>
          </a:xfrm>
        </p:spPr>
        <p:txBody>
          <a:bodyPr anchor="b" anchorCtr="0">
            <a:noAutofit/>
          </a:bodyPr>
          <a:lstStyle>
            <a:lvl1pPr algn="ctr">
              <a:defRPr sz="3200" b="1">
                <a:solidFill>
                  <a:schemeClr val="accent1"/>
                </a:solidFill>
              </a:defRPr>
            </a:lvl1pPr>
          </a:lstStyle>
          <a:p>
            <a:r>
              <a:rPr lang="sv-SE"/>
              <a:t>Klicka här för att ändra mall för rubrikformat</a:t>
            </a:r>
            <a:endParaRPr lang="sv-SE" dirty="0"/>
          </a:p>
        </p:txBody>
      </p:sp>
      <p:sp>
        <p:nvSpPr>
          <p:cNvPr id="3" name="Underrubrik 2"/>
          <p:cNvSpPr>
            <a:spLocks noGrp="1"/>
          </p:cNvSpPr>
          <p:nvPr>
            <p:ph type="subTitle" idx="1"/>
          </p:nvPr>
        </p:nvSpPr>
        <p:spPr>
          <a:xfrm>
            <a:off x="1697564" y="1867940"/>
            <a:ext cx="5750498" cy="774221"/>
          </a:xfrm>
        </p:spPr>
        <p:txBody>
          <a:bodyPr>
            <a:noAutofit/>
          </a:bodyPr>
          <a:lstStyle>
            <a:lvl1pPr marL="0" indent="0" algn="ctr">
              <a:buNone/>
              <a:defRPr sz="2800">
                <a:solidFill>
                  <a:schemeClr val="accent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p:txBody>
          <a:bodyPr/>
          <a:lstStyle>
            <a:lvl1pPr>
              <a:defRPr>
                <a:solidFill>
                  <a:schemeClr val="accent1"/>
                </a:solidFill>
              </a:defRPr>
            </a:lvl1pPr>
          </a:lstStyle>
          <a:p>
            <a:fld id="{1B8F8DFE-A200-45B5-B28F-687801E16029}" type="datetimeFigureOut">
              <a:rPr lang="sv-SE" smtClean="0"/>
              <a:pPr/>
              <a:t>2024-12-04</a:t>
            </a:fld>
            <a:endParaRPr lang="sv-SE" dirty="0"/>
          </a:p>
        </p:txBody>
      </p:sp>
      <p:sp>
        <p:nvSpPr>
          <p:cNvPr id="5" name="Platshållare för sidfot 4"/>
          <p:cNvSpPr>
            <a:spLocks noGrp="1"/>
          </p:cNvSpPr>
          <p:nvPr>
            <p:ph type="ftr" sz="quarter" idx="11"/>
          </p:nvPr>
        </p:nvSpPr>
        <p:spPr/>
        <p:txBody>
          <a:bodyPr/>
          <a:lstStyle>
            <a:lvl1pPr>
              <a:defRPr>
                <a:solidFill>
                  <a:schemeClr val="accent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accent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
        <p:nvSpPr>
          <p:cNvPr id="16" name="Linje">
            <a:extLst>
              <a:ext uri="{FF2B5EF4-FFF2-40B4-BE49-F238E27FC236}">
                <a16:creationId xmlns:a16="http://schemas.microsoft.com/office/drawing/2014/main" id="{6285B20E-992A-41EA-A8BD-04B7B292C1C1}"/>
              </a:ext>
            </a:extLst>
          </p:cNvPr>
          <p:cNvSpPr/>
          <p:nvPr userDrawn="1"/>
        </p:nvSpPr>
        <p:spPr>
          <a:xfrm>
            <a:off x="2192348" y="2649991"/>
            <a:ext cx="4862640" cy="0"/>
          </a:xfrm>
          <a:prstGeom prst="line">
            <a:avLst/>
          </a:prstGeom>
          <a:ln w="25400">
            <a:solidFill>
              <a:schemeClr val="accent2"/>
            </a:solidFill>
          </a:ln>
        </p:spPr>
        <p:txBody>
          <a:bodyPr lIns="17144" tIns="17144" rIns="17144" bIns="17144"/>
          <a:lstStyle/>
          <a:p>
            <a:pPr>
              <a:spcBef>
                <a:spcPts val="750"/>
              </a:spcBef>
              <a:defRPr sz="7500" b="0"/>
            </a:pPr>
            <a:endParaRPr sz="2813"/>
          </a:p>
        </p:txBody>
      </p:sp>
      <p:pic>
        <p:nvPicPr>
          <p:cNvPr id="10" name="Af_logotyp_gron-bla_cmyk.pdf" descr="Logotyp Arbetsförmedlingen">
            <a:extLst>
              <a:ext uri="{FF2B5EF4-FFF2-40B4-BE49-F238E27FC236}">
                <a16:creationId xmlns:a16="http://schemas.microsoft.com/office/drawing/2014/main" id="{DBD28433-EE57-4E51-81C0-CAD739A2E797}"/>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Tree>
    <p:extLst>
      <p:ext uri="{BB962C8B-B14F-4D97-AF65-F5344CB8AC3E}">
        <p14:creationId xmlns:p14="http://schemas.microsoft.com/office/powerpoint/2010/main" val="4277166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2024-12-04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4049150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a:xfrm>
            <a:off x="575043" y="1809000"/>
            <a:ext cx="3629210" cy="2565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2024-12-04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809000"/>
            <a:ext cx="3629210" cy="2565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5643447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2024-12-04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5266" y="1809000"/>
            <a:ext cx="3628800" cy="2565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6"/>
          <p:cNvSpPr>
            <a:spLocks noGrp="1"/>
          </p:cNvSpPr>
          <p:nvPr>
            <p:ph type="pic" sz="quarter" idx="14"/>
          </p:nvPr>
        </p:nvSpPr>
        <p:spPr>
          <a:xfrm>
            <a:off x="575042" y="1809000"/>
            <a:ext cx="3628800" cy="2565000"/>
          </a:xfrm>
        </p:spPr>
        <p:txBody>
          <a:bodyPr anchor="ctr"/>
          <a:lstStyle>
            <a:lvl1pPr marL="0" indent="0" algn="ctr">
              <a:buNone/>
              <a:defRPr/>
            </a:lvl1pPr>
          </a:lstStyle>
          <a:p>
            <a:r>
              <a:rPr lang="sv-SE"/>
              <a:t>Klicka på ikonen för att lägga till en bild</a:t>
            </a:r>
            <a:endParaRPr lang="sv-SE" dirty="0"/>
          </a:p>
        </p:txBody>
      </p:sp>
    </p:spTree>
    <p:extLst>
      <p:ext uri="{BB962C8B-B14F-4D97-AF65-F5344CB8AC3E}">
        <p14:creationId xmlns:p14="http://schemas.microsoft.com/office/powerpoint/2010/main" val="3704064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a:xfrm>
            <a:off x="575043" y="1809000"/>
            <a:ext cx="3629210" cy="2565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0"/>
            <a:ext cx="4572000" cy="5143500"/>
          </a:xfrm>
        </p:spPr>
        <p:txBody>
          <a:bodyPr/>
          <a:lstStyle/>
          <a:p>
            <a:r>
              <a:rPr lang="sv-SE"/>
              <a:t>Klicka på ikonen för att lägga till en bild</a:t>
            </a:r>
          </a:p>
        </p:txBody>
      </p:sp>
    </p:spTree>
    <p:extLst>
      <p:ext uri="{BB962C8B-B14F-4D97-AF65-F5344CB8AC3E}">
        <p14:creationId xmlns:p14="http://schemas.microsoft.com/office/powerpoint/2010/main" val="359403233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p:spPr>
        <p:txBody>
          <a:bodyPr anchor="ctr"/>
          <a:lstStyle>
            <a:lvl1pPr algn="ctr">
              <a:defRPr sz="2800" b="0"/>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2024-12-04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1681013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2024-12-04</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861700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3.pn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b"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accent1"/>
                </a:solidFill>
              </a:defRPr>
            </a:lvl1pPr>
          </a:lstStyle>
          <a:p>
            <a:fld id="{1B8F8DFE-A200-45B5-B28F-687801E16029}" type="datetimeFigureOut">
              <a:rPr lang="sv-SE" smtClean="0"/>
              <a:pPr/>
              <a:t>2024-12-04</a:t>
            </a:fld>
            <a:endParaRPr lang="sv-SE" dirty="0"/>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accent1"/>
                </a:solidFill>
              </a:defRPr>
            </a:lvl1pPr>
          </a:lstStyle>
          <a:p>
            <a:endParaRPr lang="sv-SE" dirty="0"/>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accent1"/>
                </a:solidFill>
              </a:defRPr>
            </a:lvl1pPr>
          </a:lstStyle>
          <a:p>
            <a:fld id="{6CD02724-9D72-4716-953B-F44DD0BB2568}" type="slidenum">
              <a:rPr lang="sv-SE" smtClean="0"/>
              <a:pPr/>
              <a:t>‹#›</a:t>
            </a:fld>
            <a:endParaRPr lang="sv-SE" dirty="0"/>
          </a:p>
        </p:txBody>
      </p:sp>
      <p:sp>
        <p:nvSpPr>
          <p:cNvPr id="9" name="Rektangel">
            <a:extLst>
              <a:ext uri="{FF2B5EF4-FFF2-40B4-BE49-F238E27FC236}">
                <a16:creationId xmlns:a16="http://schemas.microsoft.com/office/drawing/2014/main" id="{AB9B943E-7C39-4D65-8FB1-EB2DE11B835A}"/>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0" name="Af_logotyp_gron-bla_cmyk.pdf" descr="Logotyp Arbetsförmedlingen">
            <a:extLst>
              <a:ext uri="{FF2B5EF4-FFF2-40B4-BE49-F238E27FC236}">
                <a16:creationId xmlns:a16="http://schemas.microsoft.com/office/drawing/2014/main" id="{6032B0FC-6488-4533-94FC-3ED4A6F5AFDB}"/>
              </a:ext>
            </a:extLst>
          </p:cNvPr>
          <p:cNvPicPr>
            <a:picLocks noChangeAspect="1"/>
          </p:cNvPicPr>
          <p:nvPr userDrawn="1"/>
        </p:nvPicPr>
        <p:blipFill>
          <a:blip r:embed="rId11"/>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168655943"/>
      </p:ext>
    </p:extLst>
  </p:cSld>
  <p:clrMap bg1="lt1" tx1="dk1" bg2="lt2" tx2="dk2" accent1="accent1" accent2="accent2" accent3="accent3" accent4="accent4" accent5="accent5" accent6="accent6" hlink="hlink" folHlink="folHlink"/>
  <p:sldLayoutIdLst>
    <p:sldLayoutId id="2147483688" r:id="rId1"/>
    <p:sldLayoutId id="2147483717" r:id="rId2"/>
    <p:sldLayoutId id="2147483696" r:id="rId3"/>
    <p:sldLayoutId id="2147483689" r:id="rId4"/>
    <p:sldLayoutId id="2147483690" r:id="rId5"/>
    <p:sldLayoutId id="2147483693" r:id="rId6"/>
    <p:sldLayoutId id="2147483715" r:id="rId7"/>
    <p:sldLayoutId id="2147483691" r:id="rId8"/>
    <p:sldLayoutId id="2147483694" r:id="rId9"/>
  </p:sldLayoutIdLst>
  <p:txStyles>
    <p:titleStyle>
      <a:lvl1pPr algn="l" defTabSz="685800" rtl="0" eaLnBrk="1" latinLnBrk="0" hangingPunct="1">
        <a:spcBef>
          <a:spcPct val="0"/>
        </a:spcBef>
        <a:buNone/>
        <a:defRPr sz="2700" b="1" kern="1200">
          <a:solidFill>
            <a:schemeClr val="accent1"/>
          </a:solidFill>
          <a:latin typeface="+mj-lt"/>
          <a:ea typeface="+mj-ea"/>
          <a:cs typeface="+mj-cs"/>
        </a:defRPr>
      </a:lvl1pPr>
    </p:titleStyle>
    <p:bodyStyle>
      <a:lvl1pPr marL="257175" indent="-257175" algn="l" defTabSz="685800" rtl="0" eaLnBrk="1" latinLnBrk="0" hangingPunct="1">
        <a:lnSpc>
          <a:spcPct val="90000"/>
        </a:lnSpc>
        <a:spcBef>
          <a:spcPts val="525"/>
        </a:spcBef>
        <a:buClr>
          <a:schemeClr val="accent2"/>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spcBef>
          <a:spcPts val="450"/>
        </a:spcBef>
        <a:buClr>
          <a:schemeClr val="accent2"/>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b"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bg1"/>
                </a:solidFill>
              </a:defRPr>
            </a:lvl1pPr>
          </a:lstStyle>
          <a:p>
            <a:fld id="{1B8F8DFE-A200-45B5-B28F-687801E16029}" type="datetimeFigureOut">
              <a:rPr lang="sv-SE" smtClean="0"/>
              <a:pPr/>
              <a:t>2024-12-04</a:t>
            </a:fld>
            <a:endParaRPr lang="sv-SE" dirty="0"/>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bg1"/>
                </a:solidFill>
              </a:defRPr>
            </a:lvl1pPr>
          </a:lstStyle>
          <a:p>
            <a:endParaRPr lang="sv-SE" dirty="0"/>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bg1"/>
                </a:solidFill>
              </a:defRPr>
            </a:lvl1pPr>
          </a:lstStyle>
          <a:p>
            <a:fld id="{6CD02724-9D72-4716-953B-F44DD0BB2568}" type="slidenum">
              <a:rPr lang="sv-SE" smtClean="0"/>
              <a:pPr/>
              <a:t>‹#›</a:t>
            </a:fld>
            <a:endParaRPr lang="sv-SE" dirty="0"/>
          </a:p>
        </p:txBody>
      </p:sp>
      <p:sp>
        <p:nvSpPr>
          <p:cNvPr id="9" name="Rektangel">
            <a:extLst>
              <a:ext uri="{FF2B5EF4-FFF2-40B4-BE49-F238E27FC236}">
                <a16:creationId xmlns:a16="http://schemas.microsoft.com/office/drawing/2014/main" id="{AB9B943E-7C39-4D65-8FB1-EB2DE11B835A}"/>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1" name="Af_logotyp_gron-vit_cmyk.pdf" descr="Logotyp Arbetsförmedlingen">
            <a:extLst>
              <a:ext uri="{FF2B5EF4-FFF2-40B4-BE49-F238E27FC236}">
                <a16:creationId xmlns:a16="http://schemas.microsoft.com/office/drawing/2014/main" id="{1FBA17CF-186C-451C-8524-366826CC61F4}"/>
              </a:ext>
            </a:extLst>
          </p:cNvPr>
          <p:cNvPicPr>
            <a:picLocks noChangeAspect="1"/>
          </p:cNvPicPr>
          <p:nvPr userDrawn="1"/>
        </p:nvPicPr>
        <p:blipFill>
          <a:blip r:embed="rId10"/>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146625431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4" r:id="rId3"/>
    <p:sldLayoutId id="2147483706" r:id="rId4"/>
    <p:sldLayoutId id="2147483711" r:id="rId5"/>
    <p:sldLayoutId id="2147483716" r:id="rId6"/>
    <p:sldLayoutId id="2147483708" r:id="rId7"/>
    <p:sldLayoutId id="2147483712" r:id="rId8"/>
  </p:sldLayoutIdLst>
  <p:txStyles>
    <p:titleStyle>
      <a:lvl1pPr algn="l" defTabSz="685800" rtl="0" eaLnBrk="1" latinLnBrk="0" hangingPunct="1">
        <a:spcBef>
          <a:spcPct val="0"/>
        </a:spcBef>
        <a:buNone/>
        <a:defRPr sz="2700" b="1" kern="1200">
          <a:solidFill>
            <a:schemeClr val="bg1"/>
          </a:solidFill>
          <a:latin typeface="+mj-lt"/>
          <a:ea typeface="+mj-ea"/>
          <a:cs typeface="+mj-cs"/>
        </a:defRPr>
      </a:lvl1pPr>
    </p:titleStyle>
    <p:bodyStyle>
      <a:lvl1pPr marL="257175" indent="-257175" algn="l" defTabSz="685800" rtl="0" eaLnBrk="1" latinLnBrk="0" hangingPunct="1">
        <a:lnSpc>
          <a:spcPct val="90000"/>
        </a:lnSpc>
        <a:spcBef>
          <a:spcPts val="525"/>
        </a:spcBef>
        <a:buClr>
          <a:schemeClr val="accent2"/>
        </a:buClr>
        <a:buSzPct val="100000"/>
        <a:buFont typeface="Arial" panose="020B0604020202020204" pitchFamily="34" charset="0"/>
        <a:buChar char="●"/>
        <a:defRPr sz="1800" kern="1200">
          <a:solidFill>
            <a:schemeClr val="bg1"/>
          </a:solidFill>
          <a:latin typeface="+mn-lt"/>
          <a:ea typeface="+mn-ea"/>
          <a:cs typeface="+mn-cs"/>
        </a:defRPr>
      </a:lvl1pPr>
      <a:lvl2pPr marL="557213" indent="-214313" algn="l" defTabSz="685800" rtl="0" eaLnBrk="1" latinLnBrk="0" hangingPunct="1">
        <a:spcBef>
          <a:spcPts val="450"/>
        </a:spcBef>
        <a:buClr>
          <a:schemeClr val="accent2"/>
        </a:buClr>
        <a:buSzPct val="110000"/>
        <a:buFont typeface="Courier New" panose="02070309020205020404" pitchFamily="49" charset="0"/>
        <a:buChar char="o"/>
        <a:defRPr sz="1500" kern="1200">
          <a:solidFill>
            <a:schemeClr val="bg1"/>
          </a:solidFill>
          <a:latin typeface="+mn-lt"/>
          <a:ea typeface="+mn-ea"/>
          <a:cs typeface="+mn-cs"/>
        </a:defRPr>
      </a:lvl2pPr>
      <a:lvl3pPr marL="857250" indent="-171450" algn="l" defTabSz="685800" rtl="0" eaLnBrk="1" latinLnBrk="0" hangingPunct="1">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3pPr>
      <a:lvl4pPr marL="1200150" indent="-171450" algn="l" defTabSz="685800" rtl="0" eaLnBrk="1" latinLnBrk="0" hangingPunct="1">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4pPr>
      <a:lvl5pPr marL="1543050" indent="-171450" algn="l" defTabSz="685800" rtl="0" eaLnBrk="1" latinLnBrk="0" hangingPunct="1">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E4D33628-C972-4223-B7F5-1E8074EA285B}"/>
              </a:ext>
            </a:extLst>
          </p:cNvPr>
          <p:cNvSpPr>
            <a:spLocks noGrp="1"/>
          </p:cNvSpPr>
          <p:nvPr>
            <p:ph type="ctrTitle"/>
          </p:nvPr>
        </p:nvSpPr>
        <p:spPr/>
        <p:txBody>
          <a:bodyPr/>
          <a:lstStyle/>
          <a:p>
            <a:r>
              <a:rPr lang="sv-SE" dirty="0"/>
              <a:t>Arbetslivet</a:t>
            </a:r>
          </a:p>
        </p:txBody>
      </p:sp>
      <p:sp>
        <p:nvSpPr>
          <p:cNvPr id="4" name="Underrubrik 3">
            <a:extLst>
              <a:ext uri="{FF2B5EF4-FFF2-40B4-BE49-F238E27FC236}">
                <a16:creationId xmlns:a16="http://schemas.microsoft.com/office/drawing/2014/main" id="{2A889C2A-BC79-4C98-A073-B6ED4A97DA5E}"/>
              </a:ext>
            </a:extLst>
          </p:cNvPr>
          <p:cNvSpPr>
            <a:spLocks noGrp="1"/>
          </p:cNvSpPr>
          <p:nvPr>
            <p:ph type="subTitle" idx="1"/>
          </p:nvPr>
        </p:nvSpPr>
        <p:spPr/>
        <p:txBody>
          <a:bodyPr/>
          <a:lstStyle/>
          <a:p>
            <a:r>
              <a:rPr lang="sv-SE" sz="2000" dirty="0"/>
              <a:t>Rättigheter, skyldigheter och om Arbetsförmedlingen</a:t>
            </a:r>
          </a:p>
        </p:txBody>
      </p:sp>
    </p:spTree>
    <p:extLst>
      <p:ext uri="{BB962C8B-B14F-4D97-AF65-F5344CB8AC3E}">
        <p14:creationId xmlns:p14="http://schemas.microsoft.com/office/powerpoint/2010/main" val="4210855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En skattkista">
            <a:extLst>
              <a:ext uri="{FF2B5EF4-FFF2-40B4-BE49-F238E27FC236}">
                <a16:creationId xmlns:a16="http://schemas.microsoft.com/office/drawing/2014/main" id="{5BA39F8C-ACF4-45D6-A30F-31C54E1E6A29}"/>
              </a:ext>
            </a:extLst>
          </p:cNvPr>
          <p:cNvPicPr>
            <a:picLocks noChangeAspect="1"/>
          </p:cNvPicPr>
          <p:nvPr/>
        </p:nvPicPr>
        <p:blipFill>
          <a:blip r:embed="rId3"/>
          <a:stretch>
            <a:fillRect/>
          </a:stretch>
        </p:blipFill>
        <p:spPr>
          <a:xfrm>
            <a:off x="0" y="0"/>
            <a:ext cx="9144000" cy="5143500"/>
          </a:xfrm>
          <a:prstGeom prst="rect">
            <a:avLst/>
          </a:prstGeom>
        </p:spPr>
      </p:pic>
      <p:pic>
        <p:nvPicPr>
          <p:cNvPr id="3" name="Bildobjekt 2" descr="En bild som säger ”kolla Skatteverkets webbplats!”">
            <a:extLst>
              <a:ext uri="{FF2B5EF4-FFF2-40B4-BE49-F238E27FC236}">
                <a16:creationId xmlns:a16="http://schemas.microsoft.com/office/drawing/2014/main" id="{5EC9AFB1-4DD6-4937-854B-E618ED5B3FFA}"/>
              </a:ext>
            </a:extLst>
          </p:cNvPr>
          <p:cNvPicPr>
            <a:picLocks noChangeAspect="1"/>
          </p:cNvPicPr>
          <p:nvPr/>
        </p:nvPicPr>
        <p:blipFill rotWithShape="1">
          <a:blip r:embed="rId4"/>
          <a:srcRect l="50000" t="53010" r="3636" b="24202"/>
          <a:stretch/>
        </p:blipFill>
        <p:spPr>
          <a:xfrm>
            <a:off x="4572000" y="2726574"/>
            <a:ext cx="4239491" cy="1172095"/>
          </a:xfrm>
          <a:prstGeom prst="rect">
            <a:avLst/>
          </a:prstGeom>
        </p:spPr>
      </p:pic>
      <p:sp>
        <p:nvSpPr>
          <p:cNvPr id="4" name="Rubrik 3">
            <a:extLst>
              <a:ext uri="{FF2B5EF4-FFF2-40B4-BE49-F238E27FC236}">
                <a16:creationId xmlns:a16="http://schemas.microsoft.com/office/drawing/2014/main" id="{4F7C4DBC-399E-3E9E-0B9B-698D0369861A}"/>
              </a:ext>
            </a:extLst>
          </p:cNvPr>
          <p:cNvSpPr>
            <a:spLocks noGrp="1"/>
          </p:cNvSpPr>
          <p:nvPr>
            <p:ph type="ctrTitle"/>
          </p:nvPr>
        </p:nvSpPr>
        <p:spPr>
          <a:xfrm>
            <a:off x="0" y="-1230782"/>
            <a:ext cx="3742078" cy="1037929"/>
          </a:xfrm>
        </p:spPr>
        <p:txBody>
          <a:bodyPr/>
          <a:lstStyle/>
          <a:p>
            <a:r>
              <a:rPr lang="sv-SE" dirty="0"/>
              <a:t>Skatt</a:t>
            </a:r>
          </a:p>
        </p:txBody>
      </p:sp>
    </p:spTree>
    <p:extLst>
      <p:ext uri="{BB962C8B-B14F-4D97-AF65-F5344CB8AC3E}">
        <p14:creationId xmlns:p14="http://schemas.microsoft.com/office/powerpoint/2010/main" val="358338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En figur som frågar">
            <a:extLst>
              <a:ext uri="{FF2B5EF4-FFF2-40B4-BE49-F238E27FC236}">
                <a16:creationId xmlns:a16="http://schemas.microsoft.com/office/drawing/2014/main" id="{19D6F389-6704-48D8-A6E3-5241AF410BE5}"/>
              </a:ext>
            </a:extLst>
          </p:cNvPr>
          <p:cNvPicPr>
            <a:picLocks noChangeAspect="1"/>
          </p:cNvPicPr>
          <p:nvPr/>
        </p:nvPicPr>
        <p:blipFill>
          <a:blip r:embed="rId3"/>
          <a:stretch>
            <a:fillRect/>
          </a:stretch>
        </p:blipFill>
        <p:spPr>
          <a:xfrm>
            <a:off x="0" y="0"/>
            <a:ext cx="9144000" cy="5143500"/>
          </a:xfrm>
          <a:prstGeom prst="rect">
            <a:avLst/>
          </a:prstGeom>
        </p:spPr>
      </p:pic>
      <p:sp>
        <p:nvSpPr>
          <p:cNvPr id="3" name="Rubrik 2">
            <a:extLst>
              <a:ext uri="{FF2B5EF4-FFF2-40B4-BE49-F238E27FC236}">
                <a16:creationId xmlns:a16="http://schemas.microsoft.com/office/drawing/2014/main" id="{DC409447-8409-0508-015F-2691FC78C989}"/>
              </a:ext>
            </a:extLst>
          </p:cNvPr>
          <p:cNvSpPr>
            <a:spLocks noGrp="1"/>
          </p:cNvSpPr>
          <p:nvPr>
            <p:ph type="ctrTitle"/>
          </p:nvPr>
        </p:nvSpPr>
        <p:spPr>
          <a:xfrm>
            <a:off x="0" y="-1280209"/>
            <a:ext cx="3742078" cy="1037929"/>
          </a:xfrm>
        </p:spPr>
        <p:txBody>
          <a:bodyPr/>
          <a:lstStyle/>
          <a:p>
            <a:r>
              <a:rPr lang="sv-SE" dirty="0"/>
              <a:t>Diskussion skatt</a:t>
            </a:r>
          </a:p>
        </p:txBody>
      </p:sp>
    </p:spTree>
    <p:extLst>
      <p:ext uri="{BB962C8B-B14F-4D97-AF65-F5344CB8AC3E}">
        <p14:creationId xmlns:p14="http://schemas.microsoft.com/office/powerpoint/2010/main" val="267448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Ett cirkeldiagram som visar vad skatten går till">
            <a:extLst>
              <a:ext uri="{FF2B5EF4-FFF2-40B4-BE49-F238E27FC236}">
                <a16:creationId xmlns:a16="http://schemas.microsoft.com/office/drawing/2014/main" id="{B4637034-9883-4DA0-9421-0AECB7AF07E8}"/>
              </a:ext>
            </a:extLst>
          </p:cNvPr>
          <p:cNvPicPr>
            <a:picLocks noChangeAspect="1"/>
          </p:cNvPicPr>
          <p:nvPr/>
        </p:nvPicPr>
        <p:blipFill>
          <a:blip r:embed="rId3"/>
          <a:stretch>
            <a:fillRect/>
          </a:stretch>
        </p:blipFill>
        <p:spPr>
          <a:xfrm>
            <a:off x="0" y="0"/>
            <a:ext cx="9144000" cy="5143500"/>
          </a:xfrm>
          <a:prstGeom prst="rect">
            <a:avLst/>
          </a:prstGeom>
        </p:spPr>
      </p:pic>
      <p:sp>
        <p:nvSpPr>
          <p:cNvPr id="3" name="Rubrik 2">
            <a:extLst>
              <a:ext uri="{FF2B5EF4-FFF2-40B4-BE49-F238E27FC236}">
                <a16:creationId xmlns:a16="http://schemas.microsoft.com/office/drawing/2014/main" id="{C43F0B86-5E72-096B-FA78-28A5B5BFBFAF}"/>
              </a:ext>
            </a:extLst>
          </p:cNvPr>
          <p:cNvSpPr>
            <a:spLocks noGrp="1"/>
          </p:cNvSpPr>
          <p:nvPr>
            <p:ph type="ctrTitle"/>
          </p:nvPr>
        </p:nvSpPr>
        <p:spPr>
          <a:xfrm>
            <a:off x="0" y="-1255495"/>
            <a:ext cx="3742078" cy="1037929"/>
          </a:xfrm>
        </p:spPr>
        <p:txBody>
          <a:bodyPr/>
          <a:lstStyle/>
          <a:p>
            <a:r>
              <a:rPr lang="sv-SE" dirty="0"/>
              <a:t>Det här går skatten till</a:t>
            </a:r>
          </a:p>
        </p:txBody>
      </p:sp>
    </p:spTree>
    <p:extLst>
      <p:ext uri="{BB962C8B-B14F-4D97-AF65-F5344CB8AC3E}">
        <p14:creationId xmlns:p14="http://schemas.microsoft.com/office/powerpoint/2010/main" val="2825597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 8">
            <a:extLst>
              <a:ext uri="{FF2B5EF4-FFF2-40B4-BE49-F238E27FC236}">
                <a16:creationId xmlns:a16="http://schemas.microsoft.com/office/drawing/2014/main" id="{8CAD6E47-C052-4BBD-A7C5-E9EF07279253}"/>
              </a:ext>
              <a:ext uri="{C183D7F6-B498-43B3-948B-1728B52AA6E4}">
                <adec:decorative xmlns:adec="http://schemas.microsoft.com/office/drawing/2017/decorative" val="1"/>
              </a:ext>
            </a:extLst>
          </p:cNvPr>
          <p:cNvGrpSpPr/>
          <p:nvPr/>
        </p:nvGrpSpPr>
        <p:grpSpPr>
          <a:xfrm>
            <a:off x="-222637" y="0"/>
            <a:ext cx="9485907" cy="5179778"/>
            <a:chOff x="-222637" y="0"/>
            <a:chExt cx="9485907" cy="5179778"/>
          </a:xfrm>
        </p:grpSpPr>
        <p:sp>
          <p:nvSpPr>
            <p:cNvPr id="8" name="Rektangel 7">
              <a:extLst>
                <a:ext uri="{FF2B5EF4-FFF2-40B4-BE49-F238E27FC236}">
                  <a16:creationId xmlns:a16="http://schemas.microsoft.com/office/drawing/2014/main" id="{67F33CB6-4618-4C73-BAB6-E1B8465534B4}"/>
                </a:ext>
              </a:extLst>
            </p:cNvPr>
            <p:cNvSpPr/>
            <p:nvPr/>
          </p:nvSpPr>
          <p:spPr>
            <a:xfrm>
              <a:off x="-222637" y="4738977"/>
              <a:ext cx="9485907" cy="440801"/>
            </a:xfrm>
            <a:prstGeom prst="rect">
              <a:avLst/>
            </a:prstGeom>
            <a:solidFill>
              <a:srgbClr val="FFF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 name="Bildobjekt 1">
              <a:extLst>
                <a:ext uri="{FF2B5EF4-FFF2-40B4-BE49-F238E27FC236}">
                  <a16:creationId xmlns:a16="http://schemas.microsoft.com/office/drawing/2014/main" id="{780D856C-58DF-40AD-8A75-B1CF33A78495}"/>
                </a:ext>
              </a:extLst>
            </p:cNvPr>
            <p:cNvPicPr>
              <a:picLocks noChangeAspect="1"/>
            </p:cNvPicPr>
            <p:nvPr/>
          </p:nvPicPr>
          <p:blipFill rotWithShape="1">
            <a:blip r:embed="rId3"/>
            <a:srcRect b="4463"/>
            <a:stretch/>
          </p:blipFill>
          <p:spPr>
            <a:xfrm>
              <a:off x="0" y="0"/>
              <a:ext cx="9144000" cy="4913906"/>
            </a:xfrm>
            <a:prstGeom prst="rect">
              <a:avLst/>
            </a:prstGeom>
          </p:spPr>
        </p:pic>
      </p:grpSp>
      <p:pic>
        <p:nvPicPr>
          <p:cNvPr id="4" name="Bildobjekt 3" descr="en postit-lapp som säger ”Knäck koden - det finns oskrivna regler på arbetsplatser”. ">
            <a:extLst>
              <a:ext uri="{FF2B5EF4-FFF2-40B4-BE49-F238E27FC236}">
                <a16:creationId xmlns:a16="http://schemas.microsoft.com/office/drawing/2014/main" id="{44C95917-0CFD-4271-850E-F0B8417A05BD}"/>
              </a:ext>
            </a:extLst>
          </p:cNvPr>
          <p:cNvPicPr>
            <a:picLocks noChangeAspect="1"/>
          </p:cNvPicPr>
          <p:nvPr/>
        </p:nvPicPr>
        <p:blipFill rotWithShape="1">
          <a:blip r:embed="rId4"/>
          <a:srcRect l="10130" t="23111" r="64131" b="50763"/>
          <a:stretch/>
        </p:blipFill>
        <p:spPr>
          <a:xfrm>
            <a:off x="914399" y="1227980"/>
            <a:ext cx="2353587" cy="1343770"/>
          </a:xfrm>
          <a:prstGeom prst="rect">
            <a:avLst/>
          </a:prstGeom>
        </p:spPr>
      </p:pic>
      <p:pic>
        <p:nvPicPr>
          <p:cNvPr id="5" name="Bildobjekt 4" descr="En postit-lapp som säger ”Be om hjälp, alla vet att du är ny”">
            <a:extLst>
              <a:ext uri="{FF2B5EF4-FFF2-40B4-BE49-F238E27FC236}">
                <a16:creationId xmlns:a16="http://schemas.microsoft.com/office/drawing/2014/main" id="{E46454AA-4AF5-45AF-910C-943F23C54E80}"/>
              </a:ext>
            </a:extLst>
          </p:cNvPr>
          <p:cNvPicPr>
            <a:picLocks noChangeAspect="1"/>
          </p:cNvPicPr>
          <p:nvPr/>
        </p:nvPicPr>
        <p:blipFill rotWithShape="1">
          <a:blip r:embed="rId4"/>
          <a:srcRect l="58841" t="22673" r="17854" b="53279"/>
          <a:stretch/>
        </p:blipFill>
        <p:spPr>
          <a:xfrm>
            <a:off x="5359179" y="1196176"/>
            <a:ext cx="2130950" cy="1236923"/>
          </a:xfrm>
          <a:prstGeom prst="rect">
            <a:avLst/>
          </a:prstGeom>
        </p:spPr>
      </p:pic>
      <p:pic>
        <p:nvPicPr>
          <p:cNvPr id="6" name="Bildobjekt 5" descr="en postit-lapp som säger ”om du blir sen med en uppgift - säg till i tid och inte dagen efter”">
            <a:extLst>
              <a:ext uri="{FF2B5EF4-FFF2-40B4-BE49-F238E27FC236}">
                <a16:creationId xmlns:a16="http://schemas.microsoft.com/office/drawing/2014/main" id="{A5F989CF-EEC0-4514-B6D4-F93BD13EDB2D}"/>
              </a:ext>
            </a:extLst>
          </p:cNvPr>
          <p:cNvPicPr>
            <a:picLocks noChangeAspect="1"/>
          </p:cNvPicPr>
          <p:nvPr/>
        </p:nvPicPr>
        <p:blipFill rotWithShape="1">
          <a:blip r:embed="rId4"/>
          <a:srcRect l="13377" t="58882" r="56710" b="13910"/>
          <a:stretch/>
        </p:blipFill>
        <p:spPr>
          <a:xfrm>
            <a:off x="1168841" y="3100015"/>
            <a:ext cx="2735250" cy="1399430"/>
          </a:xfrm>
          <a:prstGeom prst="rect">
            <a:avLst/>
          </a:prstGeom>
        </p:spPr>
      </p:pic>
      <p:pic>
        <p:nvPicPr>
          <p:cNvPr id="7" name="Bildobjekt 6" descr="En postit-lapp som säger ”Det är svårt att komma ihåg allt, anteckna så du inte glömmer”.">
            <a:extLst>
              <a:ext uri="{FF2B5EF4-FFF2-40B4-BE49-F238E27FC236}">
                <a16:creationId xmlns:a16="http://schemas.microsoft.com/office/drawing/2014/main" id="{23EE4DA0-8D39-49A4-B262-2603DE799D38}"/>
              </a:ext>
            </a:extLst>
          </p:cNvPr>
          <p:cNvPicPr>
            <a:picLocks noChangeAspect="1"/>
          </p:cNvPicPr>
          <p:nvPr/>
        </p:nvPicPr>
        <p:blipFill rotWithShape="1">
          <a:blip r:embed="rId4"/>
          <a:srcRect l="57826" t="58744" r="12609" b="9565"/>
          <a:stretch/>
        </p:blipFill>
        <p:spPr>
          <a:xfrm>
            <a:off x="5287616" y="3021496"/>
            <a:ext cx="2703445" cy="1630017"/>
          </a:xfrm>
          <a:prstGeom prst="rect">
            <a:avLst/>
          </a:prstGeom>
        </p:spPr>
      </p:pic>
      <p:sp>
        <p:nvSpPr>
          <p:cNvPr id="3" name="Rubrik 2">
            <a:extLst>
              <a:ext uri="{FF2B5EF4-FFF2-40B4-BE49-F238E27FC236}">
                <a16:creationId xmlns:a16="http://schemas.microsoft.com/office/drawing/2014/main" id="{04D1862B-A6A5-AB73-981B-757054354186}"/>
              </a:ext>
            </a:extLst>
          </p:cNvPr>
          <p:cNvSpPr>
            <a:spLocks noGrp="1"/>
          </p:cNvSpPr>
          <p:nvPr>
            <p:ph type="ctrTitle"/>
          </p:nvPr>
        </p:nvSpPr>
        <p:spPr>
          <a:xfrm>
            <a:off x="0" y="-1303801"/>
            <a:ext cx="3742078" cy="1037929"/>
          </a:xfrm>
        </p:spPr>
        <p:txBody>
          <a:bodyPr/>
          <a:lstStyle/>
          <a:p>
            <a:r>
              <a:rPr lang="sv-SE" dirty="0"/>
              <a:t>Några tips innan du börjar jobb</a:t>
            </a:r>
          </a:p>
        </p:txBody>
      </p:sp>
    </p:spTree>
    <p:extLst>
      <p:ext uri="{BB962C8B-B14F-4D97-AF65-F5344CB8AC3E}">
        <p14:creationId xmlns:p14="http://schemas.microsoft.com/office/powerpoint/2010/main" val="37632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BD22EAB9-EB7E-48F8-88C3-7202D44B1E6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9144000" cy="5143500"/>
          </a:xfrm>
          <a:prstGeom prst="rect">
            <a:avLst/>
          </a:prstGeom>
        </p:spPr>
      </p:pic>
      <p:sp>
        <p:nvSpPr>
          <p:cNvPr id="3" name="Rubrik 2">
            <a:extLst>
              <a:ext uri="{FF2B5EF4-FFF2-40B4-BE49-F238E27FC236}">
                <a16:creationId xmlns:a16="http://schemas.microsoft.com/office/drawing/2014/main" id="{A4E4E295-7C68-2C27-9A20-61D193A715F5}"/>
              </a:ext>
            </a:extLst>
          </p:cNvPr>
          <p:cNvSpPr>
            <a:spLocks noGrp="1"/>
          </p:cNvSpPr>
          <p:nvPr>
            <p:ph type="ctrTitle"/>
          </p:nvPr>
        </p:nvSpPr>
        <p:spPr>
          <a:xfrm>
            <a:off x="0" y="-1206069"/>
            <a:ext cx="3742078" cy="1037929"/>
          </a:xfrm>
        </p:spPr>
        <p:txBody>
          <a:bodyPr/>
          <a:lstStyle/>
          <a:p>
            <a:r>
              <a:rPr lang="sv-SE" dirty="0"/>
              <a:t>Diskussion börja</a:t>
            </a:r>
            <a:r>
              <a:rPr lang="sv-SE" baseline="0" dirty="0"/>
              <a:t> jobba</a:t>
            </a:r>
            <a:endParaRPr lang="sv-SE" dirty="0"/>
          </a:p>
        </p:txBody>
      </p:sp>
    </p:spTree>
    <p:extLst>
      <p:ext uri="{BB962C8B-B14F-4D97-AF65-F5344CB8AC3E}">
        <p14:creationId xmlns:p14="http://schemas.microsoft.com/office/powerpoint/2010/main" val="3203736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En figur som pekar på en skylt">
            <a:extLst>
              <a:ext uri="{FF2B5EF4-FFF2-40B4-BE49-F238E27FC236}">
                <a16:creationId xmlns:a16="http://schemas.microsoft.com/office/drawing/2014/main" id="{7ED44F54-566E-4B72-97C1-AFE16E0F4510}"/>
              </a:ext>
            </a:extLst>
          </p:cNvPr>
          <p:cNvPicPr>
            <a:picLocks noChangeAspect="1"/>
          </p:cNvPicPr>
          <p:nvPr/>
        </p:nvPicPr>
        <p:blipFill>
          <a:blip r:embed="rId3"/>
          <a:stretch>
            <a:fillRect/>
          </a:stretch>
        </p:blipFill>
        <p:spPr>
          <a:xfrm>
            <a:off x="0" y="0"/>
            <a:ext cx="9144000" cy="5143500"/>
          </a:xfrm>
          <a:prstGeom prst="rect">
            <a:avLst/>
          </a:prstGeom>
        </p:spPr>
      </p:pic>
      <p:sp>
        <p:nvSpPr>
          <p:cNvPr id="3" name="Rubrik 2">
            <a:extLst>
              <a:ext uri="{FF2B5EF4-FFF2-40B4-BE49-F238E27FC236}">
                <a16:creationId xmlns:a16="http://schemas.microsoft.com/office/drawing/2014/main" id="{C15D899D-ED92-FB08-B491-8F4C570AC2C7}"/>
              </a:ext>
            </a:extLst>
          </p:cNvPr>
          <p:cNvSpPr>
            <a:spLocks noGrp="1"/>
          </p:cNvSpPr>
          <p:nvPr>
            <p:ph type="ctrTitle"/>
          </p:nvPr>
        </p:nvSpPr>
        <p:spPr>
          <a:xfrm>
            <a:off x="0" y="-1193712"/>
            <a:ext cx="3742078" cy="1037929"/>
          </a:xfrm>
        </p:spPr>
        <p:txBody>
          <a:bodyPr/>
          <a:lstStyle/>
          <a:p>
            <a:r>
              <a:rPr lang="sv-SE" dirty="0"/>
              <a:t>Bra att veta om</a:t>
            </a:r>
          </a:p>
        </p:txBody>
      </p:sp>
    </p:spTree>
    <p:extLst>
      <p:ext uri="{BB962C8B-B14F-4D97-AF65-F5344CB8AC3E}">
        <p14:creationId xmlns:p14="http://schemas.microsoft.com/office/powerpoint/2010/main" val="1670646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En kvinna går ut genom en dörr">
            <a:extLst>
              <a:ext uri="{FF2B5EF4-FFF2-40B4-BE49-F238E27FC236}">
                <a16:creationId xmlns:a16="http://schemas.microsoft.com/office/drawing/2014/main" id="{74D3B166-00E5-49E6-9E40-9E1A60939A29}"/>
              </a:ext>
            </a:extLst>
          </p:cNvPr>
          <p:cNvPicPr>
            <a:picLocks noChangeAspect="1"/>
          </p:cNvPicPr>
          <p:nvPr/>
        </p:nvPicPr>
        <p:blipFill>
          <a:blip r:embed="rId3"/>
          <a:stretch>
            <a:fillRect/>
          </a:stretch>
        </p:blipFill>
        <p:spPr>
          <a:xfrm>
            <a:off x="0" y="0"/>
            <a:ext cx="9144000" cy="5143500"/>
          </a:xfrm>
          <a:prstGeom prst="rect">
            <a:avLst/>
          </a:prstGeom>
        </p:spPr>
      </p:pic>
      <p:sp>
        <p:nvSpPr>
          <p:cNvPr id="3" name="Rubrik 2">
            <a:extLst>
              <a:ext uri="{FF2B5EF4-FFF2-40B4-BE49-F238E27FC236}">
                <a16:creationId xmlns:a16="http://schemas.microsoft.com/office/drawing/2014/main" id="{2B273629-EC05-9406-EF16-123AB6113C2A}"/>
              </a:ext>
            </a:extLst>
          </p:cNvPr>
          <p:cNvSpPr>
            <a:spLocks noGrp="1"/>
          </p:cNvSpPr>
          <p:nvPr>
            <p:ph type="ctrTitle"/>
          </p:nvPr>
        </p:nvSpPr>
        <p:spPr>
          <a:xfrm>
            <a:off x="0" y="-1198567"/>
            <a:ext cx="3742078" cy="1037929"/>
          </a:xfrm>
        </p:spPr>
        <p:txBody>
          <a:bodyPr/>
          <a:lstStyle/>
          <a:p>
            <a:r>
              <a:rPr lang="sv-SE" dirty="0"/>
              <a:t>Uppsägning och avsked</a:t>
            </a:r>
          </a:p>
        </p:txBody>
      </p:sp>
    </p:spTree>
    <p:extLst>
      <p:ext uri="{BB962C8B-B14F-4D97-AF65-F5344CB8AC3E}">
        <p14:creationId xmlns:p14="http://schemas.microsoft.com/office/powerpoint/2010/main" val="170019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kvinna går ut genom en dörr">
            <a:extLst>
              <a:ext uri="{FF2B5EF4-FFF2-40B4-BE49-F238E27FC236}">
                <a16:creationId xmlns:a16="http://schemas.microsoft.com/office/drawing/2014/main" id="{D88B22B9-32E9-4E4C-BA3D-ADBF7E206B20}"/>
              </a:ext>
            </a:extLst>
          </p:cNvPr>
          <p:cNvPicPr>
            <a:picLocks noChangeAspect="1"/>
          </p:cNvPicPr>
          <p:nvPr/>
        </p:nvPicPr>
        <p:blipFill>
          <a:blip r:embed="rId3"/>
          <a:stretch>
            <a:fillRect/>
          </a:stretch>
        </p:blipFill>
        <p:spPr>
          <a:xfrm>
            <a:off x="0" y="0"/>
            <a:ext cx="9144000" cy="5143500"/>
          </a:xfrm>
          <a:prstGeom prst="rect">
            <a:avLst/>
          </a:prstGeom>
        </p:spPr>
      </p:pic>
      <p:sp>
        <p:nvSpPr>
          <p:cNvPr id="2" name="Rubrik 1">
            <a:extLst>
              <a:ext uri="{FF2B5EF4-FFF2-40B4-BE49-F238E27FC236}">
                <a16:creationId xmlns:a16="http://schemas.microsoft.com/office/drawing/2014/main" id="{96C30731-23DE-520D-F8AF-4A600188EA71}"/>
              </a:ext>
            </a:extLst>
          </p:cNvPr>
          <p:cNvSpPr>
            <a:spLocks noGrp="1"/>
          </p:cNvSpPr>
          <p:nvPr>
            <p:ph type="ctrTitle"/>
          </p:nvPr>
        </p:nvSpPr>
        <p:spPr>
          <a:xfrm>
            <a:off x="0" y="-1198567"/>
            <a:ext cx="3742078" cy="1037929"/>
          </a:xfrm>
        </p:spPr>
        <p:txBody>
          <a:bodyPr/>
          <a:lstStyle/>
          <a:p>
            <a:r>
              <a:rPr lang="sv-SE" dirty="0"/>
              <a:t>Vad är a-kassa?</a:t>
            </a:r>
          </a:p>
        </p:txBody>
      </p:sp>
    </p:spTree>
    <p:extLst>
      <p:ext uri="{BB962C8B-B14F-4D97-AF65-F5344CB8AC3E}">
        <p14:creationId xmlns:p14="http://schemas.microsoft.com/office/powerpoint/2010/main" val="2206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30C3E0B0-40F2-4C3A-8E33-E09321758784}"/>
              </a:ext>
              <a:ext uri="{C183D7F6-B498-43B3-948B-1728B52AA6E4}">
                <adec:decorative xmlns:adec="http://schemas.microsoft.com/office/drawing/2017/decorative" val="1"/>
              </a:ext>
            </a:extLst>
          </p:cNvPr>
          <p:cNvSpPr/>
          <p:nvPr/>
        </p:nvSpPr>
        <p:spPr>
          <a:xfrm>
            <a:off x="-159026" y="4874150"/>
            <a:ext cx="9573370" cy="365760"/>
          </a:xfrm>
          <a:prstGeom prst="rect">
            <a:avLst/>
          </a:prstGeom>
          <a:solidFill>
            <a:srgbClr val="FFF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 name="Bildobjekt 1" descr="En man i rullstol">
            <a:extLst>
              <a:ext uri="{FF2B5EF4-FFF2-40B4-BE49-F238E27FC236}">
                <a16:creationId xmlns:a16="http://schemas.microsoft.com/office/drawing/2014/main" id="{7D0AEEB3-B01F-4669-A2D8-909F39D9C4F0}"/>
              </a:ext>
            </a:extLst>
          </p:cNvPr>
          <p:cNvPicPr>
            <a:picLocks noChangeAspect="1"/>
          </p:cNvPicPr>
          <p:nvPr/>
        </p:nvPicPr>
        <p:blipFill rotWithShape="1">
          <a:blip r:embed="rId3"/>
          <a:srcRect b="4000"/>
          <a:stretch/>
        </p:blipFill>
        <p:spPr>
          <a:xfrm>
            <a:off x="0" y="0"/>
            <a:ext cx="9144000" cy="4937760"/>
          </a:xfrm>
          <a:prstGeom prst="rect">
            <a:avLst/>
          </a:prstGeom>
        </p:spPr>
      </p:pic>
      <p:sp>
        <p:nvSpPr>
          <p:cNvPr id="4" name="Rubrik 3">
            <a:extLst>
              <a:ext uri="{FF2B5EF4-FFF2-40B4-BE49-F238E27FC236}">
                <a16:creationId xmlns:a16="http://schemas.microsoft.com/office/drawing/2014/main" id="{770B9A1D-99C8-6769-F251-73B561E08754}"/>
              </a:ext>
            </a:extLst>
          </p:cNvPr>
          <p:cNvSpPr>
            <a:spLocks noGrp="1"/>
          </p:cNvSpPr>
          <p:nvPr>
            <p:ph type="ctrTitle"/>
          </p:nvPr>
        </p:nvSpPr>
        <p:spPr>
          <a:xfrm>
            <a:off x="0" y="-1186210"/>
            <a:ext cx="3742078" cy="1037929"/>
          </a:xfrm>
        </p:spPr>
        <p:txBody>
          <a:bodyPr/>
          <a:lstStyle/>
          <a:p>
            <a:r>
              <a:rPr lang="sv-SE" dirty="0"/>
              <a:t>Om</a:t>
            </a:r>
            <a:r>
              <a:rPr lang="sv-SE" baseline="0" dirty="0"/>
              <a:t> du blir sjuk</a:t>
            </a:r>
            <a:endParaRPr lang="sv-SE" dirty="0"/>
          </a:p>
        </p:txBody>
      </p:sp>
    </p:spTree>
    <p:extLst>
      <p:ext uri="{BB962C8B-B14F-4D97-AF65-F5344CB8AC3E}">
        <p14:creationId xmlns:p14="http://schemas.microsoft.com/office/powerpoint/2010/main" val="2089722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man i en solstol">
            <a:extLst>
              <a:ext uri="{FF2B5EF4-FFF2-40B4-BE49-F238E27FC236}">
                <a16:creationId xmlns:a16="http://schemas.microsoft.com/office/drawing/2014/main" id="{71B73F47-CE8B-4E67-BA3D-1CF1E1D83ACF}"/>
              </a:ext>
            </a:extLst>
          </p:cNvPr>
          <p:cNvPicPr>
            <a:picLocks noChangeAspect="1"/>
          </p:cNvPicPr>
          <p:nvPr/>
        </p:nvPicPr>
        <p:blipFill>
          <a:blip r:embed="rId3"/>
          <a:stretch>
            <a:fillRect/>
          </a:stretch>
        </p:blipFill>
        <p:spPr>
          <a:xfrm>
            <a:off x="0" y="0"/>
            <a:ext cx="9144000" cy="5143500"/>
          </a:xfrm>
          <a:prstGeom prst="rect">
            <a:avLst/>
          </a:prstGeom>
        </p:spPr>
      </p:pic>
      <p:sp>
        <p:nvSpPr>
          <p:cNvPr id="2" name="Rubrik 1">
            <a:extLst>
              <a:ext uri="{FF2B5EF4-FFF2-40B4-BE49-F238E27FC236}">
                <a16:creationId xmlns:a16="http://schemas.microsoft.com/office/drawing/2014/main" id="{DE036D77-DE52-6194-B40B-0A9658090C0E}"/>
              </a:ext>
            </a:extLst>
          </p:cNvPr>
          <p:cNvSpPr>
            <a:spLocks noGrp="1"/>
          </p:cNvSpPr>
          <p:nvPr>
            <p:ph type="ctrTitle"/>
          </p:nvPr>
        </p:nvSpPr>
        <p:spPr>
          <a:xfrm>
            <a:off x="0" y="-1210924"/>
            <a:ext cx="3742078" cy="1037929"/>
          </a:xfrm>
        </p:spPr>
        <p:txBody>
          <a:bodyPr/>
          <a:lstStyle/>
          <a:p>
            <a:r>
              <a:rPr lang="sv-SE" dirty="0"/>
              <a:t>Semester</a:t>
            </a:r>
          </a:p>
        </p:txBody>
      </p:sp>
    </p:spTree>
    <p:extLst>
      <p:ext uri="{BB962C8B-B14F-4D97-AF65-F5344CB8AC3E}">
        <p14:creationId xmlns:p14="http://schemas.microsoft.com/office/powerpoint/2010/main" val="118410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Människor som hälsar på varandra utanför en hiss. ">
            <a:extLst>
              <a:ext uri="{FF2B5EF4-FFF2-40B4-BE49-F238E27FC236}">
                <a16:creationId xmlns:a16="http://schemas.microsoft.com/office/drawing/2014/main" id="{FE8FAE30-957C-4784-9301-F008E0140FB2}"/>
              </a:ext>
            </a:extLst>
          </p:cNvPr>
          <p:cNvPicPr>
            <a:picLocks noChangeAspect="1"/>
          </p:cNvPicPr>
          <p:nvPr/>
        </p:nvPicPr>
        <p:blipFill>
          <a:blip r:embed="rId3"/>
          <a:stretch>
            <a:fillRect/>
          </a:stretch>
        </p:blipFill>
        <p:spPr>
          <a:xfrm>
            <a:off x="0" y="0"/>
            <a:ext cx="9144000" cy="5143500"/>
          </a:xfrm>
          <a:prstGeom prst="rect">
            <a:avLst/>
          </a:prstGeom>
        </p:spPr>
      </p:pic>
      <p:sp>
        <p:nvSpPr>
          <p:cNvPr id="3" name="Rubrik 2">
            <a:extLst>
              <a:ext uri="{FF2B5EF4-FFF2-40B4-BE49-F238E27FC236}">
                <a16:creationId xmlns:a16="http://schemas.microsoft.com/office/drawing/2014/main" id="{C0AD2475-CAFC-AD33-4A0A-CEC7E1D5A621}"/>
              </a:ext>
            </a:extLst>
          </p:cNvPr>
          <p:cNvSpPr>
            <a:spLocks noGrp="1"/>
          </p:cNvSpPr>
          <p:nvPr>
            <p:ph type="ctrTitle"/>
          </p:nvPr>
        </p:nvSpPr>
        <p:spPr>
          <a:xfrm>
            <a:off x="0" y="-1202979"/>
            <a:ext cx="3742078" cy="1037929"/>
          </a:xfrm>
        </p:spPr>
        <p:txBody>
          <a:bodyPr/>
          <a:lstStyle/>
          <a:p>
            <a:r>
              <a:rPr lang="sv-SE" dirty="0"/>
              <a:t>Arbetslivet sida två</a:t>
            </a:r>
          </a:p>
        </p:txBody>
      </p:sp>
    </p:spTree>
    <p:extLst>
      <p:ext uri="{BB962C8B-B14F-4D97-AF65-F5344CB8AC3E}">
        <p14:creationId xmlns:p14="http://schemas.microsoft.com/office/powerpoint/2010/main" val="1190293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En figur håller tummen upp och ett papper med en stjärna på">
            <a:extLst>
              <a:ext uri="{FF2B5EF4-FFF2-40B4-BE49-F238E27FC236}">
                <a16:creationId xmlns:a16="http://schemas.microsoft.com/office/drawing/2014/main" id="{D14BE507-6A4A-4567-A2B7-64682F103679}"/>
              </a:ext>
            </a:extLst>
          </p:cNvPr>
          <p:cNvPicPr>
            <a:picLocks noChangeAspect="1"/>
          </p:cNvPicPr>
          <p:nvPr/>
        </p:nvPicPr>
        <p:blipFill>
          <a:blip r:embed="rId3"/>
          <a:stretch>
            <a:fillRect/>
          </a:stretch>
        </p:blipFill>
        <p:spPr>
          <a:xfrm>
            <a:off x="0" y="0"/>
            <a:ext cx="9144000" cy="5143500"/>
          </a:xfrm>
          <a:prstGeom prst="rect">
            <a:avLst/>
          </a:prstGeom>
        </p:spPr>
      </p:pic>
      <p:sp>
        <p:nvSpPr>
          <p:cNvPr id="3" name="Rubrik 2">
            <a:extLst>
              <a:ext uri="{FF2B5EF4-FFF2-40B4-BE49-F238E27FC236}">
                <a16:creationId xmlns:a16="http://schemas.microsoft.com/office/drawing/2014/main" id="{0C30FCD3-4408-8357-44D5-122C79265C13}"/>
              </a:ext>
            </a:extLst>
          </p:cNvPr>
          <p:cNvSpPr>
            <a:spLocks noGrp="1"/>
          </p:cNvSpPr>
          <p:nvPr>
            <p:ph type="ctrTitle"/>
          </p:nvPr>
        </p:nvSpPr>
        <p:spPr>
          <a:xfrm>
            <a:off x="0" y="-1292565"/>
            <a:ext cx="3742078" cy="1037929"/>
          </a:xfrm>
        </p:spPr>
        <p:txBody>
          <a:bodyPr/>
          <a:lstStyle/>
          <a:p>
            <a:r>
              <a:rPr lang="sv-SE" dirty="0"/>
              <a:t>Intyg</a:t>
            </a:r>
            <a:r>
              <a:rPr lang="sv-SE" baseline="0" dirty="0"/>
              <a:t> och betyg</a:t>
            </a:r>
            <a:endParaRPr lang="sv-SE" dirty="0"/>
          </a:p>
        </p:txBody>
      </p:sp>
    </p:spTree>
    <p:extLst>
      <p:ext uri="{BB962C8B-B14F-4D97-AF65-F5344CB8AC3E}">
        <p14:creationId xmlns:p14="http://schemas.microsoft.com/office/powerpoint/2010/main" val="3718958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C3D433D2-3BDA-44AE-B151-7876215AB19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9144000" cy="5143500"/>
          </a:xfrm>
          <a:prstGeom prst="rect">
            <a:avLst/>
          </a:prstGeom>
        </p:spPr>
      </p:pic>
      <p:sp>
        <p:nvSpPr>
          <p:cNvPr id="3" name="Rubrik 2">
            <a:extLst>
              <a:ext uri="{FF2B5EF4-FFF2-40B4-BE49-F238E27FC236}">
                <a16:creationId xmlns:a16="http://schemas.microsoft.com/office/drawing/2014/main" id="{E364979A-73CB-B9E4-CB14-9008A416045A}"/>
              </a:ext>
            </a:extLst>
          </p:cNvPr>
          <p:cNvSpPr>
            <a:spLocks noGrp="1"/>
          </p:cNvSpPr>
          <p:nvPr>
            <p:ph type="ctrTitle"/>
          </p:nvPr>
        </p:nvSpPr>
        <p:spPr>
          <a:xfrm>
            <a:off x="0" y="-1152229"/>
            <a:ext cx="3742078" cy="1037929"/>
          </a:xfrm>
        </p:spPr>
        <p:txBody>
          <a:bodyPr/>
          <a:lstStyle/>
          <a:p>
            <a:r>
              <a:rPr lang="sv-SE" dirty="0"/>
              <a:t>Uppgift arbetsplats</a:t>
            </a:r>
          </a:p>
        </p:txBody>
      </p:sp>
    </p:spTree>
    <p:extLst>
      <p:ext uri="{BB962C8B-B14F-4D97-AF65-F5344CB8AC3E}">
        <p14:creationId xmlns:p14="http://schemas.microsoft.com/office/powerpoint/2010/main" val="2884246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En bild med text som summerar hela avsnittet: Kolla anställningsavtalet att allt finns med, du är skyldig att betala skatt, planera och stäm av med din chef, be om intyg när du slutar. ">
            <a:extLst>
              <a:ext uri="{FF2B5EF4-FFF2-40B4-BE49-F238E27FC236}">
                <a16:creationId xmlns:a16="http://schemas.microsoft.com/office/drawing/2014/main" id="{73E5F0C3-114F-4C44-A80F-DE2613F44AC2}"/>
              </a:ext>
            </a:extLst>
          </p:cNvPr>
          <p:cNvPicPr>
            <a:picLocks noChangeAspect="1"/>
          </p:cNvPicPr>
          <p:nvPr/>
        </p:nvPicPr>
        <p:blipFill>
          <a:blip r:embed="rId3"/>
          <a:stretch>
            <a:fillRect/>
          </a:stretch>
        </p:blipFill>
        <p:spPr>
          <a:xfrm>
            <a:off x="0" y="0"/>
            <a:ext cx="9144000" cy="5143500"/>
          </a:xfrm>
          <a:prstGeom prst="rect">
            <a:avLst/>
          </a:prstGeom>
        </p:spPr>
      </p:pic>
      <p:sp>
        <p:nvSpPr>
          <p:cNvPr id="3" name="Rubrik 2">
            <a:extLst>
              <a:ext uri="{FF2B5EF4-FFF2-40B4-BE49-F238E27FC236}">
                <a16:creationId xmlns:a16="http://schemas.microsoft.com/office/drawing/2014/main" id="{2915BF8C-437B-41D8-2057-EB0E83DC8C37}"/>
              </a:ext>
            </a:extLst>
          </p:cNvPr>
          <p:cNvSpPr>
            <a:spLocks noGrp="1"/>
          </p:cNvSpPr>
          <p:nvPr>
            <p:ph type="ctrTitle"/>
          </p:nvPr>
        </p:nvSpPr>
        <p:spPr>
          <a:xfrm>
            <a:off x="0" y="-1177629"/>
            <a:ext cx="3742078" cy="1037929"/>
          </a:xfrm>
        </p:spPr>
        <p:txBody>
          <a:bodyPr/>
          <a:lstStyle/>
          <a:p>
            <a:r>
              <a:rPr lang="sv-SE" dirty="0"/>
              <a:t>Kom ihåg</a:t>
            </a:r>
          </a:p>
        </p:txBody>
      </p:sp>
    </p:spTree>
    <p:extLst>
      <p:ext uri="{BB962C8B-B14F-4D97-AF65-F5344CB8AC3E}">
        <p14:creationId xmlns:p14="http://schemas.microsoft.com/office/powerpoint/2010/main" val="20621592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5530EDBE-7AB6-4EEF-A7B8-1DC175FC752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9144000" cy="5143500"/>
          </a:xfrm>
          <a:prstGeom prst="rect">
            <a:avLst/>
          </a:prstGeom>
        </p:spPr>
      </p:pic>
      <p:sp>
        <p:nvSpPr>
          <p:cNvPr id="3" name="Rubrik 2">
            <a:extLst>
              <a:ext uri="{FF2B5EF4-FFF2-40B4-BE49-F238E27FC236}">
                <a16:creationId xmlns:a16="http://schemas.microsoft.com/office/drawing/2014/main" id="{EFC6537F-763A-EC86-2333-65EEECAE8F6C}"/>
              </a:ext>
            </a:extLst>
          </p:cNvPr>
          <p:cNvSpPr>
            <a:spLocks noGrp="1"/>
          </p:cNvSpPr>
          <p:nvPr>
            <p:ph type="ctrTitle"/>
          </p:nvPr>
        </p:nvSpPr>
        <p:spPr>
          <a:xfrm>
            <a:off x="-112141" y="-1215679"/>
            <a:ext cx="3742078" cy="1037929"/>
          </a:xfrm>
        </p:spPr>
        <p:txBody>
          <a:bodyPr/>
          <a:lstStyle/>
          <a:p>
            <a:r>
              <a:rPr lang="sv-SE" dirty="0"/>
              <a:t>Arbetsförmedlingen</a:t>
            </a:r>
          </a:p>
        </p:txBody>
      </p:sp>
    </p:spTree>
    <p:extLst>
      <p:ext uri="{BB962C8B-B14F-4D97-AF65-F5344CB8AC3E}">
        <p14:creationId xmlns:p14="http://schemas.microsoft.com/office/powerpoint/2010/main" val="779057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En platsautomat, surplatta och mobil">
            <a:extLst>
              <a:ext uri="{FF2B5EF4-FFF2-40B4-BE49-F238E27FC236}">
                <a16:creationId xmlns:a16="http://schemas.microsoft.com/office/drawing/2014/main" id="{0DEA4CD8-7D00-46F1-83AC-982059295220}"/>
              </a:ext>
            </a:extLst>
          </p:cNvPr>
          <p:cNvPicPr>
            <a:picLocks noChangeAspect="1"/>
          </p:cNvPicPr>
          <p:nvPr/>
        </p:nvPicPr>
        <p:blipFill>
          <a:blip r:embed="rId3"/>
          <a:stretch>
            <a:fillRect/>
          </a:stretch>
        </p:blipFill>
        <p:spPr>
          <a:xfrm>
            <a:off x="0" y="0"/>
            <a:ext cx="9144000" cy="5143500"/>
          </a:xfrm>
          <a:prstGeom prst="rect">
            <a:avLst/>
          </a:prstGeom>
        </p:spPr>
      </p:pic>
      <p:pic>
        <p:nvPicPr>
          <p:cNvPr id="3" name="Bildobjekt 2" descr="En textskylt som säger ”Platsbanken lanseras på webben” och pekar på 1995">
            <a:extLst>
              <a:ext uri="{FF2B5EF4-FFF2-40B4-BE49-F238E27FC236}">
                <a16:creationId xmlns:a16="http://schemas.microsoft.com/office/drawing/2014/main" id="{AB022334-4F8E-44BF-8E31-6BCA20B2F12C}"/>
              </a:ext>
            </a:extLst>
          </p:cNvPr>
          <p:cNvPicPr>
            <a:picLocks noChangeAspect="1"/>
          </p:cNvPicPr>
          <p:nvPr/>
        </p:nvPicPr>
        <p:blipFill rotWithShape="1">
          <a:blip r:embed="rId4"/>
          <a:srcRect r="59123" b="74737"/>
          <a:stretch/>
        </p:blipFill>
        <p:spPr>
          <a:xfrm>
            <a:off x="0" y="0"/>
            <a:ext cx="3737811" cy="1299411"/>
          </a:xfrm>
          <a:prstGeom prst="rect">
            <a:avLst/>
          </a:prstGeom>
        </p:spPr>
      </p:pic>
      <p:pic>
        <p:nvPicPr>
          <p:cNvPr id="4" name="Bildobjekt 3" descr="En platsautomat, surplatta och mobil">
            <a:extLst>
              <a:ext uri="{FF2B5EF4-FFF2-40B4-BE49-F238E27FC236}">
                <a16:creationId xmlns:a16="http://schemas.microsoft.com/office/drawing/2014/main" id="{08BEDDC5-2038-4678-9657-39BD1F694A5F}"/>
              </a:ext>
            </a:extLst>
          </p:cNvPr>
          <p:cNvPicPr>
            <a:picLocks noChangeAspect="1"/>
          </p:cNvPicPr>
          <p:nvPr/>
        </p:nvPicPr>
        <p:blipFill rotWithShape="1">
          <a:blip r:embed="rId5"/>
          <a:srcRect l="53772" b="30292"/>
          <a:stretch/>
        </p:blipFill>
        <p:spPr>
          <a:xfrm>
            <a:off x="4916904" y="0"/>
            <a:ext cx="4227095" cy="3585411"/>
          </a:xfrm>
          <a:prstGeom prst="rect">
            <a:avLst/>
          </a:prstGeom>
        </p:spPr>
      </p:pic>
      <p:pic>
        <p:nvPicPr>
          <p:cNvPr id="5" name="Bildobjekt 4" descr="En platsautomat, surplatta och mobil">
            <a:extLst>
              <a:ext uri="{FF2B5EF4-FFF2-40B4-BE49-F238E27FC236}">
                <a16:creationId xmlns:a16="http://schemas.microsoft.com/office/drawing/2014/main" id="{05B5295A-77B1-4F5A-B78C-A06F394F7B91}"/>
              </a:ext>
            </a:extLst>
          </p:cNvPr>
          <p:cNvPicPr>
            <a:picLocks noChangeAspect="1"/>
          </p:cNvPicPr>
          <p:nvPr/>
        </p:nvPicPr>
        <p:blipFill rotWithShape="1">
          <a:blip r:embed="rId6"/>
          <a:srcRect r="23158"/>
          <a:stretch/>
        </p:blipFill>
        <p:spPr>
          <a:xfrm>
            <a:off x="0" y="0"/>
            <a:ext cx="7026442" cy="5143500"/>
          </a:xfrm>
          <a:prstGeom prst="rect">
            <a:avLst/>
          </a:prstGeom>
        </p:spPr>
      </p:pic>
      <p:sp>
        <p:nvSpPr>
          <p:cNvPr id="6" name="Rubrik 5">
            <a:extLst>
              <a:ext uri="{FF2B5EF4-FFF2-40B4-BE49-F238E27FC236}">
                <a16:creationId xmlns:a16="http://schemas.microsoft.com/office/drawing/2014/main" id="{620354EF-4EA3-6E07-A2BD-06A8F31F6C48}"/>
              </a:ext>
            </a:extLst>
          </p:cNvPr>
          <p:cNvSpPr>
            <a:spLocks noGrp="1"/>
          </p:cNvSpPr>
          <p:nvPr>
            <p:ph type="ctrTitle"/>
          </p:nvPr>
        </p:nvSpPr>
        <p:spPr>
          <a:xfrm>
            <a:off x="-4267" y="-1241079"/>
            <a:ext cx="3742078" cy="1037929"/>
          </a:xfrm>
        </p:spPr>
        <p:txBody>
          <a:bodyPr/>
          <a:lstStyle/>
          <a:p>
            <a:r>
              <a:rPr lang="sv-SE" dirty="0"/>
              <a:t>Jobbsajt</a:t>
            </a:r>
          </a:p>
        </p:txBody>
      </p:sp>
    </p:spTree>
    <p:extLst>
      <p:ext uri="{BB962C8B-B14F-4D97-AF65-F5344CB8AC3E}">
        <p14:creationId xmlns:p14="http://schemas.microsoft.com/office/powerpoint/2010/main" val="84950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5D4A7526-0399-463D-8F70-91B72D7A162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9144000" cy="5143500"/>
          </a:xfrm>
          <a:prstGeom prst="rect">
            <a:avLst/>
          </a:prstGeom>
        </p:spPr>
      </p:pic>
      <p:sp>
        <p:nvSpPr>
          <p:cNvPr id="3" name="Rubrik 2">
            <a:extLst>
              <a:ext uri="{FF2B5EF4-FFF2-40B4-BE49-F238E27FC236}">
                <a16:creationId xmlns:a16="http://schemas.microsoft.com/office/drawing/2014/main" id="{35D57CEB-6F5F-2324-DE8B-3FDFE1388B49}"/>
              </a:ext>
            </a:extLst>
          </p:cNvPr>
          <p:cNvSpPr>
            <a:spLocks noGrp="1"/>
          </p:cNvSpPr>
          <p:nvPr>
            <p:ph type="ctrTitle"/>
          </p:nvPr>
        </p:nvSpPr>
        <p:spPr>
          <a:xfrm>
            <a:off x="154559" y="-1266479"/>
            <a:ext cx="3742078" cy="1037929"/>
          </a:xfrm>
        </p:spPr>
        <p:txBody>
          <a:bodyPr/>
          <a:lstStyle/>
          <a:p>
            <a:r>
              <a:rPr lang="sv-SE" dirty="0"/>
              <a:t>Olika sätt att söka jobb, diskussion</a:t>
            </a:r>
          </a:p>
        </p:txBody>
      </p:sp>
    </p:spTree>
    <p:extLst>
      <p:ext uri="{BB962C8B-B14F-4D97-AF65-F5344CB8AC3E}">
        <p14:creationId xmlns:p14="http://schemas.microsoft.com/office/powerpoint/2010/main" val="3356266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8D2540B5-67E2-4264-9E7D-C5B66EEAD12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9144000" cy="5143500"/>
          </a:xfrm>
          <a:prstGeom prst="rect">
            <a:avLst/>
          </a:prstGeom>
        </p:spPr>
      </p:pic>
      <p:pic>
        <p:nvPicPr>
          <p:cNvPr id="4" name="Bildobjekt 3">
            <a:extLst>
              <a:ext uri="{FF2B5EF4-FFF2-40B4-BE49-F238E27FC236}">
                <a16:creationId xmlns:a16="http://schemas.microsoft.com/office/drawing/2014/main" id="{5FEBF8EC-2EE8-4B6D-A06A-8AB59985069D}"/>
              </a:ext>
              <a:ext uri="{C183D7F6-B498-43B3-948B-1728B52AA6E4}">
                <adec:decorative xmlns:adec="http://schemas.microsoft.com/office/drawing/2017/decorative" val="1"/>
              </a:ext>
            </a:extLst>
          </p:cNvPr>
          <p:cNvPicPr>
            <a:picLocks noChangeAspect="1"/>
          </p:cNvPicPr>
          <p:nvPr/>
        </p:nvPicPr>
        <p:blipFill rotWithShape="1">
          <a:blip r:embed="rId4"/>
          <a:srcRect l="35397" t="38095" r="39920" b="32134"/>
          <a:stretch/>
        </p:blipFill>
        <p:spPr>
          <a:xfrm>
            <a:off x="3236686" y="1959429"/>
            <a:ext cx="2256971" cy="1531258"/>
          </a:xfrm>
          <a:prstGeom prst="rect">
            <a:avLst/>
          </a:prstGeom>
        </p:spPr>
      </p:pic>
      <p:pic>
        <p:nvPicPr>
          <p:cNvPr id="5" name="Bildobjekt 4">
            <a:extLst>
              <a:ext uri="{FF2B5EF4-FFF2-40B4-BE49-F238E27FC236}">
                <a16:creationId xmlns:a16="http://schemas.microsoft.com/office/drawing/2014/main" id="{D7563612-CEE4-4EB1-9675-1D76A60D36A8}"/>
              </a:ext>
              <a:ext uri="{C183D7F6-B498-43B3-948B-1728B52AA6E4}">
                <adec:decorative xmlns:adec="http://schemas.microsoft.com/office/drawing/2017/decorative" val="1"/>
              </a:ext>
            </a:extLst>
          </p:cNvPr>
          <p:cNvPicPr>
            <a:picLocks noChangeAspect="1"/>
          </p:cNvPicPr>
          <p:nvPr/>
        </p:nvPicPr>
        <p:blipFill rotWithShape="1">
          <a:blip r:embed="rId5"/>
          <a:srcRect l="63889" r="7460" b="64585"/>
          <a:stretch/>
        </p:blipFill>
        <p:spPr>
          <a:xfrm>
            <a:off x="5842000" y="0"/>
            <a:ext cx="2619829" cy="1821543"/>
          </a:xfrm>
          <a:prstGeom prst="rect">
            <a:avLst/>
          </a:prstGeom>
        </p:spPr>
      </p:pic>
      <p:pic>
        <p:nvPicPr>
          <p:cNvPr id="6" name="Bildobjekt 5">
            <a:extLst>
              <a:ext uri="{FF2B5EF4-FFF2-40B4-BE49-F238E27FC236}">
                <a16:creationId xmlns:a16="http://schemas.microsoft.com/office/drawing/2014/main" id="{2C033D50-AB9F-4B56-9F57-EBB4F5B56E67}"/>
              </a:ext>
              <a:ext uri="{C183D7F6-B498-43B3-948B-1728B52AA6E4}">
                <adec:decorative xmlns:adec="http://schemas.microsoft.com/office/drawing/2017/decorative" val="1"/>
              </a:ext>
            </a:extLst>
          </p:cNvPr>
          <p:cNvPicPr>
            <a:picLocks noChangeAspect="1"/>
          </p:cNvPicPr>
          <p:nvPr/>
        </p:nvPicPr>
        <p:blipFill rotWithShape="1">
          <a:blip r:embed="rId6"/>
          <a:srcRect l="57856" t="40494" r="11430" b="34109"/>
          <a:stretch/>
        </p:blipFill>
        <p:spPr>
          <a:xfrm>
            <a:off x="5290457" y="2082800"/>
            <a:ext cx="2808514" cy="1306286"/>
          </a:xfrm>
          <a:prstGeom prst="rect">
            <a:avLst/>
          </a:prstGeom>
        </p:spPr>
      </p:pic>
      <p:pic>
        <p:nvPicPr>
          <p:cNvPr id="7" name="Bildobjekt 6">
            <a:extLst>
              <a:ext uri="{FF2B5EF4-FFF2-40B4-BE49-F238E27FC236}">
                <a16:creationId xmlns:a16="http://schemas.microsoft.com/office/drawing/2014/main" id="{B5588447-560F-43FB-97DC-B96CB8FE22FB}"/>
              </a:ext>
              <a:ext uri="{C183D7F6-B498-43B3-948B-1728B52AA6E4}">
                <adec:decorative xmlns:adec="http://schemas.microsoft.com/office/drawing/2017/decorative" val="1"/>
              </a:ext>
            </a:extLst>
          </p:cNvPr>
          <p:cNvPicPr>
            <a:picLocks noChangeAspect="1"/>
          </p:cNvPicPr>
          <p:nvPr/>
        </p:nvPicPr>
        <p:blipFill rotWithShape="1">
          <a:blip r:embed="rId7"/>
          <a:srcRect l="76587" t="22857" b="43845"/>
          <a:stretch/>
        </p:blipFill>
        <p:spPr>
          <a:xfrm>
            <a:off x="7003142" y="1175657"/>
            <a:ext cx="2140857" cy="1712686"/>
          </a:xfrm>
          <a:prstGeom prst="rect">
            <a:avLst/>
          </a:prstGeom>
        </p:spPr>
      </p:pic>
      <p:pic>
        <p:nvPicPr>
          <p:cNvPr id="8" name="Bildobjekt 7">
            <a:extLst>
              <a:ext uri="{FF2B5EF4-FFF2-40B4-BE49-F238E27FC236}">
                <a16:creationId xmlns:a16="http://schemas.microsoft.com/office/drawing/2014/main" id="{9F2F5765-9148-4DF7-BAE4-2A34BB37A7D5}"/>
              </a:ext>
              <a:ext uri="{C183D7F6-B498-43B3-948B-1728B52AA6E4}">
                <adec:decorative xmlns:adec="http://schemas.microsoft.com/office/drawing/2017/decorative" val="1"/>
              </a:ext>
            </a:extLst>
          </p:cNvPr>
          <p:cNvPicPr>
            <a:picLocks noChangeAspect="1"/>
          </p:cNvPicPr>
          <p:nvPr/>
        </p:nvPicPr>
        <p:blipFill rotWithShape="1">
          <a:blip r:embed="rId8"/>
          <a:srcRect r="63889" b="61199"/>
          <a:stretch/>
        </p:blipFill>
        <p:spPr>
          <a:xfrm>
            <a:off x="0" y="0"/>
            <a:ext cx="3302000" cy="1995714"/>
          </a:xfrm>
          <a:prstGeom prst="rect">
            <a:avLst/>
          </a:prstGeom>
        </p:spPr>
      </p:pic>
      <p:sp>
        <p:nvSpPr>
          <p:cNvPr id="2" name="Rubrik 1">
            <a:extLst>
              <a:ext uri="{FF2B5EF4-FFF2-40B4-BE49-F238E27FC236}">
                <a16:creationId xmlns:a16="http://schemas.microsoft.com/office/drawing/2014/main" id="{B28D4ABF-E037-25F8-DC96-DFFD6421D72D}"/>
              </a:ext>
            </a:extLst>
          </p:cNvPr>
          <p:cNvSpPr>
            <a:spLocks noGrp="1"/>
          </p:cNvSpPr>
          <p:nvPr>
            <p:ph type="ctrTitle"/>
          </p:nvPr>
        </p:nvSpPr>
        <p:spPr>
          <a:xfrm>
            <a:off x="0" y="-1253779"/>
            <a:ext cx="3742078" cy="1037929"/>
          </a:xfrm>
        </p:spPr>
        <p:txBody>
          <a:bodyPr/>
          <a:lstStyle/>
          <a:p>
            <a:r>
              <a:rPr lang="sv-SE" dirty="0"/>
              <a:t>Olika sätt att söka jobb</a:t>
            </a:r>
          </a:p>
        </p:txBody>
      </p:sp>
    </p:spTree>
    <p:extLst>
      <p:ext uri="{BB962C8B-B14F-4D97-AF65-F5344CB8AC3E}">
        <p14:creationId xmlns:p14="http://schemas.microsoft.com/office/powerpoint/2010/main" val="67222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53BDF78-B960-4E4F-8092-2D0CAE69895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9144000" cy="5143500"/>
          </a:xfrm>
          <a:prstGeom prst="rect">
            <a:avLst/>
          </a:prstGeom>
        </p:spPr>
      </p:pic>
      <p:pic>
        <p:nvPicPr>
          <p:cNvPr id="2" name="Bildobjekt 1">
            <a:extLst>
              <a:ext uri="{FF2B5EF4-FFF2-40B4-BE49-F238E27FC236}">
                <a16:creationId xmlns:a16="http://schemas.microsoft.com/office/drawing/2014/main" id="{20AEF335-D847-481A-8FF8-17FDDDBC988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0"/>
            <a:ext cx="9144000" cy="5143500"/>
          </a:xfrm>
          <a:prstGeom prst="rect">
            <a:avLst/>
          </a:prstGeom>
        </p:spPr>
      </p:pic>
      <p:sp>
        <p:nvSpPr>
          <p:cNvPr id="4" name="Rubrik 3">
            <a:extLst>
              <a:ext uri="{FF2B5EF4-FFF2-40B4-BE49-F238E27FC236}">
                <a16:creationId xmlns:a16="http://schemas.microsoft.com/office/drawing/2014/main" id="{20707623-4E87-FA53-95AC-632F3B88A44E}"/>
              </a:ext>
            </a:extLst>
          </p:cNvPr>
          <p:cNvSpPr>
            <a:spLocks noGrp="1"/>
          </p:cNvSpPr>
          <p:nvPr>
            <p:ph type="ctrTitle"/>
          </p:nvPr>
        </p:nvSpPr>
        <p:spPr>
          <a:xfrm>
            <a:off x="0" y="-1266479"/>
            <a:ext cx="3742078" cy="1037929"/>
          </a:xfrm>
        </p:spPr>
        <p:txBody>
          <a:bodyPr/>
          <a:lstStyle/>
          <a:p>
            <a:r>
              <a:rPr lang="sv-SE" dirty="0"/>
              <a:t>Vad kan Arbetsförmedlingen</a:t>
            </a:r>
            <a:r>
              <a:rPr lang="sv-SE" baseline="0" dirty="0"/>
              <a:t> göra</a:t>
            </a:r>
            <a:endParaRPr lang="sv-SE" dirty="0"/>
          </a:p>
        </p:txBody>
      </p:sp>
    </p:spTree>
    <p:extLst>
      <p:ext uri="{BB962C8B-B14F-4D97-AF65-F5344CB8AC3E}">
        <p14:creationId xmlns:p14="http://schemas.microsoft.com/office/powerpoint/2010/main" val="199728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En pinne med skyltar på: jobb, praktik, utbildning och uppgift">
            <a:extLst>
              <a:ext uri="{FF2B5EF4-FFF2-40B4-BE49-F238E27FC236}">
                <a16:creationId xmlns:a16="http://schemas.microsoft.com/office/drawing/2014/main" id="{EA8BF5DA-236A-4BD1-9D51-FAF79B404BC1}"/>
              </a:ext>
            </a:extLst>
          </p:cNvPr>
          <p:cNvPicPr>
            <a:picLocks noChangeAspect="1"/>
          </p:cNvPicPr>
          <p:nvPr/>
        </p:nvPicPr>
        <p:blipFill>
          <a:blip r:embed="rId3"/>
          <a:stretch>
            <a:fillRect/>
          </a:stretch>
        </p:blipFill>
        <p:spPr>
          <a:xfrm>
            <a:off x="0" y="0"/>
            <a:ext cx="9144000" cy="5143500"/>
          </a:xfrm>
          <a:prstGeom prst="rect">
            <a:avLst/>
          </a:prstGeom>
        </p:spPr>
      </p:pic>
      <p:pic>
        <p:nvPicPr>
          <p:cNvPr id="3" name="Bildobjekt 2">
            <a:extLst>
              <a:ext uri="{FF2B5EF4-FFF2-40B4-BE49-F238E27FC236}">
                <a16:creationId xmlns:a16="http://schemas.microsoft.com/office/drawing/2014/main" id="{FB06EEDC-C039-4038-913B-A75E8748B3F4}"/>
              </a:ext>
              <a:ext uri="{C183D7F6-B498-43B3-948B-1728B52AA6E4}">
                <adec:decorative xmlns:adec="http://schemas.microsoft.com/office/drawing/2017/decorative" val="1"/>
              </a:ext>
            </a:extLst>
          </p:cNvPr>
          <p:cNvPicPr>
            <a:picLocks noChangeAspect="1"/>
          </p:cNvPicPr>
          <p:nvPr/>
        </p:nvPicPr>
        <p:blipFill rotWithShape="1">
          <a:blip r:embed="rId4"/>
          <a:srcRect t="63791"/>
          <a:stretch/>
        </p:blipFill>
        <p:spPr>
          <a:xfrm>
            <a:off x="0" y="3281082"/>
            <a:ext cx="9144000" cy="1862418"/>
          </a:xfrm>
          <a:prstGeom prst="rect">
            <a:avLst/>
          </a:prstGeom>
        </p:spPr>
      </p:pic>
      <p:sp>
        <p:nvSpPr>
          <p:cNvPr id="4" name="Rubrik 3">
            <a:extLst>
              <a:ext uri="{FF2B5EF4-FFF2-40B4-BE49-F238E27FC236}">
                <a16:creationId xmlns:a16="http://schemas.microsoft.com/office/drawing/2014/main" id="{07922BDC-AA7C-A5F6-7819-5A77D3ACFB41}"/>
              </a:ext>
            </a:extLst>
          </p:cNvPr>
          <p:cNvSpPr>
            <a:spLocks noGrp="1"/>
          </p:cNvSpPr>
          <p:nvPr>
            <p:ph type="ctrTitle"/>
          </p:nvPr>
        </p:nvSpPr>
        <p:spPr>
          <a:xfrm>
            <a:off x="0" y="-1279179"/>
            <a:ext cx="3742078" cy="1037929"/>
          </a:xfrm>
        </p:spPr>
        <p:txBody>
          <a:bodyPr/>
          <a:lstStyle/>
          <a:p>
            <a:r>
              <a:rPr lang="sv-SE" dirty="0"/>
              <a:t>Extra stöd</a:t>
            </a:r>
          </a:p>
        </p:txBody>
      </p:sp>
    </p:spTree>
    <p:extLst>
      <p:ext uri="{BB962C8B-B14F-4D97-AF65-F5344CB8AC3E}">
        <p14:creationId xmlns:p14="http://schemas.microsoft.com/office/powerpoint/2010/main" val="271519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4147F28-FC5D-4976-A76F-5398681ABCF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9144000" cy="5143500"/>
          </a:xfrm>
          <a:prstGeom prst="rect">
            <a:avLst/>
          </a:prstGeom>
        </p:spPr>
      </p:pic>
      <p:sp>
        <p:nvSpPr>
          <p:cNvPr id="2" name="Rubrik 1">
            <a:extLst>
              <a:ext uri="{FF2B5EF4-FFF2-40B4-BE49-F238E27FC236}">
                <a16:creationId xmlns:a16="http://schemas.microsoft.com/office/drawing/2014/main" id="{3EFA507A-5A63-FCA7-FBCF-EA0DFD37376C}"/>
              </a:ext>
            </a:extLst>
          </p:cNvPr>
          <p:cNvSpPr>
            <a:spLocks noGrp="1"/>
          </p:cNvSpPr>
          <p:nvPr>
            <p:ph type="ctrTitle"/>
          </p:nvPr>
        </p:nvSpPr>
        <p:spPr>
          <a:xfrm>
            <a:off x="0" y="-1215679"/>
            <a:ext cx="3742078" cy="1037929"/>
          </a:xfrm>
        </p:spPr>
        <p:txBody>
          <a:bodyPr/>
          <a:lstStyle/>
          <a:p>
            <a:r>
              <a:rPr lang="sv-SE" dirty="0"/>
              <a:t>Uppgift Arbetsförmedlingen</a:t>
            </a:r>
          </a:p>
        </p:txBody>
      </p:sp>
    </p:spTree>
    <p:extLst>
      <p:ext uri="{BB962C8B-B14F-4D97-AF65-F5344CB8AC3E}">
        <p14:creationId xmlns:p14="http://schemas.microsoft.com/office/powerpoint/2010/main" val="301799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En man säger Grattis till en kvinna. ">
            <a:extLst>
              <a:ext uri="{FF2B5EF4-FFF2-40B4-BE49-F238E27FC236}">
                <a16:creationId xmlns:a16="http://schemas.microsoft.com/office/drawing/2014/main" id="{E98758A3-D12A-4C07-A5EA-2C5A3A11BA38}"/>
              </a:ext>
            </a:extLst>
          </p:cNvPr>
          <p:cNvPicPr>
            <a:picLocks noChangeAspect="1"/>
          </p:cNvPicPr>
          <p:nvPr/>
        </p:nvPicPr>
        <p:blipFill>
          <a:blip r:embed="rId3"/>
          <a:stretch>
            <a:fillRect/>
          </a:stretch>
        </p:blipFill>
        <p:spPr>
          <a:xfrm>
            <a:off x="0" y="0"/>
            <a:ext cx="9144000" cy="5143500"/>
          </a:xfrm>
          <a:prstGeom prst="rect">
            <a:avLst/>
          </a:prstGeom>
        </p:spPr>
      </p:pic>
      <p:pic>
        <p:nvPicPr>
          <p:cNvPr id="5" name="Bildobjekt 4" descr="En pratpubbla med någon som säger ”Grattis, du har fått ett jobb!”">
            <a:extLst>
              <a:ext uri="{FF2B5EF4-FFF2-40B4-BE49-F238E27FC236}">
                <a16:creationId xmlns:a16="http://schemas.microsoft.com/office/drawing/2014/main" id="{D8A0BA7D-9C3F-44F4-A684-9AF6E875F981}"/>
              </a:ext>
            </a:extLst>
          </p:cNvPr>
          <p:cNvPicPr>
            <a:picLocks noChangeAspect="1"/>
          </p:cNvPicPr>
          <p:nvPr/>
        </p:nvPicPr>
        <p:blipFill rotWithShape="1">
          <a:blip r:embed="rId4"/>
          <a:srcRect l="35647" t="3137" r="29294" b="57961"/>
          <a:stretch/>
        </p:blipFill>
        <p:spPr>
          <a:xfrm>
            <a:off x="3259566" y="161365"/>
            <a:ext cx="3205779" cy="2000922"/>
          </a:xfrm>
          <a:prstGeom prst="rect">
            <a:avLst/>
          </a:prstGeom>
        </p:spPr>
      </p:pic>
      <p:sp>
        <p:nvSpPr>
          <p:cNvPr id="3" name="Rubrik 2">
            <a:extLst>
              <a:ext uri="{FF2B5EF4-FFF2-40B4-BE49-F238E27FC236}">
                <a16:creationId xmlns:a16="http://schemas.microsoft.com/office/drawing/2014/main" id="{521517F4-55D3-EE4E-A793-13C1F7939160}"/>
              </a:ext>
            </a:extLst>
          </p:cNvPr>
          <p:cNvSpPr>
            <a:spLocks noGrp="1"/>
          </p:cNvSpPr>
          <p:nvPr>
            <p:ph type="ctrTitle"/>
          </p:nvPr>
        </p:nvSpPr>
        <p:spPr>
          <a:xfrm>
            <a:off x="0" y="-1241079"/>
            <a:ext cx="3742078" cy="1037929"/>
          </a:xfrm>
        </p:spPr>
        <p:txBody>
          <a:bodyPr/>
          <a:lstStyle/>
          <a:p>
            <a:r>
              <a:rPr lang="sv-SE" dirty="0"/>
              <a:t>Grattis</a:t>
            </a:r>
            <a:r>
              <a:rPr lang="sv-SE" baseline="0" dirty="0"/>
              <a:t> till jobbet</a:t>
            </a:r>
            <a:endParaRPr lang="sv-SE" dirty="0"/>
          </a:p>
        </p:txBody>
      </p:sp>
    </p:spTree>
    <p:extLst>
      <p:ext uri="{BB962C8B-B14F-4D97-AF65-F5344CB8AC3E}">
        <p14:creationId xmlns:p14="http://schemas.microsoft.com/office/powerpoint/2010/main" val="210921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En bild med text som sammanfattar det viktigaste i avsnittet: Hitta ditt jobb på Platsbanken, var kreativ när du söker jobb, Arbetsförmedlingen kan ge dig stöd. ">
            <a:extLst>
              <a:ext uri="{FF2B5EF4-FFF2-40B4-BE49-F238E27FC236}">
                <a16:creationId xmlns:a16="http://schemas.microsoft.com/office/drawing/2014/main" id="{83B499BC-8293-4049-AD0B-B2124AA5C155}"/>
              </a:ext>
            </a:extLst>
          </p:cNvPr>
          <p:cNvPicPr>
            <a:picLocks noChangeAspect="1"/>
          </p:cNvPicPr>
          <p:nvPr/>
        </p:nvPicPr>
        <p:blipFill>
          <a:blip r:embed="rId3"/>
          <a:stretch>
            <a:fillRect/>
          </a:stretch>
        </p:blipFill>
        <p:spPr>
          <a:xfrm>
            <a:off x="0" y="0"/>
            <a:ext cx="9144000" cy="5143500"/>
          </a:xfrm>
          <a:prstGeom prst="rect">
            <a:avLst/>
          </a:prstGeom>
        </p:spPr>
      </p:pic>
      <p:sp>
        <p:nvSpPr>
          <p:cNvPr id="3" name="Rubrik 2">
            <a:extLst>
              <a:ext uri="{FF2B5EF4-FFF2-40B4-BE49-F238E27FC236}">
                <a16:creationId xmlns:a16="http://schemas.microsoft.com/office/drawing/2014/main" id="{BA91B9D9-FEA2-F450-0BCC-72D0FFFBD93E}"/>
              </a:ext>
            </a:extLst>
          </p:cNvPr>
          <p:cNvSpPr>
            <a:spLocks noGrp="1"/>
          </p:cNvSpPr>
          <p:nvPr>
            <p:ph type="ctrTitle"/>
          </p:nvPr>
        </p:nvSpPr>
        <p:spPr>
          <a:xfrm>
            <a:off x="0" y="-1241079"/>
            <a:ext cx="3742078" cy="1037929"/>
          </a:xfrm>
        </p:spPr>
        <p:txBody>
          <a:bodyPr/>
          <a:lstStyle/>
          <a:p>
            <a:r>
              <a:rPr lang="sv-SE" dirty="0"/>
              <a:t>Kom ihåg igen</a:t>
            </a:r>
          </a:p>
        </p:txBody>
      </p:sp>
    </p:spTree>
    <p:extLst>
      <p:ext uri="{BB962C8B-B14F-4D97-AF65-F5344CB8AC3E}">
        <p14:creationId xmlns:p14="http://schemas.microsoft.com/office/powerpoint/2010/main" val="1994962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A5C2CA0-F178-4F14-813B-C2625FC27F8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9144000" cy="5143500"/>
          </a:xfrm>
          <a:prstGeom prst="rect">
            <a:avLst/>
          </a:prstGeom>
        </p:spPr>
      </p:pic>
      <p:sp>
        <p:nvSpPr>
          <p:cNvPr id="2" name="Rubrik 1">
            <a:extLst>
              <a:ext uri="{FF2B5EF4-FFF2-40B4-BE49-F238E27FC236}">
                <a16:creationId xmlns:a16="http://schemas.microsoft.com/office/drawing/2014/main" id="{D148037C-8B1C-E65F-697A-A59851361999}"/>
              </a:ext>
            </a:extLst>
          </p:cNvPr>
          <p:cNvSpPr>
            <a:spLocks noGrp="1"/>
          </p:cNvSpPr>
          <p:nvPr>
            <p:ph type="ctrTitle"/>
          </p:nvPr>
        </p:nvSpPr>
        <p:spPr>
          <a:xfrm>
            <a:off x="0" y="-1304923"/>
            <a:ext cx="3742078" cy="1037929"/>
          </a:xfrm>
        </p:spPr>
        <p:txBody>
          <a:bodyPr/>
          <a:lstStyle/>
          <a:p>
            <a:r>
              <a:rPr lang="sv-SE" dirty="0"/>
              <a:t>Anställningsavtal</a:t>
            </a:r>
          </a:p>
        </p:txBody>
      </p:sp>
    </p:spTree>
    <p:extLst>
      <p:ext uri="{BB962C8B-B14F-4D97-AF65-F5344CB8AC3E}">
        <p14:creationId xmlns:p14="http://schemas.microsoft.com/office/powerpoint/2010/main" val="3275917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En öppen plånbok med pengar utanför">
            <a:extLst>
              <a:ext uri="{FF2B5EF4-FFF2-40B4-BE49-F238E27FC236}">
                <a16:creationId xmlns:a16="http://schemas.microsoft.com/office/drawing/2014/main" id="{6F1821CA-C346-4644-A513-568C5C9C2FA6}"/>
              </a:ext>
            </a:extLst>
          </p:cNvPr>
          <p:cNvPicPr>
            <a:picLocks noChangeAspect="1"/>
          </p:cNvPicPr>
          <p:nvPr/>
        </p:nvPicPr>
        <p:blipFill>
          <a:blip r:embed="rId3"/>
          <a:stretch>
            <a:fillRect/>
          </a:stretch>
        </p:blipFill>
        <p:spPr>
          <a:xfrm>
            <a:off x="0" y="0"/>
            <a:ext cx="9144000" cy="5143500"/>
          </a:xfrm>
          <a:prstGeom prst="rect">
            <a:avLst/>
          </a:prstGeom>
        </p:spPr>
      </p:pic>
      <p:sp>
        <p:nvSpPr>
          <p:cNvPr id="3" name="Rubrik 2">
            <a:extLst>
              <a:ext uri="{FF2B5EF4-FFF2-40B4-BE49-F238E27FC236}">
                <a16:creationId xmlns:a16="http://schemas.microsoft.com/office/drawing/2014/main" id="{3CCC6C24-4300-75E1-8660-CD1D1E98DCFF}"/>
              </a:ext>
            </a:extLst>
          </p:cNvPr>
          <p:cNvSpPr>
            <a:spLocks noGrp="1"/>
          </p:cNvSpPr>
          <p:nvPr>
            <p:ph type="ctrTitle"/>
          </p:nvPr>
        </p:nvSpPr>
        <p:spPr>
          <a:xfrm>
            <a:off x="0" y="-1304923"/>
            <a:ext cx="3742078" cy="1037929"/>
          </a:xfrm>
        </p:spPr>
        <p:txBody>
          <a:bodyPr/>
          <a:lstStyle/>
          <a:p>
            <a:r>
              <a:rPr lang="sv-SE" dirty="0"/>
              <a:t>Lön</a:t>
            </a:r>
          </a:p>
        </p:txBody>
      </p:sp>
    </p:spTree>
    <p:extLst>
      <p:ext uri="{BB962C8B-B14F-4D97-AF65-F5344CB8AC3E}">
        <p14:creationId xmlns:p14="http://schemas.microsoft.com/office/powerpoint/2010/main" val="1438387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7318E54F-19EE-407A-9E6C-8FD84386A54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9144000" cy="5143500"/>
          </a:xfrm>
          <a:prstGeom prst="rect">
            <a:avLst/>
          </a:prstGeom>
        </p:spPr>
      </p:pic>
      <p:sp>
        <p:nvSpPr>
          <p:cNvPr id="3" name="Rubrik 2">
            <a:extLst>
              <a:ext uri="{FF2B5EF4-FFF2-40B4-BE49-F238E27FC236}">
                <a16:creationId xmlns:a16="http://schemas.microsoft.com/office/drawing/2014/main" id="{459EECCD-7B89-A065-0E3F-B27EA76D27C3}"/>
              </a:ext>
            </a:extLst>
          </p:cNvPr>
          <p:cNvSpPr>
            <a:spLocks noGrp="1"/>
          </p:cNvSpPr>
          <p:nvPr>
            <p:ph type="ctrTitle"/>
          </p:nvPr>
        </p:nvSpPr>
        <p:spPr>
          <a:xfrm>
            <a:off x="0" y="-1144285"/>
            <a:ext cx="3742078" cy="1037929"/>
          </a:xfrm>
        </p:spPr>
        <p:txBody>
          <a:bodyPr/>
          <a:lstStyle/>
          <a:p>
            <a:r>
              <a:rPr lang="sv-SE" dirty="0"/>
              <a:t>Se till att</a:t>
            </a:r>
          </a:p>
        </p:txBody>
      </p:sp>
    </p:spTree>
    <p:extLst>
      <p:ext uri="{BB962C8B-B14F-4D97-AF65-F5344CB8AC3E}">
        <p14:creationId xmlns:p14="http://schemas.microsoft.com/office/powerpoint/2010/main" val="1856496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3783673D-CDF7-4850-A5FE-DAEBA2266FD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9144000" cy="5143500"/>
          </a:xfrm>
          <a:prstGeom prst="rect">
            <a:avLst/>
          </a:prstGeom>
        </p:spPr>
      </p:pic>
      <p:sp>
        <p:nvSpPr>
          <p:cNvPr id="3" name="Rubrik 2">
            <a:extLst>
              <a:ext uri="{FF2B5EF4-FFF2-40B4-BE49-F238E27FC236}">
                <a16:creationId xmlns:a16="http://schemas.microsoft.com/office/drawing/2014/main" id="{3882CE27-5582-D45C-8F63-F7B5D28FE080}"/>
              </a:ext>
            </a:extLst>
          </p:cNvPr>
          <p:cNvSpPr>
            <a:spLocks noGrp="1"/>
          </p:cNvSpPr>
          <p:nvPr>
            <p:ph type="ctrTitle"/>
          </p:nvPr>
        </p:nvSpPr>
        <p:spPr>
          <a:xfrm>
            <a:off x="0" y="-1218424"/>
            <a:ext cx="3742078" cy="1037929"/>
          </a:xfrm>
        </p:spPr>
        <p:txBody>
          <a:bodyPr/>
          <a:lstStyle/>
          <a:p>
            <a:r>
              <a:rPr lang="sv-SE" dirty="0"/>
              <a:t>Hur mycket får jag</a:t>
            </a:r>
          </a:p>
        </p:txBody>
      </p:sp>
    </p:spTree>
    <p:extLst>
      <p:ext uri="{BB962C8B-B14F-4D97-AF65-F5344CB8AC3E}">
        <p14:creationId xmlns:p14="http://schemas.microsoft.com/office/powerpoint/2010/main" val="2720481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En bild av två figurer på varsin sida om ett skrivbord">
            <a:extLst>
              <a:ext uri="{FF2B5EF4-FFF2-40B4-BE49-F238E27FC236}">
                <a16:creationId xmlns:a16="http://schemas.microsoft.com/office/drawing/2014/main" id="{1027ED7E-FDEF-423D-B758-B215FEE9CB51}"/>
              </a:ext>
            </a:extLst>
          </p:cNvPr>
          <p:cNvPicPr>
            <a:picLocks noChangeAspect="1"/>
          </p:cNvPicPr>
          <p:nvPr/>
        </p:nvPicPr>
        <p:blipFill>
          <a:blip r:embed="rId3"/>
          <a:stretch>
            <a:fillRect/>
          </a:stretch>
        </p:blipFill>
        <p:spPr>
          <a:xfrm>
            <a:off x="0" y="0"/>
            <a:ext cx="9144000" cy="5143500"/>
          </a:xfrm>
          <a:prstGeom prst="rect">
            <a:avLst/>
          </a:prstGeom>
        </p:spPr>
      </p:pic>
      <p:sp>
        <p:nvSpPr>
          <p:cNvPr id="3" name="Rubrik 2">
            <a:extLst>
              <a:ext uri="{FF2B5EF4-FFF2-40B4-BE49-F238E27FC236}">
                <a16:creationId xmlns:a16="http://schemas.microsoft.com/office/drawing/2014/main" id="{EE3D4D3A-6A5D-DA27-D32B-AC883042851C}"/>
              </a:ext>
            </a:extLst>
          </p:cNvPr>
          <p:cNvSpPr>
            <a:spLocks noGrp="1"/>
          </p:cNvSpPr>
          <p:nvPr>
            <p:ph type="ctrTitle"/>
          </p:nvPr>
        </p:nvSpPr>
        <p:spPr>
          <a:xfrm>
            <a:off x="0" y="-1243138"/>
            <a:ext cx="3742078" cy="1037929"/>
          </a:xfrm>
        </p:spPr>
        <p:txBody>
          <a:bodyPr/>
          <a:lstStyle/>
          <a:p>
            <a:r>
              <a:rPr lang="sv-SE" dirty="0"/>
              <a:t>Löneförhandling</a:t>
            </a:r>
          </a:p>
        </p:txBody>
      </p:sp>
    </p:spTree>
    <p:extLst>
      <p:ext uri="{BB962C8B-B14F-4D97-AF65-F5344CB8AC3E}">
        <p14:creationId xmlns:p14="http://schemas.microsoft.com/office/powerpoint/2010/main" val="1072741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En figur som rycker på axlarna och frågar. ">
            <a:extLst>
              <a:ext uri="{FF2B5EF4-FFF2-40B4-BE49-F238E27FC236}">
                <a16:creationId xmlns:a16="http://schemas.microsoft.com/office/drawing/2014/main" id="{F987C7A5-A363-431C-9051-86AD20B85769}"/>
              </a:ext>
            </a:extLst>
          </p:cNvPr>
          <p:cNvPicPr>
            <a:picLocks noChangeAspect="1"/>
          </p:cNvPicPr>
          <p:nvPr/>
        </p:nvPicPr>
        <p:blipFill>
          <a:blip r:embed="rId3"/>
          <a:stretch>
            <a:fillRect/>
          </a:stretch>
        </p:blipFill>
        <p:spPr>
          <a:xfrm>
            <a:off x="0" y="0"/>
            <a:ext cx="9144000" cy="5143500"/>
          </a:xfrm>
          <a:prstGeom prst="rect">
            <a:avLst/>
          </a:prstGeom>
        </p:spPr>
      </p:pic>
      <p:pic>
        <p:nvPicPr>
          <p:cNvPr id="4" name="Bildobjekt 3" descr="En bild med texten träna, träna träna.">
            <a:extLst>
              <a:ext uri="{FF2B5EF4-FFF2-40B4-BE49-F238E27FC236}">
                <a16:creationId xmlns:a16="http://schemas.microsoft.com/office/drawing/2014/main" id="{A2AF56EB-4EA2-46C0-953E-F21067C42919}"/>
              </a:ext>
            </a:extLst>
          </p:cNvPr>
          <p:cNvPicPr>
            <a:picLocks noChangeAspect="1"/>
          </p:cNvPicPr>
          <p:nvPr/>
        </p:nvPicPr>
        <p:blipFill rotWithShape="1">
          <a:blip r:embed="rId4"/>
          <a:srcRect l="41176" t="75922" r="16353" b="8392"/>
          <a:stretch/>
        </p:blipFill>
        <p:spPr>
          <a:xfrm>
            <a:off x="3765176" y="3905026"/>
            <a:ext cx="3883511" cy="806823"/>
          </a:xfrm>
          <a:prstGeom prst="rect">
            <a:avLst/>
          </a:prstGeom>
        </p:spPr>
      </p:pic>
      <p:sp>
        <p:nvSpPr>
          <p:cNvPr id="5" name="textruta 4">
            <a:extLst>
              <a:ext uri="{FF2B5EF4-FFF2-40B4-BE49-F238E27FC236}">
                <a16:creationId xmlns:a16="http://schemas.microsoft.com/office/drawing/2014/main" id="{22068BC0-CBED-B06E-3214-A210B36D47CE}"/>
              </a:ext>
            </a:extLst>
          </p:cNvPr>
          <p:cNvSpPr txBox="1"/>
          <p:nvPr/>
        </p:nvSpPr>
        <p:spPr>
          <a:xfrm>
            <a:off x="2916877" y="2119922"/>
            <a:ext cx="3890873" cy="1785104"/>
          </a:xfrm>
          <a:prstGeom prst="rect">
            <a:avLst/>
          </a:prstGeom>
          <a:noFill/>
        </p:spPr>
        <p:txBody>
          <a:bodyPr wrap="none" rtlCol="0">
            <a:spAutoFit/>
          </a:bodyPr>
          <a:lstStyle/>
          <a:p>
            <a:pPr>
              <a:spcAft>
                <a:spcPts val="600"/>
              </a:spcAft>
            </a:pPr>
            <a:r>
              <a:rPr lang="sv-SE" sz="1800" dirty="0">
                <a:solidFill>
                  <a:schemeClr val="bg1"/>
                </a:solidFill>
              </a:rPr>
              <a:t>Ta reda på löneläget i branschen</a:t>
            </a:r>
          </a:p>
          <a:p>
            <a:pPr>
              <a:spcAft>
                <a:spcPts val="600"/>
              </a:spcAft>
            </a:pPr>
            <a:r>
              <a:rPr lang="sv-SE" sz="1800" dirty="0">
                <a:solidFill>
                  <a:schemeClr val="bg1"/>
                </a:solidFill>
              </a:rPr>
              <a:t>Kontakta facket</a:t>
            </a:r>
          </a:p>
          <a:p>
            <a:pPr>
              <a:spcAft>
                <a:spcPts val="600"/>
              </a:spcAft>
            </a:pPr>
            <a:r>
              <a:rPr lang="sv-SE" sz="1800" dirty="0">
                <a:solidFill>
                  <a:schemeClr val="bg1"/>
                </a:solidFill>
              </a:rPr>
              <a:t>Kolla kollektivavtalet</a:t>
            </a:r>
          </a:p>
          <a:p>
            <a:pPr>
              <a:spcAft>
                <a:spcPts val="600"/>
              </a:spcAft>
            </a:pPr>
            <a:r>
              <a:rPr lang="sv-SE" sz="1800" dirty="0">
                <a:solidFill>
                  <a:schemeClr val="bg1"/>
                </a:solidFill>
              </a:rPr>
              <a:t>Sätt en mental </a:t>
            </a:r>
            <a:r>
              <a:rPr lang="sv-SE" sz="1800" dirty="0" err="1">
                <a:solidFill>
                  <a:schemeClr val="bg1"/>
                </a:solidFill>
              </a:rPr>
              <a:t>lönegräns</a:t>
            </a:r>
            <a:endParaRPr lang="sv-SE" sz="1800" dirty="0">
              <a:solidFill>
                <a:schemeClr val="bg1"/>
              </a:solidFill>
            </a:endParaRPr>
          </a:p>
          <a:p>
            <a:pPr>
              <a:spcAft>
                <a:spcPts val="600"/>
              </a:spcAft>
            </a:pPr>
            <a:r>
              <a:rPr lang="sv-SE" sz="1800" dirty="0">
                <a:solidFill>
                  <a:schemeClr val="bg1"/>
                </a:solidFill>
              </a:rPr>
              <a:t>Ta i lite extra men satsa inte för högt</a:t>
            </a:r>
          </a:p>
        </p:txBody>
      </p:sp>
      <p:sp>
        <p:nvSpPr>
          <p:cNvPr id="6" name="Rubrik 5">
            <a:extLst>
              <a:ext uri="{FF2B5EF4-FFF2-40B4-BE49-F238E27FC236}">
                <a16:creationId xmlns:a16="http://schemas.microsoft.com/office/drawing/2014/main" id="{F514FD04-981F-7E59-F03A-4901BB634EFF}"/>
              </a:ext>
            </a:extLst>
          </p:cNvPr>
          <p:cNvSpPr>
            <a:spLocks noGrp="1"/>
          </p:cNvSpPr>
          <p:nvPr>
            <p:ph type="ctrTitle"/>
          </p:nvPr>
        </p:nvSpPr>
        <p:spPr>
          <a:xfrm>
            <a:off x="23098" y="-1238474"/>
            <a:ext cx="3742078" cy="1037929"/>
          </a:xfrm>
        </p:spPr>
        <p:txBody>
          <a:bodyPr/>
          <a:lstStyle/>
          <a:p>
            <a:r>
              <a:rPr lang="sv-SE" dirty="0"/>
              <a:t>Diskussion lön</a:t>
            </a:r>
          </a:p>
        </p:txBody>
      </p:sp>
    </p:spTree>
    <p:extLst>
      <p:ext uri="{BB962C8B-B14F-4D97-AF65-F5344CB8AC3E}">
        <p14:creationId xmlns:p14="http://schemas.microsoft.com/office/powerpoint/2010/main" val="391887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rbetsförmedlingen">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potx" id="{B3A705E1-B635-4A82-9C30-818C3DE0C19F}" vid="{829A0886-497F-45DD-97B0-6162BAA87D37}"/>
    </a:ext>
  </a:extLst>
</a:theme>
</file>

<file path=ppt/theme/theme2.xml><?xml version="1.0" encoding="utf-8"?>
<a:theme xmlns:a="http://schemas.openxmlformats.org/drawingml/2006/main" name="Arbetsförmedlingen, blå">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potx" id="{B3A705E1-B635-4A82-9C30-818C3DE0C19F}" vid="{383C7143-0A0D-4375-A368-4B2BC0A79B17}"/>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Template>
  <TotalTime>211</TotalTime>
  <Words>3877</Words>
  <Application>Microsoft Macintosh PowerPoint</Application>
  <PresentationFormat>Bildspel på skärmen (16:9)</PresentationFormat>
  <Paragraphs>279</Paragraphs>
  <Slides>30</Slides>
  <Notes>30</Notes>
  <HiddenSlides>0</HiddenSlides>
  <MMClips>0</MMClips>
  <ScaleCrop>false</ScaleCrop>
  <HeadingPairs>
    <vt:vector size="6" baseType="variant">
      <vt:variant>
        <vt:lpstr>Använt teckensnitt</vt:lpstr>
      </vt:variant>
      <vt:variant>
        <vt:i4>4</vt:i4>
      </vt:variant>
      <vt:variant>
        <vt:lpstr>Tema</vt:lpstr>
      </vt:variant>
      <vt:variant>
        <vt:i4>2</vt:i4>
      </vt:variant>
      <vt:variant>
        <vt:lpstr>Bildrubriker</vt:lpstr>
      </vt:variant>
      <vt:variant>
        <vt:i4>30</vt:i4>
      </vt:variant>
    </vt:vector>
  </HeadingPairs>
  <TitlesOfParts>
    <vt:vector size="36" baseType="lpstr">
      <vt:lpstr>Arial</vt:lpstr>
      <vt:lpstr>Calibri</vt:lpstr>
      <vt:lpstr>Courier New</vt:lpstr>
      <vt:lpstr>Helvetica Neue Medium</vt:lpstr>
      <vt:lpstr>Arbetsförmedlingen</vt:lpstr>
      <vt:lpstr>Arbetsförmedlingen, blå</vt:lpstr>
      <vt:lpstr>Arbetslivet</vt:lpstr>
      <vt:lpstr>Arbetslivet sida två</vt:lpstr>
      <vt:lpstr>Grattis till jobbet</vt:lpstr>
      <vt:lpstr>Anställningsavtal</vt:lpstr>
      <vt:lpstr>Lön</vt:lpstr>
      <vt:lpstr>Se till att</vt:lpstr>
      <vt:lpstr>Hur mycket får jag</vt:lpstr>
      <vt:lpstr>Löneförhandling</vt:lpstr>
      <vt:lpstr>Diskussion lön</vt:lpstr>
      <vt:lpstr>Skatt</vt:lpstr>
      <vt:lpstr>Diskussion skatt</vt:lpstr>
      <vt:lpstr>Det här går skatten till</vt:lpstr>
      <vt:lpstr>Några tips innan du börjar jobb</vt:lpstr>
      <vt:lpstr>Diskussion börja jobba</vt:lpstr>
      <vt:lpstr>Bra att veta om</vt:lpstr>
      <vt:lpstr>Uppsägning och avsked</vt:lpstr>
      <vt:lpstr>Vad är a-kassa?</vt:lpstr>
      <vt:lpstr>Om du blir sjuk</vt:lpstr>
      <vt:lpstr>Semester</vt:lpstr>
      <vt:lpstr>Intyg och betyg</vt:lpstr>
      <vt:lpstr>Uppgift arbetsplats</vt:lpstr>
      <vt:lpstr>Kom ihåg</vt:lpstr>
      <vt:lpstr>Arbetsförmedlingen</vt:lpstr>
      <vt:lpstr>Jobbsajt</vt:lpstr>
      <vt:lpstr>Olika sätt att söka jobb, diskussion</vt:lpstr>
      <vt:lpstr>Olika sätt att söka jobb</vt:lpstr>
      <vt:lpstr>Vad kan Arbetsförmedlingen göra</vt:lpstr>
      <vt:lpstr>Extra stöd</vt:lpstr>
      <vt:lpstr>Uppgift Arbetsförmedlingen</vt:lpstr>
      <vt:lpstr>Kom ihåg igen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Arbetslivet, vägledningsmaterial för skolor, studie och yrkesvägledare</dc:title>
  <dc:subject>vägledning</dc:subject>
  <dc:creator>Arbetsförmedlingen och Skolverket</dc:creator>
  <cp:keywords/>
  <dc:description/>
  <cp:lastModifiedBy>Camilla Veide</cp:lastModifiedBy>
  <cp:revision>17</cp:revision>
  <dcterms:created xsi:type="dcterms:W3CDTF">2021-03-21T07:11:22Z</dcterms:created>
  <dcterms:modified xsi:type="dcterms:W3CDTF">2024-12-04T10:52:39Z</dcterms:modified>
  <cp:category/>
</cp:coreProperties>
</file>