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5"/>
    <a:srgbClr val="007597"/>
    <a:srgbClr val="9ECF32"/>
    <a:srgbClr val="84AF2E"/>
    <a:srgbClr val="1B81A0"/>
    <a:srgbClr val="F05413"/>
    <a:srgbClr val="B56FAE"/>
    <a:srgbClr val="9F4697"/>
    <a:srgbClr val="D84B82"/>
    <a:srgbClr val="D33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978" autoAdjust="0"/>
    <p:restoredTop sz="86395" autoAdjust="0"/>
  </p:normalViewPr>
  <p:slideViewPr>
    <p:cSldViewPr snapToGrid="0">
      <p:cViewPr varScale="1">
        <p:scale>
          <a:sx n="75" d="100"/>
          <a:sy n="75" d="100"/>
        </p:scale>
        <p:origin x="160" y="8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E2880-70D0-43F3-B229-2CFDA1FDB084}" type="datetimeFigureOut">
              <a:rPr lang="sv-SE" smtClean="0"/>
              <a:t>2023-01-09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528E1-70EB-469B-B558-D3458B574158}" type="slidenum">
              <a:rPr lang="sv-SE" smtClean="0"/>
              <a:t>‹#›</a:t>
            </a:fld>
            <a:endParaRPr lang="sv-SE"/>
          </a:p>
        </p:txBody>
      </p:sp>
    </p:spTree>
    <p:extLst>
      <p:ext uri="{BB962C8B-B14F-4D97-AF65-F5344CB8AC3E}">
        <p14:creationId xmlns:p14="http://schemas.microsoft.com/office/powerpoint/2010/main" val="359219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Arbetsmarknaden Vad betyder det?</a:t>
            </a:r>
          </a:p>
          <a:p>
            <a:r>
              <a:rPr lang="sv-SE" dirty="0"/>
              <a:t>Den marknad där arbetsgivare erbjuder anställning och köper arbetskraft av de som vill jobba.</a:t>
            </a:r>
          </a:p>
          <a:p>
            <a:r>
              <a:rPr lang="sv-SE" dirty="0"/>
              <a:t>Arbetsmarknaden handlar om arbeten, människor som arbetar eller vill arbeta och företagen som anställer.</a:t>
            </a:r>
          </a:p>
          <a:p>
            <a:endParaRPr lang="sv-SE"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2</a:t>
            </a:fld>
            <a:endParaRPr lang="sv-SE"/>
          </a:p>
        </p:txBody>
      </p:sp>
    </p:spTree>
    <p:extLst>
      <p:ext uri="{BB962C8B-B14F-4D97-AF65-F5344CB8AC3E}">
        <p14:creationId xmlns:p14="http://schemas.microsoft.com/office/powerpoint/2010/main" val="760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r>
              <a:rPr lang="sv-SE" b="0" dirty="0"/>
              <a:t>Vad gör en som inte har anställning?</a:t>
            </a:r>
          </a:p>
          <a:p>
            <a:endParaRPr lang="sv-SE" b="0" dirty="0"/>
          </a:p>
          <a:p>
            <a:r>
              <a:rPr lang="sv-SE" dirty="0">
                <a:effectLst/>
                <a:latin typeface="Times New Roman" panose="02020603050405020304" pitchFamily="18" charset="0"/>
              </a:rPr>
              <a:t>När man beskriver och räknar ut hur många som har jobb och hur många som är arbetslösa i Sverige delar man upp befolkningen så här: </a:t>
            </a:r>
          </a:p>
          <a:p>
            <a:r>
              <a:rPr lang="sv-SE" b="1" dirty="0">
                <a:effectLst/>
                <a:latin typeface="Arial" panose="020B0604020202020204" pitchFamily="34" charset="0"/>
              </a:rPr>
              <a:t>De som ingår i begreppet ”arbetskraften” </a:t>
            </a:r>
            <a:endParaRPr lang="sv-SE" dirty="0">
              <a:effectLst/>
              <a:latin typeface="Arial" panose="020B0604020202020204" pitchFamily="34" charset="0"/>
            </a:endParaRPr>
          </a:p>
          <a:p>
            <a:r>
              <a:rPr lang="sv-SE" i="1" dirty="0">
                <a:effectLst/>
                <a:latin typeface="Georgia" panose="02040502050405020303" pitchFamily="18" charset="0"/>
              </a:rPr>
              <a:t>Sysselsatta </a:t>
            </a:r>
            <a:endParaRPr lang="sv-SE" dirty="0">
              <a:effectLst/>
              <a:latin typeface="Georgia" panose="02040502050405020303" pitchFamily="18" charset="0"/>
            </a:endParaRPr>
          </a:p>
          <a:p>
            <a:r>
              <a:rPr lang="sv-SE" dirty="0">
                <a:effectLst/>
                <a:latin typeface="Times New Roman" panose="02020603050405020304" pitchFamily="18" charset="0"/>
              </a:rPr>
              <a:t>- personer som har någon form av arbete. </a:t>
            </a:r>
          </a:p>
          <a:p>
            <a:r>
              <a:rPr lang="sv-SE" dirty="0">
                <a:effectLst/>
                <a:latin typeface="Times New Roman" panose="02020603050405020304" pitchFamily="18" charset="0"/>
              </a:rPr>
              <a:t>- personer som inte jobbar just nu, men som har anställning. Orsak till det kan vara sjukdom, semester, tjänstledighet, (t.ex. för vård av barn eller studier), värnpliktstjänstgöring eller ledighet av annan anledning. </a:t>
            </a:r>
          </a:p>
          <a:p>
            <a:r>
              <a:rPr lang="sv-SE" dirty="0">
                <a:effectLst/>
                <a:latin typeface="Times New Roman" panose="02020603050405020304" pitchFamily="18" charset="0"/>
              </a:rPr>
              <a:t>- personer som har någon form av anställningsstöd genom Arbetsförmedlingen, alltså att de deltar i ett arbetsmarknadspolitiska program, kan räknas som sysselsatta. Exempelvis de som har anställning med lönebidrag eller anställningsstöd. </a:t>
            </a:r>
          </a:p>
          <a:p>
            <a:br>
              <a:rPr lang="sv-SE" dirty="0">
                <a:effectLst/>
                <a:latin typeface="Times New Roman" panose="02020603050405020304" pitchFamily="18" charset="0"/>
              </a:rPr>
            </a:br>
            <a:endParaRPr lang="sv-SE" dirty="0">
              <a:effectLst/>
              <a:latin typeface="Times New Roman" panose="02020603050405020304" pitchFamily="18" charset="0"/>
            </a:endParaRPr>
          </a:p>
          <a:p>
            <a:r>
              <a:rPr lang="sv-SE" i="1" dirty="0">
                <a:effectLst/>
                <a:latin typeface="Georgia" panose="02040502050405020303" pitchFamily="18" charset="0"/>
              </a:rPr>
              <a:t>Arbetslösa </a:t>
            </a:r>
            <a:endParaRPr lang="sv-SE" dirty="0">
              <a:effectLst/>
              <a:latin typeface="Georgia" panose="02040502050405020303" pitchFamily="18" charset="0"/>
            </a:endParaRPr>
          </a:p>
          <a:p>
            <a:r>
              <a:rPr lang="sv-SE" b="1" dirty="0">
                <a:effectLst/>
                <a:latin typeface="Arial" panose="020B0604020202020204" pitchFamily="34" charset="0"/>
              </a:rPr>
              <a:t>De som inte ingår i arbetskraften </a:t>
            </a:r>
            <a:endParaRPr lang="sv-SE" dirty="0">
              <a:effectLst/>
              <a:latin typeface="Arial" panose="020B0604020202020204" pitchFamily="34" charset="0"/>
            </a:endParaRPr>
          </a:p>
          <a:p>
            <a:r>
              <a:rPr lang="sv-SE" dirty="0">
                <a:effectLst/>
                <a:latin typeface="Times New Roman" panose="02020603050405020304" pitchFamily="18" charset="0"/>
              </a:rPr>
              <a:t>De personer som varken är sysselsatta eller arbetslösa räknas inte till arbetskraften. Bland annat de som är studerande (undantaget de som studerar men också söker arbete samtidigt), pensionärer, barn och ungdomar, hemarbetande, värnpliktiga eller långvarigt sjuka. </a:t>
            </a:r>
          </a:p>
          <a:p>
            <a:r>
              <a:rPr lang="sv-SE" dirty="0">
                <a:effectLst/>
                <a:latin typeface="Times New Roman" panose="02020603050405020304" pitchFamily="18" charset="0"/>
              </a:rPr>
              <a:t>Du hittar mer lärarmaterial kring samhälle, befolkning och statistik finns </a:t>
            </a:r>
            <a:r>
              <a:rPr lang="sv-SE" dirty="0">
                <a:solidFill>
                  <a:srgbClr val="0461C1"/>
                </a:solidFill>
                <a:effectLst/>
                <a:latin typeface="Times New Roman" panose="02020603050405020304" pitchFamily="18" charset="0"/>
              </a:rPr>
              <a:t>Sverige i siffror hos SCB</a:t>
            </a:r>
            <a:endParaRPr lang="sv-SE" dirty="0">
              <a:effectLst/>
              <a:latin typeface="Times New Roman" panose="02020603050405020304" pitchFamily="18" charset="0"/>
            </a:endParaRP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11</a:t>
            </a:fld>
            <a:endParaRPr lang="sv-SE"/>
          </a:p>
        </p:txBody>
      </p:sp>
    </p:spTree>
    <p:extLst>
      <p:ext uri="{BB962C8B-B14F-4D97-AF65-F5344CB8AC3E}">
        <p14:creationId xmlns:p14="http://schemas.microsoft.com/office/powerpoint/2010/main" val="282067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Arbetslösheten</a:t>
            </a:r>
          </a:p>
          <a:p>
            <a:pPr algn="l"/>
            <a:r>
              <a:rPr lang="sv-SE" b="0" i="0" dirty="0">
                <a:solidFill>
                  <a:srgbClr val="475262"/>
                </a:solidFill>
                <a:effectLst/>
                <a:latin typeface="RalewayRegular"/>
              </a:rPr>
              <a:t>Just nu är ungefär 310 000 personer arbetslösa</a:t>
            </a:r>
          </a:p>
          <a:p>
            <a:pPr algn="l"/>
            <a:r>
              <a:rPr lang="sv-SE" b="0" i="0" dirty="0">
                <a:solidFill>
                  <a:srgbClr val="475262"/>
                </a:solidFill>
                <a:effectLst/>
                <a:latin typeface="RalewayRegular"/>
              </a:rPr>
              <a:t>Det motsvarar ca 6,6 procent av de som vill jobba</a:t>
            </a:r>
            <a:br>
              <a:rPr lang="sv-SE" b="0" i="0" dirty="0">
                <a:solidFill>
                  <a:srgbClr val="475262"/>
                </a:solidFill>
                <a:effectLst/>
                <a:latin typeface="RalewayRegular"/>
              </a:rPr>
            </a:br>
            <a:r>
              <a:rPr lang="sv-SE" b="0" i="0" dirty="0">
                <a:solidFill>
                  <a:srgbClr val="475262"/>
                </a:solidFill>
                <a:effectLst/>
                <a:latin typeface="RalewayRegular"/>
              </a:rPr>
              <a:t>(Arbetsförmedlingens siffror januari 2023)</a:t>
            </a:r>
          </a:p>
          <a:p>
            <a:endParaRPr lang="sv-SE" dirty="0">
              <a:effectLst/>
              <a:latin typeface="Georgia" panose="02040502050405020303" pitchFamily="18" charset="0"/>
            </a:endParaRPr>
          </a:p>
          <a:p>
            <a:r>
              <a:rPr lang="sv-SE" dirty="0">
                <a:effectLst/>
                <a:latin typeface="Georgia" panose="02040502050405020303" pitchFamily="18" charset="0"/>
              </a:rPr>
              <a:t>Arbetslösa omfattar personer som var utan arbete under mätningstillfället. Heltidsstuderande som aktivt söker arbete och är beredda att ta ett arbete räknas också som arbetslösa. </a:t>
            </a:r>
          </a:p>
          <a:p>
            <a:r>
              <a:rPr lang="sv-SE" dirty="0">
                <a:effectLst/>
                <a:latin typeface="Georgia" panose="02040502050405020303" pitchFamily="18" charset="0"/>
              </a:rPr>
              <a:t>De här uppgifterna ändras hela tiden och när du som lärare tittar på dessa frågor med eleverna rekommenderar vi att ni också tittar på statistik från Statistiska centralbyrån. Där hittar ni den senaste informationen och ni få möjlighet att fördjupa er om viktiga frågor gällande exempelvis befolkningen och arbetskraften. </a:t>
            </a:r>
          </a:p>
          <a:p>
            <a:r>
              <a:rPr lang="sv-SE" dirty="0">
                <a:effectLst/>
                <a:latin typeface="Georgia" panose="02040502050405020303" pitchFamily="18" charset="0"/>
              </a:rPr>
              <a:t>SCB har tagit fram en lärarhandledning för Högstadiet samt gymnasiet. </a:t>
            </a:r>
          </a:p>
        </p:txBody>
      </p:sp>
      <p:sp>
        <p:nvSpPr>
          <p:cNvPr id="4" name="Platshållare för bildnummer 3"/>
          <p:cNvSpPr>
            <a:spLocks noGrp="1"/>
          </p:cNvSpPr>
          <p:nvPr>
            <p:ph type="sldNum" sz="quarter" idx="5"/>
          </p:nvPr>
        </p:nvSpPr>
        <p:spPr/>
        <p:txBody>
          <a:bodyPr/>
          <a:lstStyle/>
          <a:p>
            <a:fld id="{548528E1-70EB-469B-B558-D3458B574158}" type="slidenum">
              <a:rPr lang="sv-SE" smtClean="0"/>
              <a:t>12</a:t>
            </a:fld>
            <a:endParaRPr lang="sv-SE"/>
          </a:p>
        </p:txBody>
      </p:sp>
    </p:spTree>
    <p:extLst>
      <p:ext uri="{BB962C8B-B14F-4D97-AF65-F5344CB8AC3E}">
        <p14:creationId xmlns:p14="http://schemas.microsoft.com/office/powerpoint/2010/main" val="195035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Obalans på arbetsmarknaden</a:t>
            </a:r>
          </a:p>
          <a:p>
            <a:endParaRPr lang="sv-SE" b="0" dirty="0"/>
          </a:p>
          <a:p>
            <a:pPr algn="l" latinLnBrk="0"/>
            <a:r>
              <a:rPr lang="sv-SE" b="0" i="0" dirty="0">
                <a:solidFill>
                  <a:srgbClr val="475262"/>
                </a:solidFill>
                <a:effectLst/>
                <a:latin typeface="RalewayRegular"/>
              </a:rPr>
              <a:t>Enligt arbetsgivarna är det ibland svårt att få tag i "rätt" arbetskraft trots att det finns de som är arbetslösa.</a:t>
            </a:r>
          </a:p>
          <a:p>
            <a:pPr algn="l" latinLnBrk="0"/>
            <a:endParaRPr lang="sv-SE" b="0" i="0" dirty="0">
              <a:solidFill>
                <a:srgbClr val="475262"/>
              </a:solidFill>
              <a:effectLst/>
              <a:latin typeface="RalewayRegular"/>
            </a:endParaRPr>
          </a:p>
          <a:p>
            <a:r>
              <a:rPr lang="sv-SE" dirty="0">
                <a:effectLst/>
                <a:latin typeface="Georgia" panose="02040502050405020303" pitchFamily="18" charset="0"/>
              </a:rPr>
              <a:t>Ibland kan det uppstå obalans på arbetsmarknaden det betyder att det inte är lika många arbetssökande som lediga arbeten. Enligt arbetsgivarna är det ibland svårt att få tag på rätt arbetskraft, trots att det finns de som är arbetslösa. Företag och organisationer kan ha svårt att få tag i folk med rätt kunskap, utbildning och erfarenhet. </a:t>
            </a:r>
          </a:p>
          <a:p>
            <a:r>
              <a:rPr lang="sv-SE" dirty="0">
                <a:effectLst/>
                <a:latin typeface="Georgia" panose="02040502050405020303" pitchFamily="18" charset="0"/>
              </a:rPr>
              <a:t>För att nå en balans är det viktigt att vi ser på utbildning som en investering. Vi vet att det allra viktigaste är att man avslutar sin utbildning. Sedan bör man i sitt yrkesval tänka på att det faktiskt finns många utbildningar som ger just den kompetens som efterfrågas på arbetsmarknaden. Om fler får rätt kompetens tidigt i livet kan obalansen på arbetsmarknaden bli mindre.</a:t>
            </a:r>
          </a:p>
          <a:p>
            <a:pPr algn="l" latinLnBrk="0"/>
            <a:endParaRPr lang="sv-SE" b="0" i="0" dirty="0">
              <a:solidFill>
                <a:srgbClr val="475262"/>
              </a:solidFill>
              <a:effectLst/>
              <a:latin typeface="RalewayRegular"/>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13</a:t>
            </a:fld>
            <a:endParaRPr lang="sv-SE"/>
          </a:p>
        </p:txBody>
      </p:sp>
    </p:spTree>
    <p:extLst>
      <p:ext uri="{BB962C8B-B14F-4D97-AF65-F5344CB8AC3E}">
        <p14:creationId xmlns:p14="http://schemas.microsoft.com/office/powerpoint/2010/main" val="185296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endParaRPr lang="sv-SE" b="0" dirty="0"/>
          </a:p>
          <a:p>
            <a:r>
              <a:rPr lang="sv-SE" b="1" dirty="0">
                <a:effectLst/>
                <a:latin typeface="Arial" panose="020B0604020202020204" pitchFamily="34" charset="0"/>
              </a:rPr>
              <a:t>Diskutera obalansen  </a:t>
            </a:r>
            <a:endParaRPr lang="sv-SE" dirty="0">
              <a:effectLst/>
              <a:latin typeface="Arial" panose="020B0604020202020204" pitchFamily="34" charset="0"/>
            </a:endParaRPr>
          </a:p>
          <a:p>
            <a:r>
              <a:rPr lang="sv-SE" dirty="0">
                <a:effectLst/>
                <a:latin typeface="Georgia" panose="02040502050405020303" pitchFamily="18" charset="0"/>
              </a:rPr>
              <a:t>Väljer människor fel utbildning eller ställer företagen för höga krav? För att nå en balans är det viktigt att vi ser på utbildning som en investering. Vi vet att i de allra flesta fall så är det allra viktigaste för att få jobb är att man avslutar sin utbildning. Det finns många utbildningar som ger kompetens som är efterfrågad på arbetsmarknaden och om fler får rätt kompetens tidigt i livet blir obalansen på arbetsmarknaden mindre. </a:t>
            </a:r>
          </a:p>
          <a:p>
            <a:r>
              <a:rPr lang="sv-SE" dirty="0">
                <a:effectLst/>
                <a:latin typeface="Georgia" panose="02040502050405020303" pitchFamily="18" charset="0"/>
              </a:rPr>
              <a:t>Exempel på yrken där det är svårt att få jobb är till exempelvis informatör och journalist. Det finns många som har utbildning inom dessa yrken, men det är svårt att hitta jobb. </a:t>
            </a:r>
          </a:p>
          <a:p>
            <a:r>
              <a:rPr lang="sv-SE" dirty="0">
                <a:effectLst/>
                <a:latin typeface="Georgia" panose="02040502050405020303" pitchFamily="18" charset="0"/>
              </a:rPr>
              <a:t>Exempel på yrken där det finns för få utbildade, men många lediga jobb är förskollärare och undersköterska. </a:t>
            </a:r>
          </a:p>
          <a:p>
            <a:endParaRPr lang="sv-SE" dirty="0">
              <a:effectLst/>
              <a:latin typeface="Georgia" panose="02040502050405020303" pitchFamily="18" charset="0"/>
            </a:endParaRPr>
          </a:p>
          <a:p>
            <a:r>
              <a:rPr lang="sv-SE" dirty="0">
                <a:effectLst/>
                <a:latin typeface="Georgia" panose="02040502050405020303" pitchFamily="18" charset="0"/>
              </a:rPr>
              <a:t>Få ungdomar söker till vård- och omsorgsprogrammet på gymnasieskolan idag. </a:t>
            </a:r>
          </a:p>
          <a:p>
            <a:endParaRPr lang="sv-SE" dirty="0">
              <a:effectLst/>
              <a:latin typeface="Georgia" panose="02040502050405020303" pitchFamily="18" charset="0"/>
            </a:endParaRPr>
          </a:p>
          <a:p>
            <a:r>
              <a:rPr lang="sv-SE" dirty="0">
                <a:effectLst/>
                <a:latin typeface="Georgia" panose="02040502050405020303" pitchFamily="18" charset="0"/>
              </a:rPr>
              <a:t>Diskutera i klassen varför man tror att det är så. Jämför olika yrken och deras arbetsmarknad; hur många lediga jobb finns? Hur ser framtidsutsikterna ut? Sök i Platsbanken och i Yrkeskompassen på </a:t>
            </a:r>
            <a:r>
              <a:rPr lang="sv-SE" dirty="0" err="1">
                <a:solidFill>
                  <a:srgbClr val="0461C1"/>
                </a:solidFill>
                <a:effectLst/>
                <a:latin typeface="Georgia" panose="02040502050405020303" pitchFamily="18" charset="0"/>
              </a:rPr>
              <a:t>www.arbetsformedlingen.se</a:t>
            </a:r>
            <a:r>
              <a:rPr lang="sv-SE" dirty="0">
                <a:effectLst/>
                <a:latin typeface="Georgia" panose="02040502050405020303" pitchFamily="18" charset="0"/>
              </a:rPr>
              <a:t>. </a:t>
            </a:r>
          </a:p>
          <a:p>
            <a:endParaRPr lang="sv-SE" dirty="0">
              <a:effectLst/>
              <a:latin typeface="Georgia" panose="02040502050405020303" pitchFamily="18" charset="0"/>
            </a:endParaRPr>
          </a:p>
          <a:p>
            <a:r>
              <a:rPr lang="sv-SE" dirty="0">
                <a:effectLst/>
                <a:latin typeface="Georgia" panose="02040502050405020303" pitchFamily="18" charset="0"/>
              </a:rPr>
              <a:t>Vad kan en person göra för att få rätt kunskaper och erfarenheter för att lättare få jobb?</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14</a:t>
            </a:fld>
            <a:endParaRPr lang="sv-SE"/>
          </a:p>
        </p:txBody>
      </p:sp>
    </p:spTree>
    <p:extLst>
      <p:ext uri="{BB962C8B-B14F-4D97-AF65-F5344CB8AC3E}">
        <p14:creationId xmlns:p14="http://schemas.microsoft.com/office/powerpoint/2010/main" val="104209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Uppgift</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75262"/>
                </a:solidFill>
                <a:effectLst/>
                <a:latin typeface="RalewayRegular"/>
              </a:rPr>
              <a:t>1. Fundera på ett intressant yrke du vill jobba med.</a:t>
            </a:r>
            <a:endParaRPr lang="sv-SE" b="0" dirty="0"/>
          </a:p>
          <a:p>
            <a:pPr algn="l"/>
            <a:r>
              <a:rPr lang="sv-SE" b="0" i="0" dirty="0">
                <a:solidFill>
                  <a:srgbClr val="475262"/>
                </a:solidFill>
                <a:effectLst/>
                <a:latin typeface="RalewayRegular"/>
              </a:rPr>
              <a:t>2. Hur många lediga jobb finns det inom det yrket i Platsbanken i dag?</a:t>
            </a:r>
          </a:p>
          <a:p>
            <a:pPr algn="l"/>
            <a:r>
              <a:rPr lang="sv-SE" b="0" i="0" dirty="0">
                <a:solidFill>
                  <a:srgbClr val="475262"/>
                </a:solidFill>
                <a:effectLst/>
                <a:latin typeface="RalewayRegular"/>
              </a:rPr>
              <a:t>3. Kan personalbehovet inom ett yrke påverka vad du vill jobba med i framtiden?</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15</a:t>
            </a:fld>
            <a:endParaRPr lang="sv-SE"/>
          </a:p>
        </p:txBody>
      </p:sp>
    </p:spTree>
    <p:extLst>
      <p:ext uri="{BB962C8B-B14F-4D97-AF65-F5344CB8AC3E}">
        <p14:creationId xmlns:p14="http://schemas.microsoft.com/office/powerpoint/2010/main" val="109247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 ihåg!</a:t>
            </a:r>
          </a:p>
          <a:p>
            <a:endParaRPr lang="sv-SE" b="0" dirty="0"/>
          </a:p>
          <a:p>
            <a:r>
              <a:rPr lang="sv-SE" b="0" dirty="0"/>
              <a:t>Arbetsmarknaden består av arbetsgivare och arbetstagare, du kan bli båda.</a:t>
            </a:r>
          </a:p>
          <a:p>
            <a:endParaRPr lang="sv-SE" b="0" dirty="0"/>
          </a:p>
          <a:p>
            <a:r>
              <a:rPr lang="sv-SE" b="0" dirty="0"/>
              <a:t>Det är lättast att få jobb i branscher och yrken där det är stor brist. Men viktigast att gå färdigt en utbildning.</a:t>
            </a:r>
          </a:p>
          <a:p>
            <a:r>
              <a:rPr lang="sv-SE" b="0" dirty="0"/>
              <a:t>Man kan vara arbetslös av olika anledningar, de flesta arbetssökande hittar snart ett nytt jobb.</a:t>
            </a:r>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16</a:t>
            </a:fld>
            <a:endParaRPr lang="sv-SE"/>
          </a:p>
        </p:txBody>
      </p:sp>
    </p:spTree>
    <p:extLst>
      <p:ext uri="{BB962C8B-B14F-4D97-AF65-F5344CB8AC3E}">
        <p14:creationId xmlns:p14="http://schemas.microsoft.com/office/powerpoint/2010/main" val="6224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latin typeface="Arial" panose="020B0604020202020204" pitchFamily="34" charset="0"/>
              </a:rPr>
              <a:t>Jag vill plugga! För dyrt. Jobba på! </a:t>
            </a:r>
            <a:endParaRPr lang="sv-SE" dirty="0">
              <a:effectLst/>
              <a:latin typeface="Arial" panose="020B0604020202020204" pitchFamily="34" charset="0"/>
            </a:endParaRPr>
          </a:p>
          <a:p>
            <a:r>
              <a:rPr lang="sv-SE" dirty="0">
                <a:effectLst/>
                <a:latin typeface="Georgia" panose="02040502050405020303" pitchFamily="18" charset="0"/>
              </a:rPr>
              <a:t>Förr var det vanligt att ungdomar valde samma yrke som sina föräldrar, eller rättare sagt – föräldrarna valde yrke åt sina barn. Bondsonen blev bonde, läkarsonen läkare och pigans mamma var också piga. Det hängde naturligtvis samman med möjligheten att välja och de allra flesta hade inte så mycket att välja på. Den som föddes i ett arbetarhem med föräldrar som arbetade i tunga industriarbeten hade själv ofta inget annat val. Utbildning krävde pengar och för inte så länge sedan hade bara ett fåtal råd att låta sina barn gå till högre utbildning. </a:t>
            </a:r>
          </a:p>
          <a:p>
            <a:r>
              <a:rPr lang="sv-SE" dirty="0">
                <a:effectLst/>
                <a:latin typeface="Georgia" panose="02040502050405020303" pitchFamily="18" charset="0"/>
              </a:rPr>
              <a:t>Idag är läget ett annat. Det finns bra möjligheter till utbildning för alla, oavsett föräldrarnas inkomst eller ekonomi. Det ger fler valmöjligheter. </a:t>
            </a:r>
          </a:p>
          <a:p>
            <a:r>
              <a:rPr lang="sv-SE" i="1" dirty="0">
                <a:solidFill>
                  <a:srgbClr val="756F6F"/>
                </a:solidFill>
                <a:effectLst/>
                <a:latin typeface="Georgia" panose="02040502050405020303" pitchFamily="18" charset="0"/>
              </a:rPr>
              <a:t>Källa: Samhällskunskap B, Frank Lundberg, Lars Olsson. Interskol. </a:t>
            </a:r>
          </a:p>
          <a:p>
            <a:endParaRPr lang="sv-SE" dirty="0">
              <a:solidFill>
                <a:srgbClr val="756F6F"/>
              </a:solidFill>
              <a:effectLst/>
              <a:latin typeface="Georgia" panose="02040502050405020303" pitchFamily="18" charset="0"/>
            </a:endParaRPr>
          </a:p>
          <a:p>
            <a:r>
              <a:rPr lang="sv-SE" b="1" dirty="0">
                <a:effectLst/>
                <a:latin typeface="Arial" panose="020B0604020202020204" pitchFamily="34" charset="0"/>
              </a:rPr>
              <a:t>För vi har tagit studenten! </a:t>
            </a:r>
            <a:endParaRPr lang="sv-SE" dirty="0">
              <a:effectLst/>
              <a:latin typeface="Arial" panose="020B0604020202020204" pitchFamily="34" charset="0"/>
            </a:endParaRPr>
          </a:p>
          <a:p>
            <a:r>
              <a:rPr lang="sv-SE" dirty="0">
                <a:effectLst/>
                <a:latin typeface="Georgia" panose="02040502050405020303" pitchFamily="18" charset="0"/>
              </a:rPr>
              <a:t>Trots att gymnasiet är frivilligt börjar praktiskt taget alla ungdomar en gymnasieutbildning. Det ökar chanserna betydligt att få ett jobb om du har genomfört en hel gymnasieutbildning. </a:t>
            </a:r>
          </a:p>
          <a:p>
            <a:r>
              <a:rPr lang="sv-SE" dirty="0">
                <a:effectLst/>
                <a:latin typeface="Georgia" panose="02040502050405020303" pitchFamily="18" charset="0"/>
              </a:rPr>
              <a:t>Fördelningen mellan olika typer av gymnasieprogram är ungefär</a:t>
            </a:r>
          </a:p>
          <a:p>
            <a:r>
              <a:rPr lang="sv-SE" dirty="0">
                <a:effectLst/>
                <a:latin typeface="Georgia" panose="02040502050405020303" pitchFamily="18" charset="0"/>
              </a:rPr>
              <a:t>• 30 procent yrkesprogram. </a:t>
            </a:r>
          </a:p>
          <a:p>
            <a:r>
              <a:rPr lang="sv-SE" dirty="0">
                <a:effectLst/>
                <a:latin typeface="Georgia" panose="02040502050405020303" pitchFamily="18" charset="0"/>
              </a:rPr>
              <a:t>• 50 procent högskoleförberedande program. </a:t>
            </a:r>
          </a:p>
          <a:p>
            <a:r>
              <a:rPr lang="sv-SE" dirty="0">
                <a:effectLst/>
                <a:latin typeface="Georgia" panose="02040502050405020303" pitchFamily="18" charset="0"/>
              </a:rPr>
              <a:t>• 20 procent introduktionsprogram. </a:t>
            </a:r>
          </a:p>
          <a:p>
            <a:br>
              <a:rPr lang="sv-SE" dirty="0">
                <a:effectLst/>
                <a:latin typeface="Georgia" panose="02040502050405020303" pitchFamily="18" charset="0"/>
              </a:rPr>
            </a:br>
            <a:endParaRPr lang="sv-SE" dirty="0">
              <a:effectLst/>
              <a:latin typeface="Georgia" panose="02040502050405020303" pitchFamily="18" charset="0"/>
            </a:endParaRPr>
          </a:p>
          <a:p>
            <a:r>
              <a:rPr lang="sv-SE" i="1" dirty="0">
                <a:solidFill>
                  <a:srgbClr val="756F6F"/>
                </a:solidFill>
                <a:effectLst/>
                <a:latin typeface="Georgia" panose="02040502050405020303" pitchFamily="18" charset="0"/>
              </a:rPr>
              <a:t>Källa: Skolverket</a:t>
            </a:r>
            <a:endParaRPr lang="sv-SE" dirty="0">
              <a:solidFill>
                <a:srgbClr val="756F6F"/>
              </a:solidFill>
              <a:effectLst/>
              <a:latin typeface="Georgia" panose="02040502050405020303" pitchFamily="18" charset="0"/>
            </a:endParaRPr>
          </a:p>
          <a:p>
            <a:endParaRPr lang="sv-SE" b="0"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3</a:t>
            </a:fld>
            <a:endParaRPr lang="sv-SE"/>
          </a:p>
        </p:txBody>
      </p:sp>
    </p:spTree>
    <p:extLst>
      <p:ext uri="{BB962C8B-B14F-4D97-AF65-F5344CB8AC3E}">
        <p14:creationId xmlns:p14="http://schemas.microsoft.com/office/powerpoint/2010/main" val="17538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Vissa yrken försvinner, många förändras</a:t>
            </a:r>
          </a:p>
          <a:p>
            <a:r>
              <a:rPr lang="sv-SE" b="0" dirty="0"/>
              <a:t>Bilden visar exempel på gamla yrken som har försvunnit eller inte är så vanliga längre. </a:t>
            </a:r>
          </a:p>
        </p:txBody>
      </p:sp>
      <p:sp>
        <p:nvSpPr>
          <p:cNvPr id="4" name="Platshållare för bildnummer 3"/>
          <p:cNvSpPr>
            <a:spLocks noGrp="1"/>
          </p:cNvSpPr>
          <p:nvPr>
            <p:ph type="sldNum" sz="quarter" idx="5"/>
          </p:nvPr>
        </p:nvSpPr>
        <p:spPr/>
        <p:txBody>
          <a:bodyPr/>
          <a:lstStyle/>
          <a:p>
            <a:fld id="{548528E1-70EB-469B-B558-D3458B574158}" type="slidenum">
              <a:rPr lang="sv-SE" smtClean="0"/>
              <a:t>4</a:t>
            </a:fld>
            <a:endParaRPr lang="sv-SE"/>
          </a:p>
        </p:txBody>
      </p:sp>
    </p:spTree>
    <p:extLst>
      <p:ext uri="{BB962C8B-B14F-4D97-AF65-F5344CB8AC3E}">
        <p14:creationId xmlns:p14="http://schemas.microsoft.com/office/powerpoint/2010/main" val="29632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Diskutera tillsammans i grupp:</a:t>
            </a:r>
          </a:p>
          <a:p>
            <a:endParaRPr lang="sv-SE" b="1" dirty="0"/>
          </a:p>
          <a:p>
            <a:r>
              <a:rPr lang="sv-SE" b="1" dirty="0">
                <a:effectLst/>
                <a:latin typeface="Arial" panose="020B0604020202020204" pitchFamily="34" charset="0"/>
              </a:rPr>
              <a:t>Vad gjorde en amma, </a:t>
            </a:r>
            <a:r>
              <a:rPr lang="sv-SE" b="1" dirty="0" err="1">
                <a:effectLst/>
                <a:latin typeface="Arial" panose="020B0604020202020204" pitchFamily="34" charset="0"/>
              </a:rPr>
              <a:t>gladiatrix</a:t>
            </a:r>
            <a:r>
              <a:rPr lang="sv-SE" b="1" dirty="0">
                <a:effectLst/>
                <a:latin typeface="Arial" panose="020B0604020202020204" pitchFamily="34" charset="0"/>
              </a:rPr>
              <a:t>, gråterska, rackare, korv, färjeman? </a:t>
            </a:r>
            <a:endParaRPr lang="sv-SE" dirty="0">
              <a:effectLst/>
              <a:latin typeface="Arial" panose="020B0604020202020204" pitchFamily="34" charset="0"/>
            </a:endParaRPr>
          </a:p>
          <a:p>
            <a:r>
              <a:rPr lang="sv-SE" dirty="0">
                <a:effectLst/>
                <a:latin typeface="Georgia" panose="02040502050405020303" pitchFamily="18" charset="0"/>
              </a:rPr>
              <a:t>Känner du exempelvis till vad en amma, </a:t>
            </a:r>
            <a:r>
              <a:rPr lang="sv-SE" dirty="0" err="1">
                <a:effectLst/>
                <a:latin typeface="Georgia" panose="02040502050405020303" pitchFamily="18" charset="0"/>
              </a:rPr>
              <a:t>gladiatrix</a:t>
            </a:r>
            <a:r>
              <a:rPr lang="sv-SE" dirty="0">
                <a:effectLst/>
                <a:latin typeface="Georgia" panose="02040502050405020303" pitchFamily="18" charset="0"/>
              </a:rPr>
              <a:t>, gråterska eller rackare är för yrke? Eller skulle du kunna tänka dig att anlita en korv? Eller varför inte ta hjälp av en färjeman när du är ute till sjöss? </a:t>
            </a:r>
          </a:p>
          <a:p>
            <a:r>
              <a:rPr lang="sv-SE" b="1" dirty="0">
                <a:effectLst/>
                <a:latin typeface="Georgia" panose="02040502050405020303" pitchFamily="18" charset="0"/>
              </a:rPr>
              <a:t>Amma </a:t>
            </a:r>
            <a:r>
              <a:rPr lang="sv-SE" dirty="0">
                <a:effectLst/>
                <a:latin typeface="Georgia" panose="02040502050405020303" pitchFamily="18" charset="0"/>
              </a:rPr>
              <a:t>- var en kvinna som ammade spädbarn utan att vara barnets biologiska mor. </a:t>
            </a:r>
          </a:p>
          <a:p>
            <a:r>
              <a:rPr lang="sv-SE" b="1" dirty="0" err="1">
                <a:effectLst/>
                <a:latin typeface="Georgia" panose="02040502050405020303" pitchFamily="18" charset="0"/>
              </a:rPr>
              <a:t>Gladiatrix</a:t>
            </a:r>
            <a:r>
              <a:rPr lang="sv-SE" b="1" dirty="0">
                <a:effectLst/>
                <a:latin typeface="Georgia" panose="02040502050405020303" pitchFamily="18" charset="0"/>
              </a:rPr>
              <a:t> </a:t>
            </a:r>
            <a:r>
              <a:rPr lang="sv-SE" dirty="0">
                <a:effectLst/>
                <a:latin typeface="Georgia" panose="02040502050405020303" pitchFamily="18" charset="0"/>
              </a:rPr>
              <a:t>- var benämningen på en kvinnlig gladiator, en slagskämpe under antikens Rom, som i underhållningssyfte tvingades kämpa på liv och död mot andra gladiatorer eller vilda djur inför publik. </a:t>
            </a:r>
          </a:p>
          <a:p>
            <a:r>
              <a:rPr lang="sv-SE" b="1" dirty="0">
                <a:effectLst/>
                <a:latin typeface="Georgia" panose="02040502050405020303" pitchFamily="18" charset="0"/>
              </a:rPr>
              <a:t>Gråterska </a:t>
            </a:r>
            <a:r>
              <a:rPr lang="sv-SE" dirty="0">
                <a:effectLst/>
                <a:latin typeface="Georgia" panose="02040502050405020303" pitchFamily="18" charset="0"/>
              </a:rPr>
              <a:t>- var en kvinna anställd för att gråta på begravningar. </a:t>
            </a:r>
          </a:p>
          <a:p>
            <a:r>
              <a:rPr lang="sv-SE" b="1" dirty="0">
                <a:effectLst/>
                <a:latin typeface="Georgia" panose="02040502050405020303" pitchFamily="18" charset="0"/>
              </a:rPr>
              <a:t>Rackare </a:t>
            </a:r>
            <a:r>
              <a:rPr lang="sv-SE" dirty="0">
                <a:effectLst/>
                <a:latin typeface="Georgia" panose="02040502050405020303" pitchFamily="18" charset="0"/>
              </a:rPr>
              <a:t>- Rackaren var bödelns dräng. </a:t>
            </a:r>
          </a:p>
          <a:p>
            <a:r>
              <a:rPr lang="sv-SE" b="1" dirty="0">
                <a:effectLst/>
                <a:latin typeface="Georgia" panose="02040502050405020303" pitchFamily="18" charset="0"/>
              </a:rPr>
              <a:t>Korv </a:t>
            </a:r>
            <a:r>
              <a:rPr lang="sv-SE" dirty="0">
                <a:effectLst/>
                <a:latin typeface="Georgia" panose="02040502050405020303" pitchFamily="18" charset="0"/>
              </a:rPr>
              <a:t>(vakt) - kallades under 1600- och 1700-talet de större städernas stadsvakter i Sverige. </a:t>
            </a:r>
          </a:p>
          <a:p>
            <a:r>
              <a:rPr lang="sv-SE" b="1" dirty="0">
                <a:effectLst/>
                <a:latin typeface="Georgia" panose="02040502050405020303" pitchFamily="18" charset="0"/>
              </a:rPr>
              <a:t>Färjeman </a:t>
            </a:r>
            <a:r>
              <a:rPr lang="sv-SE" dirty="0">
                <a:effectLst/>
                <a:latin typeface="Georgia" panose="02040502050405020303" pitchFamily="18" charset="0"/>
              </a:rPr>
              <a:t>- transporterade människor, vagnar, djur och gods till sjöss och över vattendrag. Transportmedlen var segelbåt, roddbåt, linfärja eller helt enkelt en flotte. </a:t>
            </a:r>
          </a:p>
          <a:p>
            <a:r>
              <a:rPr lang="sv-SE" i="1" dirty="0">
                <a:solidFill>
                  <a:srgbClr val="756F6F"/>
                </a:solidFill>
                <a:effectLst/>
                <a:latin typeface="Georgia" panose="02040502050405020303" pitchFamily="18" charset="0"/>
              </a:rPr>
              <a:t>Källa: </a:t>
            </a:r>
            <a:r>
              <a:rPr lang="sv-SE" i="1" dirty="0" err="1">
                <a:solidFill>
                  <a:srgbClr val="756F6F"/>
                </a:solidFill>
                <a:effectLst/>
                <a:latin typeface="Georgia" panose="02040502050405020303" pitchFamily="18" charset="0"/>
              </a:rPr>
              <a:t>Wikipedia</a:t>
            </a:r>
            <a:endParaRPr lang="sv-SE" dirty="0">
              <a:solidFill>
                <a:srgbClr val="756F6F"/>
              </a:solidFill>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5</a:t>
            </a:fld>
            <a:endParaRPr lang="sv-SE"/>
          </a:p>
        </p:txBody>
      </p:sp>
    </p:spTree>
    <p:extLst>
      <p:ext uri="{BB962C8B-B14F-4D97-AF65-F5344CB8AC3E}">
        <p14:creationId xmlns:p14="http://schemas.microsoft.com/office/powerpoint/2010/main" val="373293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Många yrken har tillkommit</a:t>
            </a:r>
          </a:p>
          <a:p>
            <a:r>
              <a:rPr lang="sv-SE" b="0" dirty="0"/>
              <a:t>Ordmolnet visar nya yrken som kommit till på senare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Georgia" panose="02040502050405020303" pitchFamily="18" charset="0"/>
              </a:rPr>
              <a:t>Samtidigt som gamla yrken försvinner och förändras tillkommer hela tiden nya. Samhället utvecklas och tekniken likaså. Många av de här yrkena fanns inte förr i tiden och/eller har fått ny innebörd och inriktning.</a:t>
            </a:r>
          </a:p>
          <a:p>
            <a:endParaRPr lang="sv-SE" b="0"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6</a:t>
            </a:fld>
            <a:endParaRPr lang="sv-SE"/>
          </a:p>
        </p:txBody>
      </p:sp>
    </p:spTree>
    <p:extLst>
      <p:ext uri="{BB962C8B-B14F-4D97-AF65-F5344CB8AC3E}">
        <p14:creationId xmlns:p14="http://schemas.microsoft.com/office/powerpoint/2010/main" val="140435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Georgia" panose="02040502050405020303" pitchFamily="18" charset="0"/>
              </a:rPr>
              <a:t>Vad gör en projektledare, copywriter, vindkraftsprojektör, videojournalist, </a:t>
            </a:r>
            <a:r>
              <a:rPr lang="sv-SE" dirty="0" err="1">
                <a:effectLst/>
                <a:latin typeface="Georgia" panose="02040502050405020303" pitchFamily="18" charset="0"/>
              </a:rPr>
              <a:t>apputvecklare</a:t>
            </a:r>
            <a:r>
              <a:rPr lang="sv-SE" dirty="0">
                <a:effectLst/>
                <a:latin typeface="Georgia" panose="02040502050405020303" pitchFamily="18" charset="0"/>
              </a:rPr>
              <a:t>, dataprogrammerare i maskinlärning, </a:t>
            </a:r>
            <a:r>
              <a:rPr lang="sv-SE" dirty="0" err="1">
                <a:effectLst/>
                <a:latin typeface="Georgia" panose="02040502050405020303" pitchFamily="18" charset="0"/>
              </a:rPr>
              <a:t>akupressör</a:t>
            </a:r>
            <a:r>
              <a:rPr lang="sv-SE" dirty="0">
                <a:effectLst/>
                <a:latin typeface="Georgia" panose="02040502050405020303" pitchFamily="18" charset="0"/>
              </a:rPr>
              <a:t>, barista och en </a:t>
            </a:r>
            <a:r>
              <a:rPr lang="sv-SE" dirty="0" err="1">
                <a:effectLst/>
                <a:latin typeface="Georgia" panose="02040502050405020303" pitchFamily="18" charset="0"/>
              </a:rPr>
              <a:t>visual</a:t>
            </a:r>
            <a:r>
              <a:rPr lang="sv-SE" dirty="0">
                <a:effectLst/>
                <a:latin typeface="Georgia" panose="02040502050405020303" pitchFamily="18" charset="0"/>
              </a:rPr>
              <a:t> </a:t>
            </a:r>
            <a:r>
              <a:rPr lang="sv-SE" dirty="0" err="1">
                <a:effectLst/>
                <a:latin typeface="Georgia" panose="02040502050405020303" pitchFamily="18" charset="0"/>
              </a:rPr>
              <a:t>merchandiser</a:t>
            </a:r>
            <a:r>
              <a:rPr lang="sv-SE" dirty="0">
                <a:effectLst/>
                <a:latin typeface="Georgia" panose="02040502050405020303" pitchFamily="18" charset="0"/>
              </a:rPr>
              <a:t>? </a:t>
            </a:r>
          </a:p>
          <a:p>
            <a:r>
              <a:rPr lang="sv-SE" dirty="0">
                <a:effectLst/>
                <a:latin typeface="Georgia" panose="02040502050405020303" pitchFamily="18" charset="0"/>
              </a:rPr>
              <a:t>Vet du vad en </a:t>
            </a:r>
            <a:r>
              <a:rPr lang="sv-SE" dirty="0" err="1">
                <a:effectLst/>
                <a:latin typeface="Georgia" panose="02040502050405020303" pitchFamily="18" charset="0"/>
              </a:rPr>
              <a:t>apputvecklare</a:t>
            </a:r>
            <a:r>
              <a:rPr lang="sv-SE" dirty="0">
                <a:effectLst/>
                <a:latin typeface="Georgia" panose="02040502050405020303" pitchFamily="18" charset="0"/>
              </a:rPr>
              <a:t>, barista, </a:t>
            </a:r>
            <a:r>
              <a:rPr lang="sv-SE" dirty="0" err="1">
                <a:effectLst/>
                <a:latin typeface="Georgia" panose="02040502050405020303" pitchFamily="18" charset="0"/>
              </a:rPr>
              <a:t>akupressör</a:t>
            </a:r>
            <a:r>
              <a:rPr lang="sv-SE" dirty="0">
                <a:effectLst/>
                <a:latin typeface="Georgia" panose="02040502050405020303" pitchFamily="18" charset="0"/>
              </a:rPr>
              <a:t> eller </a:t>
            </a:r>
            <a:r>
              <a:rPr lang="sv-SE" dirty="0" err="1">
                <a:effectLst/>
                <a:latin typeface="Georgia" panose="02040502050405020303" pitchFamily="18" charset="0"/>
              </a:rPr>
              <a:t>visual</a:t>
            </a:r>
            <a:r>
              <a:rPr lang="sv-SE" dirty="0">
                <a:effectLst/>
                <a:latin typeface="Georgia" panose="02040502050405020303" pitchFamily="18" charset="0"/>
              </a:rPr>
              <a:t> </a:t>
            </a:r>
            <a:r>
              <a:rPr lang="sv-SE" dirty="0" err="1">
                <a:effectLst/>
                <a:latin typeface="Georgia" panose="02040502050405020303" pitchFamily="18" charset="0"/>
              </a:rPr>
              <a:t>merchandiser</a:t>
            </a:r>
            <a:r>
              <a:rPr lang="sv-SE" dirty="0">
                <a:effectLst/>
                <a:latin typeface="Georgia" panose="02040502050405020303" pitchFamily="18" charset="0"/>
              </a:rPr>
              <a:t> gör? Du har säkert hört talas om en projektledare, men vad gör en sådan egentligen? Och vad skriver en copywriter egentligen? </a:t>
            </a:r>
          </a:p>
          <a:p>
            <a:endParaRPr lang="sv-SE" dirty="0">
              <a:effectLst/>
              <a:latin typeface="Georgia" panose="02040502050405020303" pitchFamily="18" charset="0"/>
            </a:endParaRPr>
          </a:p>
          <a:p>
            <a:r>
              <a:rPr lang="sv-SE" b="1" dirty="0">
                <a:effectLst/>
                <a:latin typeface="Arial" panose="020B0604020202020204" pitchFamily="34" charset="0"/>
              </a:rPr>
              <a:t>Diskussion: Låt eleverna gissa eller berätta om de vet mer om yrkena. </a:t>
            </a:r>
            <a:endParaRPr lang="sv-SE" dirty="0">
              <a:effectLst/>
              <a:latin typeface="Arial" panose="020B0604020202020204" pitchFamily="34" charset="0"/>
            </a:endParaRPr>
          </a:p>
          <a:p>
            <a:r>
              <a:rPr lang="sv-SE" b="1" dirty="0">
                <a:effectLst/>
                <a:latin typeface="Georgia" panose="02040502050405020303" pitchFamily="18" charset="0"/>
              </a:rPr>
              <a:t>Projektledare</a:t>
            </a:r>
            <a:r>
              <a:rPr lang="sv-SE" dirty="0">
                <a:effectLst/>
                <a:latin typeface="Georgia" panose="02040502050405020303" pitchFamily="18" charset="0"/>
              </a:rPr>
              <a:t>: En projektledare planerar, leder och styr projekt. Projektledaren ska kunna skapa ett bra arbetsklimat bland deltagarna i projektet och stimulera nytänkande. I arbetet ingår att samordna projektets olika uppdrag och arbetsuppgifter. En viktig uppgift är att se till att alla i projektgruppen har projektets syfte och mål klart för sig. </a:t>
            </a:r>
          </a:p>
          <a:p>
            <a:r>
              <a:rPr lang="sv-SE" b="1" dirty="0">
                <a:effectLst/>
                <a:latin typeface="Georgia" panose="02040502050405020303" pitchFamily="18" charset="0"/>
              </a:rPr>
              <a:t>Vindkraftsprojektör</a:t>
            </a:r>
            <a:r>
              <a:rPr lang="sv-SE" dirty="0">
                <a:effectLst/>
                <a:latin typeface="Georgia" panose="02040502050405020303" pitchFamily="18" charset="0"/>
              </a:rPr>
              <a:t>: En vindkraftsprojektör är ett av flera yrken som är specialist inom miljöskydd och miljöteknik. Undersöker, bedömer och rapporterar om byggnads- och konstruktionsprojekts påverkan på miljön. </a:t>
            </a:r>
          </a:p>
          <a:p>
            <a:r>
              <a:rPr lang="sv-SE" b="1" dirty="0">
                <a:effectLst/>
                <a:latin typeface="Georgia" panose="02040502050405020303" pitchFamily="18" charset="0"/>
              </a:rPr>
              <a:t>Videojournalist</a:t>
            </a:r>
            <a:r>
              <a:rPr lang="sv-SE" dirty="0">
                <a:effectLst/>
                <a:latin typeface="Georgia" panose="02040502050405020303" pitchFamily="18" charset="0"/>
              </a:rPr>
              <a:t>: Den nya rollen, där man är ensamt ansvarig för en redaktion på en ort kan kallas videojournalist. Som journalist på en lokalredaktion söker man information genom att ringa runt eller söka på datorn. Man filmar kanske själv, klipper ihop inslaget, presenterar det i studion och sänder det, samtidigt som man </a:t>
            </a:r>
          </a:p>
          <a:p>
            <a:r>
              <a:rPr lang="sv-SE" dirty="0">
                <a:effectLst/>
                <a:latin typeface="Arial" panose="020B0604020202020204" pitchFamily="34" charset="0"/>
              </a:rPr>
              <a:t>Sida 36 (131) </a:t>
            </a:r>
          </a:p>
          <a:p>
            <a:r>
              <a:rPr lang="sv-SE" dirty="0">
                <a:effectLst/>
                <a:latin typeface="Georgia" panose="02040502050405020303" pitchFamily="18" charset="0"/>
              </a:rPr>
              <a:t>publicerar en kort version med bild på webben och tar emot tittarnas synpunkter och ger återkoppling vid behov. </a:t>
            </a:r>
          </a:p>
          <a:p>
            <a:r>
              <a:rPr lang="sv-SE" b="1" dirty="0" err="1">
                <a:effectLst/>
                <a:latin typeface="Georgia" panose="02040502050405020303" pitchFamily="18" charset="0"/>
              </a:rPr>
              <a:t>Apputvecklare</a:t>
            </a:r>
            <a:r>
              <a:rPr lang="sv-SE" dirty="0">
                <a:effectLst/>
                <a:latin typeface="Georgia" panose="02040502050405020303" pitchFamily="18" charset="0"/>
              </a:rPr>
              <a:t>: En </a:t>
            </a:r>
            <a:r>
              <a:rPr lang="sv-SE" dirty="0" err="1">
                <a:effectLst/>
                <a:latin typeface="Georgia" panose="02040502050405020303" pitchFamily="18" charset="0"/>
              </a:rPr>
              <a:t>apputvecklare</a:t>
            </a:r>
            <a:r>
              <a:rPr lang="sv-SE" dirty="0">
                <a:effectLst/>
                <a:latin typeface="Georgia" panose="02040502050405020303" pitchFamily="18" charset="0"/>
              </a:rPr>
              <a:t> utvecklar webbapplikationer. I grunden är man ofta systemutvecklare och arbetar med att ta fram och utvecklar data/IT-system eller delar av system. Programmering är oftast kärnan i arbetet. </a:t>
            </a:r>
          </a:p>
          <a:p>
            <a:r>
              <a:rPr lang="sv-SE" b="1" dirty="0" err="1">
                <a:effectLst/>
                <a:latin typeface="Georgia" panose="02040502050405020303" pitchFamily="18" charset="0"/>
              </a:rPr>
              <a:t>Akupressör</a:t>
            </a:r>
            <a:r>
              <a:rPr lang="sv-SE" dirty="0">
                <a:effectLst/>
                <a:latin typeface="Georgia" panose="02040502050405020303" pitchFamily="18" charset="0"/>
              </a:rPr>
              <a:t>: En blandning mellan massör och akupunktör. </a:t>
            </a:r>
            <a:r>
              <a:rPr lang="sv-SE" dirty="0" err="1">
                <a:effectLst/>
                <a:latin typeface="Georgia" panose="02040502050405020303" pitchFamily="18" charset="0"/>
              </a:rPr>
              <a:t>Akupressören</a:t>
            </a:r>
            <a:r>
              <a:rPr lang="sv-SE" dirty="0">
                <a:effectLst/>
                <a:latin typeface="Georgia" panose="02040502050405020303" pitchFamily="18" charset="0"/>
              </a:rPr>
              <a:t> trycker på olika punkter istället för att använda nålar för att patienten ska få smärtlindring. </a:t>
            </a:r>
          </a:p>
          <a:p>
            <a:r>
              <a:rPr lang="sv-SE" b="1" dirty="0">
                <a:effectLst/>
                <a:latin typeface="Georgia" panose="02040502050405020303" pitchFamily="18" charset="0"/>
              </a:rPr>
              <a:t>Barista</a:t>
            </a:r>
            <a:r>
              <a:rPr lang="sv-SE" dirty="0">
                <a:effectLst/>
                <a:latin typeface="Georgia" panose="02040502050405020303" pitchFamily="18" charset="0"/>
              </a:rPr>
              <a:t>: En barista jobbar medkaffe i olika former. Den vanligaste drycken innehåller espresso och mjölk. Med tekniken ”latte art” ger man kunden det lilla extra genom att skapa mönster på mjölkskummet. </a:t>
            </a:r>
          </a:p>
          <a:p>
            <a:r>
              <a:rPr lang="sv-SE" b="1" dirty="0">
                <a:effectLst/>
                <a:latin typeface="Georgia" panose="02040502050405020303" pitchFamily="18" charset="0"/>
              </a:rPr>
              <a:t>Dataprogrammerare inom maskininlärning: </a:t>
            </a:r>
            <a:r>
              <a:rPr lang="sv-SE" b="0" dirty="0">
                <a:effectLst/>
                <a:latin typeface="Georgia" panose="02040502050405020303" pitchFamily="18" charset="0"/>
              </a:rPr>
              <a:t>Programmerar programvara med olika algoritmer som gör att programvaran lär sig och kan göra mer och bättre funktioner av sig själv. </a:t>
            </a:r>
            <a:endParaRPr lang="sv-SE" b="1" dirty="0">
              <a:effectLst/>
              <a:latin typeface="Georgia" panose="02040502050405020303" pitchFamily="18" charset="0"/>
            </a:endParaRPr>
          </a:p>
          <a:p>
            <a:r>
              <a:rPr lang="sv-SE" b="1" dirty="0">
                <a:effectLst/>
                <a:latin typeface="Georgia" panose="02040502050405020303" pitchFamily="18" charset="0"/>
              </a:rPr>
              <a:t>Visual </a:t>
            </a:r>
            <a:r>
              <a:rPr lang="sv-SE" b="1" dirty="0" err="1">
                <a:effectLst/>
                <a:latin typeface="Georgia" panose="02040502050405020303" pitchFamily="18" charset="0"/>
              </a:rPr>
              <a:t>merchandiser</a:t>
            </a:r>
            <a:r>
              <a:rPr lang="sv-SE" dirty="0">
                <a:effectLst/>
                <a:latin typeface="Georgia" panose="02040502050405020303" pitchFamily="18" charset="0"/>
              </a:rPr>
              <a:t>: Visual </a:t>
            </a:r>
            <a:r>
              <a:rPr lang="sv-SE" dirty="0" err="1">
                <a:effectLst/>
                <a:latin typeface="Georgia" panose="02040502050405020303" pitchFamily="18" charset="0"/>
              </a:rPr>
              <a:t>merchandiser</a:t>
            </a:r>
            <a:r>
              <a:rPr lang="sv-SE" dirty="0">
                <a:effectLst/>
                <a:latin typeface="Georgia" panose="02040502050405020303" pitchFamily="18" charset="0"/>
              </a:rPr>
              <a:t> är den nya benämningen av yrket dekoratör eller butikskommunikatör. Jobbet handlar om att exponera och sälja varor.</a:t>
            </a:r>
            <a:endParaRPr lang="sv-SE" b="0" i="0" dirty="0">
              <a:solidFill>
                <a:srgbClr val="475262"/>
              </a:solidFill>
              <a:effectLst/>
              <a:latin typeface="RalewayRegular"/>
            </a:endParaRPr>
          </a:p>
          <a:p>
            <a:endParaRPr lang="sv-SE" b="0" i="0" dirty="0">
              <a:solidFill>
                <a:srgbClr val="475262"/>
              </a:solidFill>
              <a:effectLst/>
              <a:latin typeface="RalewayRegular"/>
            </a:endParaRPr>
          </a:p>
          <a:p>
            <a:r>
              <a:rPr lang="sv-SE" b="1" i="0" dirty="0">
                <a:solidFill>
                  <a:srgbClr val="475262"/>
                </a:solidFill>
                <a:effectLst/>
                <a:latin typeface="RalewayRegular"/>
              </a:rPr>
              <a:t>Vilka yrken tror du finns i framtiden?</a:t>
            </a:r>
            <a:endParaRPr lang="sv-SE" b="1" dirty="0">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7</a:t>
            </a:fld>
            <a:endParaRPr lang="sv-SE"/>
          </a:p>
        </p:txBody>
      </p:sp>
    </p:spTree>
    <p:extLst>
      <p:ext uri="{BB962C8B-B14F-4D97-AF65-F5344CB8AC3E}">
        <p14:creationId xmlns:p14="http://schemas.microsoft.com/office/powerpoint/2010/main" val="218425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arbetsmarknaden hör också en hel del annat</a:t>
            </a:r>
          </a:p>
          <a:p>
            <a:r>
              <a:rPr lang="sv-SE" dirty="0">
                <a:effectLst/>
                <a:latin typeface="Georgia" panose="02040502050405020303" pitchFamily="18" charset="0"/>
              </a:rPr>
              <a:t>Kortfattat kan man beskriva arbetsmarknaden så som vi gjorde i början av bildspelet: den marknad där arbetsgivare erbjuder anställning och köper arbetskraft av de som vill jobba. Arbetsmarknaden handlar om arbeten, människor som arbetar eller vill arbeta och företagen som anställer. </a:t>
            </a:r>
          </a:p>
          <a:p>
            <a:r>
              <a:rPr lang="sv-SE" dirty="0">
                <a:effectLst/>
                <a:latin typeface="Georgia" panose="02040502050405020303" pitchFamily="18" charset="0"/>
              </a:rPr>
              <a:t>Vi går inte in så djupt in på andra delarna av arbetsmarknaden, men det är bra att känna till att arbetsmarknaden består av många olika delar. Titta på orden tillsammans i klassen. Är det något av orden de känner igen. I vilket sammanhang har de hört ordet. </a:t>
            </a:r>
          </a:p>
          <a:p>
            <a:r>
              <a:rPr lang="sv-SE" dirty="0">
                <a:effectLst/>
                <a:latin typeface="Georgia" panose="02040502050405020303" pitchFamily="18" charset="0"/>
              </a:rPr>
              <a:t>Vill klassen fördjupa sig i området Arbetsmarknaden kan eleverna få var sitt ord och ta reda på mer om just detta – exempelvis arbetsgivaravgift, löner, ungdomsarbetslöshet, rekryteringar, semesterdagar, arbetskraftsinvandring, vakanser, befolkningsstruktur, privat och offentlig sektor, arbetslöshet, ungdomsarbetslöshet, arbetsgivaravgift, löner, löneutveckling, lönespridning, sektorer, arbetare och tjänstemän, avtalsförhandlingar, arbetstid, semesterdagar, sjukfrånvaro, åldersfördelning, arbetskraftsinvandring, </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8</a:t>
            </a:fld>
            <a:endParaRPr lang="sv-SE"/>
          </a:p>
        </p:txBody>
      </p:sp>
    </p:spTree>
    <p:extLst>
      <p:ext uri="{BB962C8B-B14F-4D97-AF65-F5344CB8AC3E}">
        <p14:creationId xmlns:p14="http://schemas.microsoft.com/office/powerpoint/2010/main" val="188121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Visste du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75262"/>
                </a:solidFill>
                <a:effectLst/>
                <a:latin typeface="RalewayRegular"/>
              </a:rPr>
              <a:t>I Sverige bor över tio miljoner människor</a:t>
            </a:r>
          </a:p>
          <a:p>
            <a:pPr algn="l"/>
            <a:r>
              <a:rPr lang="sv-SE" b="0" i="0" dirty="0">
                <a:solidFill>
                  <a:srgbClr val="475262"/>
                </a:solidFill>
                <a:effectLst/>
                <a:latin typeface="RalewayRegular"/>
              </a:rPr>
              <a:t>Var 5:e person är under 20 år</a:t>
            </a:r>
          </a:p>
          <a:p>
            <a:pPr algn="l"/>
            <a:r>
              <a:rPr lang="sv-SE" b="0" i="0" dirty="0">
                <a:solidFill>
                  <a:srgbClr val="475262"/>
                </a:solidFill>
                <a:effectLst/>
                <a:latin typeface="RalewayRegular"/>
              </a:rPr>
              <a:t>Medelåldern är 41 år</a:t>
            </a:r>
          </a:p>
          <a:p>
            <a:pPr algn="l"/>
            <a:r>
              <a:rPr lang="sv-SE" b="0" i="0" dirty="0">
                <a:solidFill>
                  <a:srgbClr val="475262"/>
                </a:solidFill>
                <a:effectLst/>
                <a:latin typeface="RalewayRegular"/>
              </a:rPr>
              <a:t>Det finns 1,7 miljoner företag</a:t>
            </a:r>
          </a:p>
          <a:p>
            <a:pPr algn="l"/>
            <a:r>
              <a:rPr lang="sv-SE" b="0" i="0" dirty="0">
                <a:solidFill>
                  <a:srgbClr val="475262"/>
                </a:solidFill>
                <a:effectLst/>
                <a:latin typeface="RalewayRegular"/>
              </a:rPr>
              <a:t>5 miljoner personer har en anställning</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9</a:t>
            </a:fld>
            <a:endParaRPr lang="sv-SE"/>
          </a:p>
        </p:txBody>
      </p:sp>
    </p:spTree>
    <p:extLst>
      <p:ext uri="{BB962C8B-B14F-4D97-AF65-F5344CB8AC3E}">
        <p14:creationId xmlns:p14="http://schemas.microsoft.com/office/powerpoint/2010/main" val="412589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 på yrken inom olika branscher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Lagerassistenter, maskinmekaniker, spårvagnsförare, långtradarförare.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Inredningssnickare, anläggningsarbetare, VVS-montörer, målare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Programmerare, civilingenjörer, gruvtekniker, sjukhustekniker</a:t>
            </a:r>
            <a:endParaRPr lang="sv-SE" b="0" dirty="0"/>
          </a:p>
          <a:p>
            <a:pPr marL="171450" indent="-171450" algn="l">
              <a:lnSpc>
                <a:spcPct val="150000"/>
              </a:lnSpc>
              <a:buFont typeface="Arial" panose="020B0604020202020204" pitchFamily="34" charset="0"/>
              <a:buChar char="•"/>
            </a:pPr>
            <a:r>
              <a:rPr lang="sv-SE" b="0" i="0" dirty="0">
                <a:solidFill>
                  <a:srgbClr val="475262"/>
                </a:solidFill>
                <a:effectLst/>
                <a:latin typeface="RalewayRegular"/>
              </a:rPr>
              <a:t>Yrkesvägledare, epidemiologer, redovisningsassistenter, receptionister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Gymnasielärare, speciallärare, fritidspedagoger, förskollärare</a:t>
            </a:r>
          </a:p>
          <a:p>
            <a:pPr marL="171450" indent="-171450" algn="l">
              <a:lnSpc>
                <a:spcPct val="150000"/>
              </a:lnSpc>
              <a:buFont typeface="Arial" panose="020B0604020202020204" pitchFamily="34" charset="0"/>
              <a:buChar char="•"/>
            </a:pPr>
            <a:r>
              <a:rPr lang="sv-SE" b="0" i="0" dirty="0">
                <a:solidFill>
                  <a:srgbClr val="475262"/>
                </a:solidFill>
                <a:effectLst/>
                <a:latin typeface="RalewayRegular"/>
              </a:rPr>
              <a:t>Tandläkare, barnmorskor, kuratorer, apotekare</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10</a:t>
            </a:fld>
            <a:endParaRPr lang="sv-SE"/>
          </a:p>
        </p:txBody>
      </p:sp>
    </p:spTree>
    <p:extLst>
      <p:ext uri="{BB962C8B-B14F-4D97-AF65-F5344CB8AC3E}">
        <p14:creationId xmlns:p14="http://schemas.microsoft.com/office/powerpoint/2010/main" val="207138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BD782-2DA3-43E7-B98D-596A2F55C39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B9D813B-0C9D-460E-9AE7-ABD9F7E15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EC95710-2FBB-46E3-AA6A-AE91786D4B2C}"/>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F866E14E-5CBB-4BA5-B1E6-4AE11F707F7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24566E-BB91-4B62-9D26-1F7233FACAA0}"/>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87724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6A38C-7455-4164-A93E-18213092FCB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970C4C-3761-4069-95B0-23C7D961E39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B985D3-E8F3-4CC6-896A-13A3B3291997}"/>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10410923-DACA-4632-A60A-EC5DDA1924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B524F9-2511-40B2-B9A1-05D3FEFC44B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61475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AB17DEE-BC79-4F03-A5FF-DB86860CDBC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1793301-B888-457B-B818-C6579F00B57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820471-2AAB-4609-B497-840CCCCE9F4B}"/>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D365AE77-3F63-4EAA-9108-188184206A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E15A43-26E8-448A-A89A-CC6BE255C44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3003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D30FB-970A-4C43-81F5-B7A6457D57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BA5BA-9D3D-41C8-8891-9DB7AD8A763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0B373A-09CB-40F1-9D03-88D064BC4085}"/>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6A446275-9A2F-4D52-883E-52AE5D7F50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178FA2-2187-4E70-A479-8BF9A66E5EC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4050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58A97-364D-4F09-ABB4-D36E887F302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E760CEA-8D6B-4F69-A99D-0824E7FC6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DF59761-7C1B-444B-A369-4F8B67FA24CE}"/>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E916F1A4-6950-4CD3-922F-3F28D596B18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D288EC-B30F-4D96-A3EF-BD8E70D4F6BF}"/>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6235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6735A-D93A-49E2-9ED4-BCE5C8F8733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B8AF5A-62AF-44BD-AB27-D826E98741B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4613C26-2883-4BEE-A9D8-35F1B4EAC77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86D3335-11E3-45C9-8B49-30BBF6BDB1B0}"/>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6" name="Platshållare för sidfot 5">
            <a:extLst>
              <a:ext uri="{FF2B5EF4-FFF2-40B4-BE49-F238E27FC236}">
                <a16:creationId xmlns:a16="http://schemas.microsoft.com/office/drawing/2014/main" id="{DBBE5444-A8FF-4BC5-945C-4BAF91C2F8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ED33FC-4C9D-437A-8DED-29EBA7C63A98}"/>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0446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4735C-EA48-4E89-953C-162767E8DC2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4EFB44C-146A-4331-A022-24F0C2B6A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3AB68E-5690-4D8A-9ADC-D92ADB4F6C7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63ECA2D-5A7A-4442-8795-3EB7886AC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870362D-98E3-4FE5-8AD5-FE8FE99E5AB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3AA0EE-62A6-4A6F-9252-37BC6B450736}"/>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8" name="Platshållare för sidfot 7">
            <a:extLst>
              <a:ext uri="{FF2B5EF4-FFF2-40B4-BE49-F238E27FC236}">
                <a16:creationId xmlns:a16="http://schemas.microsoft.com/office/drawing/2014/main" id="{915E4865-2683-4147-942D-BEF354877E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8F88B43-CDA2-4A9B-8DE0-B21CE9CB2031}"/>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344190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B2FA82-D587-4E69-B38A-D872B94C0DB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2018CD5-2601-4572-9303-3F7372B73F7A}"/>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4" name="Platshållare för sidfot 3">
            <a:extLst>
              <a:ext uri="{FF2B5EF4-FFF2-40B4-BE49-F238E27FC236}">
                <a16:creationId xmlns:a16="http://schemas.microsoft.com/office/drawing/2014/main" id="{6BD32A31-E736-42BC-8387-A160BBA161D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E9DD428-BAC3-4760-801E-9138C71F609F}"/>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34691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AD747E-9278-4FB5-95F8-885A2EEF2F4C}"/>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3" name="Platshållare för sidfot 2">
            <a:extLst>
              <a:ext uri="{FF2B5EF4-FFF2-40B4-BE49-F238E27FC236}">
                <a16:creationId xmlns:a16="http://schemas.microsoft.com/office/drawing/2014/main" id="{95BAE158-DAE2-4927-AF34-4D2A5ED4D03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0E91969-59FD-473B-9439-6F23F8D64E9D}"/>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37683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445A60-A0CE-46AA-B061-766C070A44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9AD373-1DFC-40D6-98E9-044C5F014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FA7F30-0527-4E01-8461-88C18B1AD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74FFAF-A314-462F-8B99-93FC6C4DB173}"/>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6" name="Platshållare för sidfot 5">
            <a:extLst>
              <a:ext uri="{FF2B5EF4-FFF2-40B4-BE49-F238E27FC236}">
                <a16:creationId xmlns:a16="http://schemas.microsoft.com/office/drawing/2014/main" id="{1E1779CD-6C96-40ED-B130-7F68231A32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0FFDDD9-FF23-4730-8456-BD3BCE9C30C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1484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E77AF3-9B4B-49F6-8EE5-2BB62BE975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9D7CF73-1FEE-4A59-861B-4FE1ADDE3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BB19A3E-F689-4E2E-84AA-05409CC8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ED3B3C4-DE5E-4187-B87E-41CEF8FF09C3}"/>
              </a:ext>
            </a:extLst>
          </p:cNvPr>
          <p:cNvSpPr>
            <a:spLocks noGrp="1"/>
          </p:cNvSpPr>
          <p:nvPr>
            <p:ph type="dt" sz="half" idx="10"/>
          </p:nvPr>
        </p:nvSpPr>
        <p:spPr/>
        <p:txBody>
          <a:bodyPr/>
          <a:lstStyle/>
          <a:p>
            <a:fld id="{8FDED121-77B0-4B95-8BFD-C67C9722E68D}" type="datetimeFigureOut">
              <a:rPr lang="sv-SE" smtClean="0"/>
              <a:t>2023-01-09</a:t>
            </a:fld>
            <a:endParaRPr lang="sv-SE"/>
          </a:p>
        </p:txBody>
      </p:sp>
      <p:sp>
        <p:nvSpPr>
          <p:cNvPr id="6" name="Platshållare för sidfot 5">
            <a:extLst>
              <a:ext uri="{FF2B5EF4-FFF2-40B4-BE49-F238E27FC236}">
                <a16:creationId xmlns:a16="http://schemas.microsoft.com/office/drawing/2014/main" id="{46E571B3-8B88-4B27-9E10-0F7C0B93EFD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34C57AF-56D5-48D4-A1A4-E4AC164EEB08}"/>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88734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6E6912-4EB9-4622-9494-EA3AD5881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7B89D8-0669-490F-AE35-D1318E3EC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885115-C833-40A8-86A1-1FCF64C98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D121-77B0-4B95-8BFD-C67C9722E68D}" type="datetimeFigureOut">
              <a:rPr lang="sv-SE" smtClean="0"/>
              <a:t>2023-01-09</a:t>
            </a:fld>
            <a:endParaRPr lang="sv-SE"/>
          </a:p>
        </p:txBody>
      </p:sp>
      <p:sp>
        <p:nvSpPr>
          <p:cNvPr id="5" name="Platshållare för sidfot 4">
            <a:extLst>
              <a:ext uri="{FF2B5EF4-FFF2-40B4-BE49-F238E27FC236}">
                <a16:creationId xmlns:a16="http://schemas.microsoft.com/office/drawing/2014/main" id="{E76DFE04-8EF3-4479-86D8-9E61F14A9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EA3E912-0029-4D7C-A216-6FFB4DEE1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F49D-79CD-44F2-90C7-631A7C75CE8D}" type="slidenum">
              <a:rPr lang="sv-SE" smtClean="0"/>
              <a:t>‹#›</a:t>
            </a:fld>
            <a:endParaRPr lang="sv-SE"/>
          </a:p>
        </p:txBody>
      </p:sp>
    </p:spTree>
    <p:extLst>
      <p:ext uri="{BB962C8B-B14F-4D97-AF65-F5344CB8AC3E}">
        <p14:creationId xmlns:p14="http://schemas.microsoft.com/office/powerpoint/2010/main" val="153494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01E93-5185-28A9-D41F-88402F902256}"/>
              </a:ext>
            </a:extLst>
          </p:cNvPr>
          <p:cNvSpPr>
            <a:spLocks noGrp="1"/>
          </p:cNvSpPr>
          <p:nvPr>
            <p:ph type="title"/>
          </p:nvPr>
        </p:nvSpPr>
        <p:spPr>
          <a:xfrm>
            <a:off x="-1" y="0"/>
            <a:ext cx="12192001" cy="6857999"/>
          </a:xfrm>
          <a:solidFill>
            <a:srgbClr val="00005A"/>
          </a:solidFill>
        </p:spPr>
        <p:txBody>
          <a:bodyPr/>
          <a:lstStyle/>
          <a:p>
            <a:pPr algn="ctr"/>
            <a:r>
              <a:rPr lang="sv-SE"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Arbetsmarknaden</a:t>
            </a:r>
            <a:endParaRPr lang="sv-SE"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75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F1C9C37-277C-46D2-8FA2-09A8461E9137}"/>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9218" name="Picture 2">
            <a:extLst>
              <a:ext uri="{FF2B5EF4-FFF2-40B4-BE49-F238E27FC236}">
                <a16:creationId xmlns:a16="http://schemas.microsoft.com/office/drawing/2014/main" id="{3B742DB5-056F-4224-B978-ED606935A9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 y="0"/>
            <a:ext cx="12225670" cy="687693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D78CA72B-3404-EC5E-248D-A5E1078686DF}"/>
              </a:ext>
              <a:ext uri="{C183D7F6-B498-43B3-948B-1728B52AA6E4}">
                <adec:decorative xmlns:adec="http://schemas.microsoft.com/office/drawing/2017/decorative" val="1"/>
              </a:ext>
            </a:extLst>
          </p:cNvPr>
          <p:cNvSpPr/>
          <p:nvPr/>
        </p:nvSpPr>
        <p:spPr>
          <a:xfrm>
            <a:off x="-212035" y="-132522"/>
            <a:ext cx="12867861" cy="993913"/>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DFE160D7-4B04-3840-ED43-04CDD6D7B541}"/>
              </a:ext>
            </a:extLst>
          </p:cNvPr>
          <p:cNvSpPr txBox="1">
            <a:spLocks noGrp="1"/>
          </p:cNvSpPr>
          <p:nvPr>
            <p:ph type="title" idx="4294967295"/>
          </p:nvPr>
        </p:nvSpPr>
        <p:spPr>
          <a:xfrm>
            <a:off x="838200" y="-9310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05413"/>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Exempel på yrken</a:t>
            </a:r>
          </a:p>
        </p:txBody>
      </p:sp>
    </p:spTree>
    <p:extLst>
      <p:ext uri="{BB962C8B-B14F-4D97-AF65-F5344CB8AC3E}">
        <p14:creationId xmlns:p14="http://schemas.microsoft.com/office/powerpoint/2010/main" val="59685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EF68884-5D28-42C3-A7B8-A88A7EC8FD4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5AC22D46-CBAE-8203-9FE8-51C8A1C13782}"/>
              </a:ext>
            </a:extLst>
          </p:cNvPr>
          <p:cNvSpPr>
            <a:spLocks noGrp="1"/>
          </p:cNvSpPr>
          <p:nvPr>
            <p:ph type="title" idx="4294967295"/>
          </p:nvPr>
        </p:nvSpPr>
        <p:spPr>
          <a:xfrm>
            <a:off x="1275009" y="350703"/>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lt1"/>
                </a:solidFill>
                <a:effectLst/>
                <a:uLnTx/>
                <a:uFillTx/>
                <a:latin typeface="+mn-lt"/>
                <a:ea typeface="+mn-ea"/>
                <a:cs typeface="+mn-cs"/>
              </a:rPr>
              <a:t>Diskussion anställning</a:t>
            </a:r>
            <a:endParaRPr kumimoji="0" lang="sv-SE" sz="105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23481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0B3CD2B-B0C4-46C1-88CE-6AB940C1439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00"/>
          <a:stretch/>
        </p:blipFill>
        <p:spPr bwMode="auto">
          <a:xfrm>
            <a:off x="0" y="1463040"/>
            <a:ext cx="12192000" cy="57607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0A01BBAB-E1FD-9083-961F-B18F4D847D96}"/>
              </a:ext>
              <a:ext uri="{C183D7F6-B498-43B3-948B-1728B52AA6E4}">
                <adec:decorative xmlns:adec="http://schemas.microsoft.com/office/drawing/2017/decorative" val="1"/>
              </a:ext>
            </a:extLst>
          </p:cNvPr>
          <p:cNvSpPr/>
          <p:nvPr/>
        </p:nvSpPr>
        <p:spPr>
          <a:xfrm>
            <a:off x="5951349" y="2396038"/>
            <a:ext cx="4974956" cy="1193369"/>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84506B-DC11-914C-6DAD-29611E839AE7}"/>
              </a:ext>
              <a:ext uri="{C183D7F6-B498-43B3-948B-1728B52AA6E4}">
                <adec:decorative xmlns:adec="http://schemas.microsoft.com/office/drawing/2017/decorative" val="1"/>
              </a:ext>
            </a:extLst>
          </p:cNvPr>
          <p:cNvSpPr/>
          <p:nvPr/>
        </p:nvSpPr>
        <p:spPr>
          <a:xfrm>
            <a:off x="3223647" y="5616587"/>
            <a:ext cx="8130153" cy="638529"/>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a:extLst>
              <a:ext uri="{FF2B5EF4-FFF2-40B4-BE49-F238E27FC236}">
                <a16:creationId xmlns:a16="http://schemas.microsoft.com/office/drawing/2014/main" id="{701768DA-128E-AB97-A36E-C656E36E8666}"/>
              </a:ext>
            </a:extLst>
          </p:cNvPr>
          <p:cNvSpPr txBox="1"/>
          <p:nvPr/>
        </p:nvSpPr>
        <p:spPr>
          <a:xfrm>
            <a:off x="5745480" y="2559988"/>
            <a:ext cx="5974080" cy="3357266"/>
          </a:xfrm>
          <a:prstGeom prst="rect">
            <a:avLst/>
          </a:prstGeom>
          <a:noFill/>
        </p:spPr>
        <p:txBody>
          <a:bodyPr wrap="square" rtlCol="0">
            <a:spAutoFit/>
          </a:bodyPr>
          <a:lstStyle/>
          <a:p>
            <a:pPr>
              <a:lnSpc>
                <a:spcPct val="150000"/>
              </a:lnSpc>
            </a:pPr>
            <a:r>
              <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Just nu är ungefär 310 000 personer arbetslösa i Sverige.</a:t>
            </a:r>
          </a:p>
          <a:p>
            <a:pPr>
              <a:lnSpc>
                <a:spcPct val="150000"/>
              </a:lnSpc>
            </a:pPr>
            <a:endPar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50000"/>
              </a:lnSpc>
            </a:pPr>
            <a:endPar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50000"/>
              </a:lnSpc>
            </a:pPr>
            <a:r>
              <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Det motsvarar cirka 6,6 procent av de som vill jobba. </a:t>
            </a:r>
          </a:p>
        </p:txBody>
      </p:sp>
      <p:sp>
        <p:nvSpPr>
          <p:cNvPr id="2" name="Rubrik 1">
            <a:extLst>
              <a:ext uri="{FF2B5EF4-FFF2-40B4-BE49-F238E27FC236}">
                <a16:creationId xmlns:a16="http://schemas.microsoft.com/office/drawing/2014/main" id="{B2FDE9DD-A8E3-409A-AD97-D6F65F6DCA8F}"/>
              </a:ext>
            </a:extLst>
          </p:cNvPr>
          <p:cNvSpPr>
            <a:spLocks noGrp="1"/>
          </p:cNvSpPr>
          <p:nvPr>
            <p:ph type="title"/>
          </p:nvPr>
        </p:nvSpPr>
        <p:spPr>
          <a:xfrm>
            <a:off x="-90151" y="-193183"/>
            <a:ext cx="12428112" cy="1883871"/>
          </a:xfrm>
          <a:solidFill>
            <a:srgbClr val="FFFAE5"/>
          </a:solidFill>
        </p:spPr>
        <p:txBody>
          <a:bodyPr/>
          <a:lstStyle/>
          <a:p>
            <a:pPr algn="ctr"/>
            <a:r>
              <a:rPr lang="sv-SE" sz="5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Arbetslösheten</a:t>
            </a:r>
            <a:endParaRPr lang="sv-SE"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70854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 gungbräda med orden arbetstillfällen på ena sidan och arbetskraft på andra sidan - som väger lite tyngre här. ">
            <a:extLst>
              <a:ext uri="{FF2B5EF4-FFF2-40B4-BE49-F238E27FC236}">
                <a16:creationId xmlns:a16="http://schemas.microsoft.com/office/drawing/2014/main" id="{FC251FC4-D4F5-4B1A-8417-B42AD0C45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390032C3-864D-1D29-55AC-BF94EEB6B844}"/>
              </a:ext>
            </a:extLst>
          </p:cNvPr>
          <p:cNvSpPr>
            <a:spLocks noGrp="1"/>
          </p:cNvSpPr>
          <p:nvPr>
            <p:ph type="title" idx="4294967295"/>
          </p:nvPr>
        </p:nvSpPr>
        <p:spPr>
          <a:xfrm>
            <a:off x="244698" y="515870"/>
            <a:ext cx="4172756" cy="330334"/>
          </a:xfrm>
          <a:prstGeom prst="rect">
            <a:avLst/>
          </a:prstGeom>
          <a:solidFill>
            <a:srgbClr val="FFFAE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9F4697"/>
                </a:solidFill>
                <a:effectLst/>
                <a:uLnTx/>
                <a:uFillTx/>
                <a:latin typeface="+mn-lt"/>
                <a:ea typeface="+mn-ea"/>
                <a:cs typeface="+mn-cs"/>
              </a:rPr>
              <a:t>Balansen på </a:t>
            </a:r>
            <a:br>
              <a:rPr kumimoji="0" lang="sv-SE" sz="3200" b="1" i="0" u="none" strike="noStrike" kern="1200" cap="none" spc="0" normalizeH="0" baseline="0" noProof="0" dirty="0">
                <a:ln>
                  <a:noFill/>
                </a:ln>
                <a:solidFill>
                  <a:srgbClr val="9F4697"/>
                </a:solidFill>
                <a:effectLst/>
                <a:uLnTx/>
                <a:uFillTx/>
                <a:latin typeface="+mn-lt"/>
                <a:ea typeface="+mn-ea"/>
                <a:cs typeface="+mn-cs"/>
              </a:rPr>
            </a:br>
            <a:r>
              <a:rPr kumimoji="0" lang="sv-SE" sz="3200" b="1" i="0" u="none" strike="noStrike" kern="1200" cap="none" spc="0" normalizeH="0" baseline="0" noProof="0" dirty="0">
                <a:ln>
                  <a:noFill/>
                </a:ln>
                <a:solidFill>
                  <a:srgbClr val="9F4697"/>
                </a:solidFill>
                <a:effectLst/>
                <a:uLnTx/>
                <a:uFillTx/>
                <a:latin typeface="+mn-lt"/>
                <a:ea typeface="+mn-ea"/>
                <a:cs typeface="+mn-cs"/>
              </a:rPr>
              <a:t>arbetsmarknaden</a:t>
            </a:r>
            <a:endParaRPr kumimoji="0" lang="sv-SE" sz="1800" b="1" i="0" u="none" strike="noStrike" kern="1200" cap="none" spc="0" normalizeH="0" baseline="0" noProof="0" dirty="0">
              <a:ln>
                <a:noFill/>
              </a:ln>
              <a:solidFill>
                <a:srgbClr val="9F4697"/>
              </a:solidFill>
              <a:effectLst/>
              <a:uLnTx/>
              <a:uFillTx/>
              <a:latin typeface="+mn-lt"/>
              <a:ea typeface="+mn-ea"/>
              <a:cs typeface="+mn-cs"/>
            </a:endParaRPr>
          </a:p>
        </p:txBody>
      </p:sp>
    </p:spTree>
    <p:extLst>
      <p:ext uri="{BB962C8B-B14F-4D97-AF65-F5344CB8AC3E}">
        <p14:creationId xmlns:p14="http://schemas.microsoft.com/office/powerpoint/2010/main" val="35864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tt folkhav som lyssnar på en kvinna som säger Vad tror du denna obalans beror på? Väljer vi fel utbildning eller ställer företag för höga krav?">
            <a:extLst>
              <a:ext uri="{FF2B5EF4-FFF2-40B4-BE49-F238E27FC236}">
                <a16:creationId xmlns:a16="http://schemas.microsoft.com/office/drawing/2014/main" id="{EC5DEA01-4205-4598-B126-AF99B170BADA}"/>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615C30E2-6779-24EE-BA7D-810BDB94D856}"/>
              </a:ext>
            </a:extLst>
          </p:cNvPr>
          <p:cNvSpPr>
            <a:spLocks noGrp="1"/>
          </p:cNvSpPr>
          <p:nvPr>
            <p:ph type="title" idx="4294967295"/>
          </p:nvPr>
        </p:nvSpPr>
        <p:spPr>
          <a:xfrm>
            <a:off x="1287887" y="257577"/>
            <a:ext cx="2086378" cy="474976"/>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chemeClr val="lt1"/>
                </a:solidFill>
                <a:effectLst/>
                <a:uLnTx/>
                <a:uFillTx/>
                <a:latin typeface="+mn-lt"/>
                <a:ea typeface="+mn-ea"/>
                <a:cs typeface="+mn-cs"/>
              </a:rPr>
              <a:t>Diskussion obalans</a:t>
            </a:r>
            <a:endParaRPr kumimoji="0" lang="sv-SE" sz="11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78552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n whiteboardtavla med tre uppgifter i text. Intill tavlan sitter två skolelever vid varsin dator och gör uppgifterna. ">
            <a:extLst>
              <a:ext uri="{FF2B5EF4-FFF2-40B4-BE49-F238E27FC236}">
                <a16:creationId xmlns:a16="http://schemas.microsoft.com/office/drawing/2014/main" id="{2225DBE1-A92B-4A85-ACF9-B0DB3E8F189C}"/>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6319DDAB-BB1E-31A5-0770-2CA8F42C721E}"/>
              </a:ext>
              <a:ext uri="{C183D7F6-B498-43B3-948B-1728B52AA6E4}">
                <adec:decorative xmlns:adec="http://schemas.microsoft.com/office/drawing/2017/decorative" val="1"/>
              </a:ext>
            </a:extLst>
          </p:cNvPr>
          <p:cNvSpPr/>
          <p:nvPr/>
        </p:nvSpPr>
        <p:spPr>
          <a:xfrm>
            <a:off x="1224366" y="1301858"/>
            <a:ext cx="6090834" cy="402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som skymmer onödig information">
            <a:extLst>
              <a:ext uri="{FF2B5EF4-FFF2-40B4-BE49-F238E27FC236}">
                <a16:creationId xmlns:a16="http://schemas.microsoft.com/office/drawing/2014/main" id="{082EC1F5-5889-8416-64CF-B7D82CD2079F}"/>
              </a:ext>
              <a:ext uri="{C183D7F6-B498-43B3-948B-1728B52AA6E4}">
                <adec:decorative xmlns:adec="http://schemas.microsoft.com/office/drawing/2017/decorative" val="1"/>
              </a:ext>
            </a:extLst>
          </p:cNvPr>
          <p:cNvSpPr/>
          <p:nvPr/>
        </p:nvSpPr>
        <p:spPr>
          <a:xfrm>
            <a:off x="4393770" y="1235855"/>
            <a:ext cx="6090834" cy="207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
            <a:extLst>
              <a:ext uri="{FF2B5EF4-FFF2-40B4-BE49-F238E27FC236}">
                <a16:creationId xmlns:a16="http://schemas.microsoft.com/office/drawing/2014/main" id="{D0817D24-D753-533B-44E2-D6671B748561}"/>
              </a:ext>
            </a:extLst>
          </p:cNvPr>
          <p:cNvSpPr txBox="1"/>
          <p:nvPr/>
        </p:nvSpPr>
        <p:spPr>
          <a:xfrm>
            <a:off x="1348353" y="1588684"/>
            <a:ext cx="8462074" cy="3214278"/>
          </a:xfrm>
          <a:prstGeom prst="rect">
            <a:avLst/>
          </a:prstGeom>
          <a:noFill/>
        </p:spPr>
        <p:txBody>
          <a:bodyPr wrap="square" rtlCol="0">
            <a:spAutoFit/>
          </a:bodyPr>
          <a:lstStyle/>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Fundera på ett intressant yrke du vill jobba med.</a:t>
            </a:r>
          </a:p>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Hur många lediga jobb finns det inom det yrket i Platsbanken just nu?</a:t>
            </a:r>
          </a:p>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Kan hur många lediga jobb det finns inom </a:t>
            </a:r>
            <a:br>
              <a:rPr lang="sv-SE" sz="2400" dirty="0">
                <a:latin typeface="Open Sans" panose="020B0606030504020204" pitchFamily="34" charset="0"/>
                <a:ea typeface="Open Sans" panose="020B0606030504020204" pitchFamily="34" charset="0"/>
                <a:cs typeface="Open Sans" panose="020B0606030504020204" pitchFamily="34" charset="0"/>
              </a:rPr>
            </a:br>
            <a:r>
              <a:rPr lang="sv-SE" sz="2400" dirty="0">
                <a:latin typeface="Open Sans" panose="020B0606030504020204" pitchFamily="34" charset="0"/>
                <a:ea typeface="Open Sans" panose="020B0606030504020204" pitchFamily="34" charset="0"/>
                <a:cs typeface="Open Sans" panose="020B0606030504020204" pitchFamily="34" charset="0"/>
              </a:rPr>
              <a:t>ett yrke påverka vad du vill </a:t>
            </a:r>
            <a:br>
              <a:rPr lang="sv-SE" sz="2400" dirty="0">
                <a:latin typeface="Open Sans" panose="020B0606030504020204" pitchFamily="34" charset="0"/>
                <a:ea typeface="Open Sans" panose="020B0606030504020204" pitchFamily="34" charset="0"/>
                <a:cs typeface="Open Sans" panose="020B0606030504020204" pitchFamily="34" charset="0"/>
              </a:rPr>
            </a:br>
            <a:r>
              <a:rPr lang="sv-SE" sz="2400" dirty="0">
                <a:latin typeface="Open Sans" panose="020B0606030504020204" pitchFamily="34" charset="0"/>
                <a:ea typeface="Open Sans" panose="020B0606030504020204" pitchFamily="34" charset="0"/>
                <a:cs typeface="Open Sans" panose="020B0606030504020204" pitchFamily="34" charset="0"/>
              </a:rPr>
              <a:t>jobba med i framtiden?</a:t>
            </a:r>
          </a:p>
        </p:txBody>
      </p:sp>
      <p:sp>
        <p:nvSpPr>
          <p:cNvPr id="8" name="Rubrik 7">
            <a:extLst>
              <a:ext uri="{FF2B5EF4-FFF2-40B4-BE49-F238E27FC236}">
                <a16:creationId xmlns:a16="http://schemas.microsoft.com/office/drawing/2014/main" id="{215F09A9-ABF5-2DDD-B467-9DCAE6AE7AF3}"/>
              </a:ext>
            </a:extLst>
          </p:cNvPr>
          <p:cNvSpPr>
            <a:spLocks noGrp="1"/>
          </p:cNvSpPr>
          <p:nvPr>
            <p:ph type="title" idx="4294967295"/>
          </p:nvPr>
        </p:nvSpPr>
        <p:spPr>
          <a:xfrm>
            <a:off x="1313645" y="313609"/>
            <a:ext cx="1545465" cy="412462"/>
          </a:xfrm>
          <a:prstGeom prst="rect">
            <a:avLst/>
          </a:prstGeom>
          <a:solidFill>
            <a:srgbClr val="B56FA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chemeClr val="lt1"/>
                </a:solidFill>
                <a:effectLst/>
                <a:uLnTx/>
                <a:uFillTx/>
                <a:latin typeface="+mn-lt"/>
                <a:ea typeface="+mn-ea"/>
                <a:cs typeface="+mn-cs"/>
              </a:rPr>
              <a:t>Uppgift</a:t>
            </a:r>
            <a:endParaRPr kumimoji="0" lang="sv-SE" sz="18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90896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2C2DDF6-53C7-46C7-9075-CB060FE435F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4">
            <a:extLst>
              <a:ext uri="{FF2B5EF4-FFF2-40B4-BE49-F238E27FC236}">
                <a16:creationId xmlns:a16="http://schemas.microsoft.com/office/drawing/2014/main" id="{79F27E9A-F59D-22B2-9E7C-3089624442F5}"/>
              </a:ext>
            </a:extLst>
          </p:cNvPr>
          <p:cNvSpPr>
            <a:spLocks noGrp="1"/>
          </p:cNvSpPr>
          <p:nvPr>
            <p:ph type="title" idx="4294967295"/>
          </p:nvPr>
        </p:nvSpPr>
        <p:spPr>
          <a:xfrm>
            <a:off x="0" y="49972"/>
            <a:ext cx="4662152" cy="1262129"/>
          </a:xfrm>
          <a:prstGeom prst="rightArrow">
            <a:avLst>
              <a:gd name="adj1" fmla="val 100000"/>
              <a:gd name="adj2" fmla="val 37500"/>
            </a:avLst>
          </a:prstGeom>
          <a:solidFill>
            <a:srgbClr val="00759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chemeClr val="bg1"/>
                </a:solidFill>
                <a:effectLst>
                  <a:outerShdw blurRad="50800" dist="50800" dir="5400000" algn="ctr" rotWithShape="0">
                    <a:srgbClr val="000000">
                      <a:alpha val="93285"/>
                    </a:srgbClr>
                  </a:outerShdw>
                </a:effectLst>
                <a:uLnTx/>
                <a:uFillTx/>
                <a:latin typeface="+mn-lt"/>
                <a:ea typeface="+mn-ea"/>
                <a:cs typeface="+mn-cs"/>
              </a:rPr>
              <a:t>Kom ihåg!</a:t>
            </a:r>
            <a:endParaRPr kumimoji="0" lang="sv-SE" sz="48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1191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DD6513F-62FB-9E3C-94D4-82826C3C5EA4}"/>
              </a:ext>
              <a:ext uri="{C183D7F6-B498-43B3-948B-1728B52AA6E4}">
                <adec:decorative xmlns:adec="http://schemas.microsoft.com/office/drawing/2017/decorative" val="1"/>
              </a:ext>
            </a:extLst>
          </p:cNvPr>
          <p:cNvSpPr/>
          <p:nvPr/>
        </p:nvSpPr>
        <p:spPr>
          <a:xfrm>
            <a:off x="0" y="0"/>
            <a:ext cx="12312203" cy="6858000"/>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a:extLst>
              <a:ext uri="{FF2B5EF4-FFF2-40B4-BE49-F238E27FC236}">
                <a16:creationId xmlns:a16="http://schemas.microsoft.com/office/drawing/2014/main" id="{EFC3495C-0966-4E6A-9260-4560B060E08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vå marknadsstånd där det ena säljer anställning och det andra säljer arbetskraft. Ovanför står rubriken arbetsmarknaden. Två figurer står och tittar mot marknadsstånden. ">
            <a:extLst>
              <a:ext uri="{FF2B5EF4-FFF2-40B4-BE49-F238E27FC236}">
                <a16:creationId xmlns:a16="http://schemas.microsoft.com/office/drawing/2014/main" id="{5113372B-075B-410F-81C9-C7B044BD9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D58732-DD48-48C4-97FF-7EA8D59E647B}"/>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1"/>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0A1882C9-AE1C-45EB-87FE-541810E15E7E}"/>
              </a:ext>
            </a:extLst>
          </p:cNvPr>
          <p:cNvSpPr txBox="1">
            <a:spLocks noGrp="1"/>
          </p:cNvSpPr>
          <p:nvPr>
            <p:ph type="title" idx="4294967295"/>
          </p:nvPr>
        </p:nvSpPr>
        <p:spPr>
          <a:xfrm>
            <a:off x="-108857" y="-284852"/>
            <a:ext cx="11854389" cy="1402807"/>
          </a:xfrm>
          <a:prstGeom prst="rect">
            <a:avLst/>
          </a:prstGeom>
          <a:solidFill>
            <a:srgbClr val="FFFAE5"/>
          </a:solidFill>
          <a:ln>
            <a:noFill/>
            <a:prstDash/>
          </a:ln>
          <a:effectLst/>
        </p:spPr>
        <p:txBody>
          <a:bodyPr rot="0" spcFirstLastPara="0" vertOverflow="overflow" horzOverflow="overflow" vert="horz" wrap="square" lIns="936000" tIns="61200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rgbClr val="1B81A0"/>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Vad är arbetsmarknad?</a:t>
            </a:r>
          </a:p>
        </p:txBody>
      </p:sp>
    </p:spTree>
    <p:extLst>
      <p:ext uri="{BB962C8B-B14F-4D97-AF65-F5344CB8AC3E}">
        <p14:creationId xmlns:p14="http://schemas.microsoft.com/office/powerpoint/2010/main" val="21152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udenter på flakbild jublar: ”För vi har tagit studenten! För vi har tagit studenten!”&#10;Barn säger: ”Jag vill plugga!”&#10;Förälder med spade säger: ”För dyrt. Jobba på!”">
            <a:extLst>
              <a:ext uri="{FF2B5EF4-FFF2-40B4-BE49-F238E27FC236}">
                <a16:creationId xmlns:a16="http://schemas.microsoft.com/office/drawing/2014/main" id="{6A3F52D2-FB9B-42A3-8DB1-F3E5DDC33FF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D8064095-480A-3DCE-A89D-7DFF9E527351}"/>
              </a:ext>
            </a:extLst>
          </p:cNvPr>
          <p:cNvSpPr txBox="1">
            <a:spLocks noGrp="1"/>
          </p:cNvSpPr>
          <p:nvPr>
            <p:ph type="title" idx="4294967295"/>
          </p:nvPr>
        </p:nvSpPr>
        <p:spPr>
          <a:xfrm>
            <a:off x="-108857" y="-119743"/>
            <a:ext cx="5453743" cy="1679806"/>
          </a:xfrm>
          <a:prstGeom prst="rect">
            <a:avLst/>
          </a:prstGeom>
          <a:solidFill>
            <a:srgbClr val="FFFAE5"/>
          </a:solidFill>
          <a:ln>
            <a:noFill/>
            <a:prstDash/>
          </a:ln>
          <a:effectLst/>
        </p:spPr>
        <p:txBody>
          <a:bodyPr rot="0" spcFirstLastPara="0" vertOverflow="overflow" horzOverflow="overflow" vert="horz" wrap="square" lIns="936000" tIns="61200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a:noFill/>
                </a:ln>
                <a:solidFill>
                  <a:srgbClr val="1B81A0"/>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Då och nu</a:t>
            </a:r>
          </a:p>
        </p:txBody>
      </p:sp>
    </p:spTree>
    <p:extLst>
      <p:ext uri="{BB962C8B-B14F-4D97-AF65-F5344CB8AC3E}">
        <p14:creationId xmlns:p14="http://schemas.microsoft.com/office/powerpoint/2010/main" val="160225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BD597E-DEAF-5E9D-80C0-103CA80797E5}"/>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74" name="Picture 2" descr="En bild med ett ordmoln av titlar på gamla yrken som till exempel bödel, gycklare, telegrafist, bönhas och amma. ">
            <a:extLst>
              <a:ext uri="{FF2B5EF4-FFF2-40B4-BE49-F238E27FC236}">
                <a16:creationId xmlns:a16="http://schemas.microsoft.com/office/drawing/2014/main" id="{E8DC7061-1DC8-4D9D-BB99-FE7F34039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28"/>
          <a:stretch/>
        </p:blipFill>
        <p:spPr bwMode="auto">
          <a:xfrm>
            <a:off x="0" y="1285461"/>
            <a:ext cx="12268200" cy="561540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B7E8D47-0E0C-4E04-B6AF-AD7FA2D0CACA}"/>
              </a:ext>
            </a:extLst>
          </p:cNvPr>
          <p:cNvSpPr>
            <a:spLocks noGrp="1"/>
          </p:cNvSpPr>
          <p:nvPr>
            <p:ph type="title"/>
          </p:nvPr>
        </p:nvSpPr>
        <p:spPr>
          <a:xfrm>
            <a:off x="838200" y="171933"/>
            <a:ext cx="10515600" cy="1325563"/>
          </a:xfrm>
        </p:spPr>
        <p:txBody>
          <a:bodyPr>
            <a:normAutofit/>
          </a:bodyPr>
          <a:lstStyle/>
          <a:p>
            <a:r>
              <a:rPr lang="sv-SE" sz="40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Vissa yrken försvinner, många förändras</a:t>
            </a:r>
          </a:p>
        </p:txBody>
      </p:sp>
    </p:spTree>
    <p:extLst>
      <p:ext uri="{BB962C8B-B14F-4D97-AF65-F5344CB8AC3E}">
        <p14:creationId xmlns:p14="http://schemas.microsoft.com/office/powerpoint/2010/main" val="153452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EAD58C4-8FB4-4269-AF0C-AB36BCB70D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D8D0DCC-C9B6-4427-A876-CBD8F19CDC3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74FB098-E6BE-4A3E-8ABC-532FE2D503E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D92AF01-1240-4F43-9444-A632B995230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4A73EEC-8925-43FF-B158-A651844DE83A}"/>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206B4D36-D75A-4F32-89F5-48A9DA144D3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Ett folkhav som lyssnar på en man som säger Vad gjorde en amma, gladiatrix, gråterska, korv, färjeman och rackare? ">
            <a:extLst>
              <a:ext uri="{FF2B5EF4-FFF2-40B4-BE49-F238E27FC236}">
                <a16:creationId xmlns:a16="http://schemas.microsoft.com/office/drawing/2014/main" id="{CD43E617-772B-498E-8FF9-1E9B3B0A0F23}"/>
              </a:ext>
              <a:ext uri="{C183D7F6-B498-43B3-948B-1728B52AA6E4}">
                <adec:decorative xmlns:adec="http://schemas.microsoft.com/office/drawing/2017/decorative" val="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F9543541-2BC1-4152-EB24-DB8F3F958F80}"/>
              </a:ext>
              <a:ext uri="{C183D7F6-B498-43B3-948B-1728B52AA6E4}">
                <adec:decorative xmlns:adec="http://schemas.microsoft.com/office/drawing/2017/decorative" val="1"/>
              </a:ext>
            </a:extLst>
          </p:cNvPr>
          <p:cNvSpPr>
            <a:spLocks noGrp="1"/>
          </p:cNvSpPr>
          <p:nvPr>
            <p:ph type="title" idx="4294967295"/>
          </p:nvPr>
        </p:nvSpPr>
        <p:spPr>
          <a:xfrm>
            <a:off x="1313645" y="365125"/>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chemeClr val="lt1"/>
                </a:solidFill>
                <a:effectLst/>
                <a:uLnTx/>
                <a:uFillTx/>
                <a:latin typeface="+mn-lt"/>
                <a:ea typeface="+mn-ea"/>
                <a:cs typeface="+mn-cs"/>
              </a:rPr>
              <a:t>Diskussion</a:t>
            </a:r>
            <a:endParaRPr kumimoji="0" lang="sv-SE" sz="18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764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fade">
                                      <p:cBhvr>
                                        <p:cTn id="27" dur="500"/>
                                        <p:tgtEl>
                                          <p:spTgt spid="41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10"/>
                                        </p:tgtEl>
                                        <p:attrNameLst>
                                          <p:attrName>style.visibility</p:attrName>
                                        </p:attrNameLst>
                                      </p:cBhvr>
                                      <p:to>
                                        <p:strVal val="visible"/>
                                      </p:to>
                                    </p:set>
                                    <p:animEffect transition="in" filter="fade">
                                      <p:cBhvr>
                                        <p:cTn id="32"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2354929-198A-EC49-60F7-7D37E25C068F}"/>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4B9BBC79-4FBE-2907-AAD4-08107A9CEBF5}"/>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Många yrken har tillkommit</a:t>
            </a:r>
          </a:p>
        </p:txBody>
      </p:sp>
      <p:pic>
        <p:nvPicPr>
          <p:cNvPr id="5122" name="Picture 2" descr="En bild av ett ordmoln med titlar på yrken som kommit under senare år. Bloggpoet, twitterspökskrivare, barista, vindkraftskoordinatör, nanognuggare, dataspelskonstruktör. ">
            <a:extLst>
              <a:ext uri="{FF2B5EF4-FFF2-40B4-BE49-F238E27FC236}">
                <a16:creationId xmlns:a16="http://schemas.microsoft.com/office/drawing/2014/main" id="{E869F911-3568-4668-8061-4DAE10D56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32"/>
          <a:stretch/>
        </p:blipFill>
        <p:spPr bwMode="auto">
          <a:xfrm>
            <a:off x="0" y="1113182"/>
            <a:ext cx="12192000" cy="57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2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F51CE4-30BC-4061-9D1C-F10D81EDCB22}"/>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6146" name="Picture 2">
            <a:extLst>
              <a:ext uri="{FF2B5EF4-FFF2-40B4-BE49-F238E27FC236}">
                <a16:creationId xmlns:a16="http://schemas.microsoft.com/office/drawing/2014/main" id="{0F3D10D2-64F6-424F-8F1D-2F1F5F8F731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F66340E-CDC1-44D1-837C-43B04A0890D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4E21038-C3AB-4404-A9B8-FA44AA3BEB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7D9B47C8-989C-4C14-A38A-043A048D73B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E18C6193-2BCA-47E8-840F-B1710A4B138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D183E7D5-2610-4B32-A9EC-BA3EEDDD4F81}"/>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882890CD-4915-4579-B8E5-133FE1132610}"/>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893D9088-7BA7-43B8-BB36-F975CFAD7CFD}"/>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46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 7">
            <a:extLst>
              <a:ext uri="{FF2B5EF4-FFF2-40B4-BE49-F238E27FC236}">
                <a16:creationId xmlns:a16="http://schemas.microsoft.com/office/drawing/2014/main" id="{72F9C050-27AC-269B-7129-68CFEF7498B8}"/>
              </a:ext>
              <a:ext uri="{C183D7F6-B498-43B3-948B-1728B52AA6E4}">
                <adec:decorative xmlns:adec="http://schemas.microsoft.com/office/drawing/2017/decorative" val="1"/>
              </a:ext>
            </a:extLst>
          </p:cNvPr>
          <p:cNvGrpSpPr/>
          <p:nvPr/>
        </p:nvGrpSpPr>
        <p:grpSpPr>
          <a:xfrm>
            <a:off x="0" y="29842"/>
            <a:ext cx="12192000" cy="6858000"/>
            <a:chOff x="-11506200" y="4450080"/>
            <a:chExt cx="12192000" cy="6858000"/>
          </a:xfrm>
        </p:grpSpPr>
        <p:pic>
          <p:nvPicPr>
            <p:cNvPr id="6162" name="Picture 18">
              <a:extLst>
                <a:ext uri="{FF2B5EF4-FFF2-40B4-BE49-F238E27FC236}">
                  <a16:creationId xmlns:a16="http://schemas.microsoft.com/office/drawing/2014/main" id="{B3B12DDE-51AE-4E76-B5A3-80CF59A5CFD7}"/>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6200" y="445008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B2A0276E-CB42-500D-B367-CD9684FA000F}"/>
                </a:ext>
              </a:extLst>
            </p:cNvPr>
            <p:cNvSpPr/>
            <p:nvPr/>
          </p:nvSpPr>
          <p:spPr>
            <a:xfrm>
              <a:off x="-6708913" y="5815054"/>
              <a:ext cx="5552661" cy="161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textruta 4">
            <a:extLst>
              <a:ext uri="{FF2B5EF4-FFF2-40B4-BE49-F238E27FC236}">
                <a16:creationId xmlns:a16="http://schemas.microsoft.com/office/drawing/2014/main" id="{CF1FD422-388B-EDCB-E459-412AF90B2450}"/>
              </a:ext>
              <a:ext uri="{C183D7F6-B498-43B3-948B-1728B52AA6E4}">
                <adec:decorative xmlns:adec="http://schemas.microsoft.com/office/drawing/2017/decorative" val="1"/>
              </a:ext>
            </a:extLst>
          </p:cNvPr>
          <p:cNvSpPr txBox="1"/>
          <p:nvPr/>
        </p:nvSpPr>
        <p:spPr>
          <a:xfrm>
            <a:off x="4756868" y="1394816"/>
            <a:ext cx="5593080" cy="2128748"/>
          </a:xfrm>
          <a:prstGeom prst="rect">
            <a:avLst/>
          </a:prstGeom>
          <a:solidFill>
            <a:schemeClr val="bg1"/>
          </a:solidFill>
        </p:spPr>
        <p:txBody>
          <a:bodyPr wrap="square" tIns="324000" bIns="503999" rtlCol="0">
            <a:spAutoFit/>
          </a:bodyPr>
          <a:lstStyle/>
          <a:p>
            <a:pPr algn="ctr"/>
            <a:r>
              <a:rPr lang="sv-SE" sz="2400" b="1" dirty="0">
                <a:solidFill>
                  <a:srgbClr val="007597"/>
                </a:solidFill>
                <a:latin typeface="Open Sans" panose="020B0606030504020204" pitchFamily="34" charset="0"/>
                <a:ea typeface="Open Sans" panose="020B0606030504020204" pitchFamily="34" charset="0"/>
                <a:cs typeface="Open Sans" panose="020B0606030504020204" pitchFamily="34" charset="0"/>
              </a:rPr>
              <a:t>Vilka yrken tror du finns i framtiden? </a:t>
            </a:r>
          </a:p>
          <a:p>
            <a:pPr algn="ctr"/>
            <a:r>
              <a:rPr lang="sv-SE" dirty="0">
                <a:latin typeface="Open Sans" panose="020B0606030504020204" pitchFamily="34" charset="0"/>
                <a:ea typeface="Open Sans" panose="020B0606030504020204" pitchFamily="34" charset="0"/>
                <a:cs typeface="Open Sans" panose="020B0606030504020204" pitchFamily="34" charset="0"/>
              </a:rPr>
              <a:t>Alltså yrken som inte finns nu men som är självklara om 50 år. </a:t>
            </a:r>
          </a:p>
        </p:txBody>
      </p:sp>
      <p:sp>
        <p:nvSpPr>
          <p:cNvPr id="4" name="Rubrik 3">
            <a:extLst>
              <a:ext uri="{FF2B5EF4-FFF2-40B4-BE49-F238E27FC236}">
                <a16:creationId xmlns:a16="http://schemas.microsoft.com/office/drawing/2014/main" id="{6B0D4544-C34D-9821-5F56-BFCEBDA428C9}"/>
              </a:ext>
            </a:extLst>
          </p:cNvPr>
          <p:cNvSpPr>
            <a:spLocks noGrp="1"/>
          </p:cNvSpPr>
          <p:nvPr>
            <p:ph type="title" idx="4294967295"/>
          </p:nvPr>
        </p:nvSpPr>
        <p:spPr>
          <a:xfrm>
            <a:off x="1313645" y="365125"/>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chemeClr val="lt1"/>
                </a:solidFill>
                <a:effectLst/>
                <a:uLnTx/>
                <a:uFillTx/>
                <a:latin typeface="+mn-lt"/>
                <a:ea typeface="+mn-ea"/>
                <a:cs typeface="+mn-cs"/>
              </a:rPr>
              <a:t>Diskussion yrken</a:t>
            </a:r>
            <a:endParaRPr kumimoji="0" lang="sv-SE" sz="12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2638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fade">
                                      <p:cBhvr>
                                        <p:cTn id="22" dur="500"/>
                                        <p:tgtEl>
                                          <p:spTgt spid="6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6"/>
                                        </p:tgtEl>
                                        <p:attrNameLst>
                                          <p:attrName>style.visibility</p:attrName>
                                        </p:attrNameLst>
                                      </p:cBhvr>
                                      <p:to>
                                        <p:strVal val="visible"/>
                                      </p:to>
                                    </p:set>
                                    <p:animEffect transition="in" filter="fade">
                                      <p:cBhvr>
                                        <p:cTn id="27" dur="500"/>
                                        <p:tgtEl>
                                          <p:spTgt spid="6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8"/>
                                        </p:tgtEl>
                                        <p:attrNameLst>
                                          <p:attrName>style.visibility</p:attrName>
                                        </p:attrNameLst>
                                      </p:cBhvr>
                                      <p:to>
                                        <p:strVal val="visible"/>
                                      </p:to>
                                    </p:set>
                                    <p:animEffect transition="in" filter="fade">
                                      <p:cBhvr>
                                        <p:cTn id="32" dur="500"/>
                                        <p:tgtEl>
                                          <p:spTgt spid="61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60"/>
                                        </p:tgtEl>
                                        <p:attrNameLst>
                                          <p:attrName>style.visibility</p:attrName>
                                        </p:attrNameLst>
                                      </p:cBhvr>
                                      <p:to>
                                        <p:strVal val="visible"/>
                                      </p:to>
                                    </p:set>
                                    <p:animEffect transition="in" filter="fade">
                                      <p:cBhvr>
                                        <p:cTn id="37" dur="500"/>
                                        <p:tgtEl>
                                          <p:spTgt spid="616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2D7215-0BC6-7B18-2BAC-64939A80AE92}"/>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BF074449-9C6B-0905-A559-F326DF3372B3}"/>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Till arbetsmarknad hör också…</a:t>
            </a:r>
          </a:p>
        </p:txBody>
      </p:sp>
      <p:pic>
        <p:nvPicPr>
          <p:cNvPr id="7170" name="Picture 2" descr="Bilden visar ett ordmoln med ord som handlar om arbetsmarknad, till exempel tjänstemän, privat, arbetsgivaravgift, lönesektorer, rekrytering, sysselsättning, arbetslöshet, branscher. ">
            <a:extLst>
              <a:ext uri="{FF2B5EF4-FFF2-40B4-BE49-F238E27FC236}">
                <a16:creationId xmlns:a16="http://schemas.microsoft.com/office/drawing/2014/main" id="{C888E344-5138-4809-81A8-481AC8192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32"/>
          <a:stretch/>
        </p:blipFill>
        <p:spPr bwMode="auto">
          <a:xfrm>
            <a:off x="0" y="1113182"/>
            <a:ext cx="12192000" cy="57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4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242814-3BD1-4521-B611-9E17DD9DAD52}"/>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8194" name="Picture 2">
            <a:extLst>
              <a:ext uri="{FF2B5EF4-FFF2-40B4-BE49-F238E27FC236}">
                <a16:creationId xmlns:a16="http://schemas.microsoft.com/office/drawing/2014/main" id="{B4569480-0952-44D5-A52D-55EE56B907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076EA3E-E005-4B92-AE7A-F75B69D40F0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EFFD234-D581-46A5-B562-0C85F2EA428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4F657F16-D5C2-4926-98A2-5754E5B7011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CA368765-9509-4159-8C7E-B7F586C22B7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C422596F-F823-4802-8182-CAE5E73A3C22}"/>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88EEC357-C72C-4358-C9F6-BFF87C2AB0FE}"/>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A3763E97-4086-EAE9-9834-31E331279721}"/>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Visste du att…</a:t>
            </a:r>
          </a:p>
        </p:txBody>
      </p:sp>
    </p:spTree>
    <p:extLst>
      <p:ext uri="{BB962C8B-B14F-4D97-AF65-F5344CB8AC3E}">
        <p14:creationId xmlns:p14="http://schemas.microsoft.com/office/powerpoint/2010/main" val="10407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500"/>
                                        <p:tgtEl>
                                          <p:spTgt spid="82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500"/>
                                        <p:tgtEl>
                                          <p:spTgt spid="8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fade">
                                      <p:cBhvr>
                                        <p:cTn id="2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2094</Words>
  <Application>Microsoft Macintosh PowerPoint</Application>
  <PresentationFormat>Bredbild</PresentationFormat>
  <Paragraphs>155</Paragraphs>
  <Slides>16</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Arial</vt:lpstr>
      <vt:lpstr>Calibri</vt:lpstr>
      <vt:lpstr>Calibri Light</vt:lpstr>
      <vt:lpstr>Georgia</vt:lpstr>
      <vt:lpstr>Open Sans</vt:lpstr>
      <vt:lpstr>Open Sans Semibold</vt:lpstr>
      <vt:lpstr>RalewayRegular</vt:lpstr>
      <vt:lpstr>Times New Roman</vt:lpstr>
      <vt:lpstr>Office-tema</vt:lpstr>
      <vt:lpstr>Arbetsmarknaden</vt:lpstr>
      <vt:lpstr>Vad är arbetsmarknad?</vt:lpstr>
      <vt:lpstr>Då och nu</vt:lpstr>
      <vt:lpstr>Vissa yrken försvinner, många förändras</vt:lpstr>
      <vt:lpstr>Diskussion</vt:lpstr>
      <vt:lpstr>Många yrken har tillkommit</vt:lpstr>
      <vt:lpstr>Diskussion yrken</vt:lpstr>
      <vt:lpstr>Till arbetsmarknad hör också…</vt:lpstr>
      <vt:lpstr>Visste du att…</vt:lpstr>
      <vt:lpstr>Exempel på yrken</vt:lpstr>
      <vt:lpstr>Diskussion anställning</vt:lpstr>
      <vt:lpstr>Arbetslösheten</vt:lpstr>
      <vt:lpstr>Balansen på  arbetsmarknaden</vt:lpstr>
      <vt:lpstr>Diskussion obalans</vt:lpstr>
      <vt:lpstr>Uppgift</vt:lpstr>
      <vt:lpstr>Kom ihåg!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Arbetsmarknaden - vägledningsmaterial för skolor, studie och yrkesvägledare</dc:title>
  <dc:subject>vägledning</dc:subject>
  <dc:creator>Arbetsförmedlingen Skolverket</dc:creator>
  <cp:keywords/>
  <dc:description/>
  <cp:lastModifiedBy>Camilla Veide</cp:lastModifiedBy>
  <cp:revision>14</cp:revision>
  <dcterms:created xsi:type="dcterms:W3CDTF">2021-04-13T06:02:27Z</dcterms:created>
  <dcterms:modified xsi:type="dcterms:W3CDTF">2023-01-09T08:56:59Z</dcterms:modified>
  <cp:category/>
</cp:coreProperties>
</file>