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5"/>
    <a:srgbClr val="FFFAE6"/>
    <a:srgbClr val="C83D71"/>
    <a:srgbClr val="F04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9" autoAdjust="0"/>
    <p:restoredTop sz="69245" autoAdjust="0"/>
  </p:normalViewPr>
  <p:slideViewPr>
    <p:cSldViewPr snapToGrid="0">
      <p:cViewPr varScale="1">
        <p:scale>
          <a:sx n="60" d="100"/>
          <a:sy n="60" d="100"/>
        </p:scale>
        <p:origin x="360" y="17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3C7C3-691D-413D-AC97-471E24C2AF10}" type="datetimeFigureOut">
              <a:rPr lang="sv-SE" smtClean="0"/>
              <a:t>2021-10-21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D0F73-C87D-4B33-AA35-DDE67354020D}" type="slidenum">
              <a:rPr lang="sv-SE" smtClean="0"/>
              <a:t>‹#›</a:t>
            </a:fld>
            <a:endParaRPr lang="sv-SE"/>
          </a:p>
        </p:txBody>
      </p:sp>
    </p:spTree>
    <p:extLst>
      <p:ext uri="{BB962C8B-B14F-4D97-AF65-F5344CB8AC3E}">
        <p14:creationId xmlns:p14="http://schemas.microsoft.com/office/powerpoint/2010/main" val="232693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i="0" u="none" strike="noStrike" baseline="0" dirty="0">
                <a:solidFill>
                  <a:srgbClr val="000000"/>
                </a:solidFill>
                <a:latin typeface="Arial" panose="020B0604020202020204" pitchFamily="34" charset="0"/>
              </a:rPr>
              <a:t>Jobba utomlands</a:t>
            </a:r>
          </a:p>
          <a:p>
            <a:endParaRPr lang="sv-SE" sz="1100" b="1" i="0" u="none" strike="noStrike" baseline="0" dirty="0">
              <a:solidFill>
                <a:srgbClr val="000000"/>
              </a:solidFill>
              <a:latin typeface="Arial" panose="020B0604020202020204" pitchFamily="34" charset="0"/>
            </a:endParaRPr>
          </a:p>
          <a:p>
            <a:r>
              <a:rPr lang="sv-SE" sz="1200" b="0" i="0" u="none" strike="noStrike" kern="1200" baseline="0" dirty="0">
                <a:solidFill>
                  <a:schemeClr val="tx1"/>
                </a:solidFill>
                <a:latin typeface="+mn-lt"/>
                <a:ea typeface="+mn-ea"/>
                <a:cs typeface="+mn-cs"/>
              </a:rPr>
              <a:t>Gränslösa möjligheter </a:t>
            </a:r>
          </a:p>
          <a:p>
            <a:r>
              <a:rPr lang="sv-SE" sz="1200" b="0" i="0" u="none" strike="noStrike" kern="1200" baseline="0" dirty="0">
                <a:solidFill>
                  <a:schemeClr val="tx1"/>
                </a:solidFill>
                <a:latin typeface="+mn-lt"/>
                <a:ea typeface="+mn-ea"/>
                <a:cs typeface="+mn-cs"/>
              </a:rPr>
              <a:t>Arbetsförmedlingen erbjuder stöd och hjälp till dig som vill jobba i ett annat europeiskt land. </a:t>
            </a:r>
          </a:p>
          <a:p>
            <a:r>
              <a:rPr lang="sv-SE" sz="1200" b="0" i="0" u="none" strike="noStrike" kern="1200" baseline="0" dirty="0">
                <a:solidFill>
                  <a:schemeClr val="tx1"/>
                </a:solidFill>
                <a:latin typeface="+mn-lt"/>
                <a:ea typeface="+mn-ea"/>
                <a:cs typeface="+mn-cs"/>
              </a:rPr>
              <a:t>På arbetsformedlingen.se/jobbautomlands finns utlandssidor med lediga jobb och tips och råd om hur du kan förbereda dig inför att jobba utomlands. </a:t>
            </a:r>
          </a:p>
          <a:p>
            <a:r>
              <a:rPr lang="sv-SE" sz="1200" b="0" i="0" u="none" strike="noStrike" kern="1200" baseline="0" dirty="0">
                <a:solidFill>
                  <a:schemeClr val="tx1"/>
                </a:solidFill>
                <a:latin typeface="+mn-lt"/>
                <a:ea typeface="+mn-ea"/>
                <a:cs typeface="+mn-cs"/>
              </a:rPr>
              <a:t>Följ gärna Eures på Facebook och ställ frågor om att jobba utomlands. facebook.com/</a:t>
            </a:r>
            <a:r>
              <a:rPr lang="sv-SE" sz="1200" b="0" i="0" u="none" strike="noStrike" kern="1200" baseline="0" dirty="0" err="1">
                <a:solidFill>
                  <a:schemeClr val="tx1"/>
                </a:solidFill>
                <a:latin typeface="+mn-lt"/>
                <a:ea typeface="+mn-ea"/>
                <a:cs typeface="+mn-cs"/>
              </a:rPr>
              <a:t>EuresSweden</a:t>
            </a:r>
            <a:r>
              <a:rPr lang="sv-SE" sz="1200" b="0" i="0" u="none" strike="noStrike" kern="1200" baseline="0" dirty="0">
                <a:solidFill>
                  <a:schemeClr val="tx1"/>
                </a:solidFill>
                <a:latin typeface="+mn-lt"/>
                <a:ea typeface="+mn-ea"/>
                <a:cs typeface="+mn-cs"/>
              </a:rPr>
              <a:t> </a:t>
            </a:r>
            <a:endParaRPr lang="sv-SE" sz="1100" b="0" i="0" u="none" strike="noStrike" baseline="0" dirty="0">
              <a:solidFill>
                <a:srgbClr val="000000"/>
              </a:solidFill>
              <a:latin typeface="Arial" panose="020B0604020202020204" pitchFamily="34" charset="0"/>
            </a:endParaRPr>
          </a:p>
        </p:txBody>
      </p:sp>
      <p:sp>
        <p:nvSpPr>
          <p:cNvPr id="4" name="Platshållare för bildnummer 3"/>
          <p:cNvSpPr>
            <a:spLocks noGrp="1"/>
          </p:cNvSpPr>
          <p:nvPr>
            <p:ph type="sldNum" sz="quarter" idx="5"/>
          </p:nvPr>
        </p:nvSpPr>
        <p:spPr/>
        <p:txBody>
          <a:bodyPr/>
          <a:lstStyle/>
          <a:p>
            <a:fld id="{273D0F73-C87D-4B33-AA35-DDE67354020D}" type="slidenum">
              <a:rPr lang="sv-SE" smtClean="0"/>
              <a:t>1</a:t>
            </a:fld>
            <a:endParaRPr lang="sv-SE"/>
          </a:p>
        </p:txBody>
      </p:sp>
    </p:spTree>
    <p:extLst>
      <p:ext uri="{BB962C8B-B14F-4D97-AF65-F5344CB8AC3E}">
        <p14:creationId xmlns:p14="http://schemas.microsoft.com/office/powerpoint/2010/main" val="2864814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Uppgift</a:t>
            </a:r>
            <a:r>
              <a:rPr lang="sv-SE" sz="1200" b="0" i="0" u="none" strike="noStrike" kern="1200" baseline="0" dirty="0">
                <a:solidFill>
                  <a:schemeClr val="tx1"/>
                </a:solidFill>
                <a:latin typeface="+mn-lt"/>
                <a:ea typeface="+mn-ea"/>
                <a:cs typeface="+mn-cs"/>
              </a:rPr>
              <a:t>: </a:t>
            </a:r>
          </a:p>
          <a:p>
            <a:r>
              <a:rPr lang="sv-SE" sz="1200" b="0" i="0" u="none" strike="noStrike" kern="1200" baseline="0" dirty="0">
                <a:solidFill>
                  <a:schemeClr val="tx1"/>
                </a:solidFill>
                <a:latin typeface="+mn-lt"/>
                <a:ea typeface="+mn-ea"/>
                <a:cs typeface="+mn-cs"/>
              </a:rPr>
              <a:t>1. Gå in på Arbetsförmedlingens platsbank och sök efter ett jobb i ett annat europeiskt land som du skulle kunna tänka dig att söka. </a:t>
            </a:r>
          </a:p>
          <a:p>
            <a:r>
              <a:rPr lang="sv-SE" sz="1200" b="0" i="0" u="none" strike="noStrike" kern="1200" baseline="0" dirty="0">
                <a:solidFill>
                  <a:schemeClr val="tx1"/>
                </a:solidFill>
                <a:latin typeface="+mn-lt"/>
                <a:ea typeface="+mn-ea"/>
                <a:cs typeface="+mn-cs"/>
              </a:rPr>
              <a:t>2. Skriv sedan ansökan och cv på engelska. </a:t>
            </a:r>
          </a:p>
          <a:p>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10</a:t>
            </a:fld>
            <a:endParaRPr lang="sv-SE"/>
          </a:p>
        </p:txBody>
      </p:sp>
    </p:spTree>
    <p:extLst>
      <p:ext uri="{BB962C8B-B14F-4D97-AF65-F5344CB8AC3E}">
        <p14:creationId xmlns:p14="http://schemas.microsoft.com/office/powerpoint/2010/main" val="169330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Kom ihåg!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På Arbetsförmedlingens webbplats hittar du lediga jobb utomlands. arbetsformedlingen.se/jobbautomlands </a:t>
            </a:r>
          </a:p>
          <a:p>
            <a:r>
              <a:rPr lang="sv-SE" sz="1200" b="0" i="0" u="none" strike="noStrike" kern="1200" baseline="0" dirty="0">
                <a:solidFill>
                  <a:schemeClr val="tx1"/>
                </a:solidFill>
                <a:latin typeface="+mn-lt"/>
                <a:ea typeface="+mn-ea"/>
                <a:cs typeface="+mn-cs"/>
              </a:rPr>
              <a:t>Genom projektet Your </a:t>
            </a:r>
            <a:r>
              <a:rPr lang="sv-SE" sz="1200" b="0" i="0" u="none" strike="noStrike" kern="1200" baseline="0" dirty="0" err="1">
                <a:solidFill>
                  <a:schemeClr val="tx1"/>
                </a:solidFill>
                <a:latin typeface="+mn-lt"/>
                <a:ea typeface="+mn-ea"/>
                <a:cs typeface="+mn-cs"/>
              </a:rPr>
              <a:t>first</a:t>
            </a:r>
            <a:r>
              <a:rPr lang="sv-SE" sz="1200" b="0" i="0" u="none" strike="noStrike" kern="1200" baseline="0" dirty="0">
                <a:solidFill>
                  <a:schemeClr val="tx1"/>
                </a:solidFill>
                <a:latin typeface="+mn-lt"/>
                <a:ea typeface="+mn-ea"/>
                <a:cs typeface="+mn-cs"/>
              </a:rPr>
              <a:t> EURES </a:t>
            </a:r>
            <a:r>
              <a:rPr lang="sv-SE" sz="1200" b="0" i="0" u="none" strike="noStrike" kern="1200" baseline="0" dirty="0" err="1">
                <a:solidFill>
                  <a:schemeClr val="tx1"/>
                </a:solidFill>
                <a:latin typeface="+mn-lt"/>
                <a:ea typeface="+mn-ea"/>
                <a:cs typeface="+mn-cs"/>
              </a:rPr>
              <a:t>job</a:t>
            </a:r>
            <a:r>
              <a:rPr lang="sv-SE" sz="1200" b="0" i="0" u="none" strike="noStrike" kern="1200" baseline="0" dirty="0">
                <a:solidFill>
                  <a:schemeClr val="tx1"/>
                </a:solidFill>
                <a:latin typeface="+mn-lt"/>
                <a:ea typeface="+mn-ea"/>
                <a:cs typeface="+mn-cs"/>
              </a:rPr>
              <a:t> kan du söka stöd för intervjuresa och bosättningsstöd. Du kan få mer information om projektet och hur du ansöker på yourfirsteuresjob.se </a:t>
            </a:r>
          </a:p>
          <a:p>
            <a:r>
              <a:rPr lang="sv-SE" sz="1200" b="0" i="0" u="none" strike="noStrike" kern="1200" baseline="0" dirty="0">
                <a:solidFill>
                  <a:schemeClr val="tx1"/>
                </a:solidFill>
                <a:latin typeface="+mn-lt"/>
                <a:ea typeface="+mn-ea"/>
                <a:cs typeface="+mn-cs"/>
              </a:rPr>
              <a:t>Läs på om landet och vad du behöver göra innan du åker. </a:t>
            </a:r>
          </a:p>
          <a:p>
            <a:r>
              <a:rPr lang="sv-SE" sz="1200" b="0" i="0" u="none" strike="noStrike" kern="1200" baseline="0" dirty="0">
                <a:solidFill>
                  <a:schemeClr val="tx1"/>
                </a:solidFill>
                <a:latin typeface="+mn-lt"/>
                <a:ea typeface="+mn-ea"/>
                <a:cs typeface="+mn-cs"/>
              </a:rPr>
              <a:t>Mer information på arbetsformedlingen.se och på Eures-portalen eures.europa.eu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ÄNDRA I BILDEN: söka stöd för intervjuresa</a:t>
            </a:r>
            <a:endParaRPr lang="sv-SE" dirty="0"/>
          </a:p>
          <a:p>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11</a:t>
            </a:fld>
            <a:endParaRPr lang="sv-SE"/>
          </a:p>
        </p:txBody>
      </p:sp>
    </p:spTree>
    <p:extLst>
      <p:ext uri="{BB962C8B-B14F-4D97-AF65-F5344CB8AC3E}">
        <p14:creationId xmlns:p14="http://schemas.microsoft.com/office/powerpoint/2010/main" val="2107662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 din skola skriva tillägg på engelska</a:t>
            </a:r>
          </a:p>
          <a:p>
            <a:endParaRPr lang="sv-SE" dirty="0"/>
          </a:p>
          <a:p>
            <a:r>
              <a:rPr lang="sv-SE" dirty="0"/>
              <a:t>FÖRSLAG: lägg till Europass, https://europa.eu/europass/sv Där finns EU:s standardmallar för CV och personligt brev. </a:t>
            </a:r>
          </a:p>
          <a:p>
            <a:r>
              <a:rPr lang="sv-SE" dirty="0"/>
              <a:t>Bilaga till yrkesexamensbevis https://europa.eu/europass/sv/europass-certificate-supplement </a:t>
            </a:r>
          </a:p>
        </p:txBody>
      </p:sp>
      <p:sp>
        <p:nvSpPr>
          <p:cNvPr id="4" name="Platshållare för bildnummer 3"/>
          <p:cNvSpPr>
            <a:spLocks noGrp="1"/>
          </p:cNvSpPr>
          <p:nvPr>
            <p:ph type="sldNum" sz="quarter" idx="5"/>
          </p:nvPr>
        </p:nvSpPr>
        <p:spPr/>
        <p:txBody>
          <a:bodyPr/>
          <a:lstStyle/>
          <a:p>
            <a:fld id="{273D0F73-C87D-4B33-AA35-DDE67354020D}" type="slidenum">
              <a:rPr lang="sv-SE" smtClean="0"/>
              <a:t>12</a:t>
            </a:fld>
            <a:endParaRPr lang="sv-SE"/>
          </a:p>
        </p:txBody>
      </p:sp>
    </p:spTree>
    <p:extLst>
      <p:ext uri="{BB962C8B-B14F-4D97-AF65-F5344CB8AC3E}">
        <p14:creationId xmlns:p14="http://schemas.microsoft.com/office/powerpoint/2010/main" val="1023879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Plugga utomlands</a:t>
            </a:r>
          </a:p>
          <a:p>
            <a:r>
              <a:rPr lang="sv-SE" dirty="0"/>
              <a:t>Två klick</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u="none" strike="noStrike" kern="1200" baseline="0" dirty="0">
                <a:solidFill>
                  <a:schemeClr val="tx1"/>
                </a:solidFill>
                <a:latin typeface="+mn-lt"/>
                <a:ea typeface="+mn-ea"/>
                <a:cs typeface="+mn-cs"/>
              </a:rPr>
              <a:t>Varje år läser nästan 25 000 studenter från Sverige utomlands</a:t>
            </a:r>
            <a:r>
              <a:rPr lang="sv-SE" sz="1200" b="0" i="0" u="none" strike="noStrike" kern="1200" baseline="0" dirty="0">
                <a:solidFill>
                  <a:schemeClr val="tx1"/>
                </a:solidFill>
                <a:latin typeface="+mn-lt"/>
                <a:ea typeface="+mn-ea"/>
                <a:cs typeface="+mn-cs"/>
              </a:rPr>
              <a:t>. Bra information om utlandsstudier </a:t>
            </a:r>
            <a:r>
              <a:rPr lang="sv-SE" sz="1200" b="0" i="0" u="none" strike="noStrike" kern="1200" baseline="0">
                <a:solidFill>
                  <a:schemeClr val="tx1"/>
                </a:solidFill>
                <a:latin typeface="+mn-lt"/>
                <a:ea typeface="+mn-ea"/>
                <a:cs typeface="+mn-cs"/>
              </a:rPr>
              <a:t>finns på www</a:t>
            </a:r>
            <a:r>
              <a:rPr lang="sv-SE" sz="1200" b="0" i="0" u="none" strike="noStrike" kern="1200" baseline="0" dirty="0">
                <a:solidFill>
                  <a:schemeClr val="tx1"/>
                </a:solidFill>
                <a:latin typeface="+mn-lt"/>
                <a:ea typeface="+mn-ea"/>
                <a:cs typeface="+mn-cs"/>
              </a:rPr>
              <a:t>.studera.nu/utomlands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 flesta som pluggar utomlands gör det som en del av sin högskoleutbildning, men allt fler skaffar en helt utländsk examen. Det gäller särskilt för utbildningar som är svåra att komma in på i Sverige. </a:t>
            </a:r>
          </a:p>
          <a:p>
            <a:r>
              <a:rPr lang="sv-SE" sz="1200" b="0" i="0" u="none" strike="noStrike" kern="1200" baseline="0" dirty="0">
                <a:solidFill>
                  <a:schemeClr val="tx1"/>
                </a:solidFill>
                <a:latin typeface="+mn-lt"/>
                <a:ea typeface="+mn-ea"/>
                <a:cs typeface="+mn-cs"/>
              </a:rPr>
              <a:t>Många folkhögskolor har internationella linjer där hela eller delar av kursen ges utomlands. </a:t>
            </a:r>
          </a:p>
          <a:p>
            <a:r>
              <a:rPr lang="sv-SE" sz="1200" b="0" i="0" u="none" strike="noStrike" kern="1200" baseline="0" dirty="0">
                <a:solidFill>
                  <a:schemeClr val="tx1"/>
                </a:solidFill>
                <a:latin typeface="+mn-lt"/>
                <a:ea typeface="+mn-ea"/>
                <a:cs typeface="+mn-cs"/>
              </a:rPr>
              <a:t>Språkresearrangörer erbjuder kurser för studenter och yrkesfolk i olika åldrar, på olika nivåer på hel- eller deltid. </a:t>
            </a:r>
          </a:p>
          <a:p>
            <a:r>
              <a:rPr lang="sv-SE" sz="1200" b="0" i="0" u="none" strike="noStrike" kern="1200" baseline="0" dirty="0">
                <a:solidFill>
                  <a:schemeClr val="tx1"/>
                </a:solidFill>
                <a:latin typeface="+mn-lt"/>
                <a:ea typeface="+mn-ea"/>
                <a:cs typeface="+mn-cs"/>
              </a:rPr>
              <a:t>De som går en yrkesutbildning kan ofta göra en del av sin praktik utomlands. Det gäller både grundläggande yrkesutbildningar och högskolan.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Studiemedel för utlandsstudier från CSN, läs mer på https://www.csn.se/bidrag-och-lan/for-din-situation/studera-utomlands.html</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ÄNDRING: Folkhögskolor har tappat en bokstav i bilden</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13</a:t>
            </a:fld>
            <a:endParaRPr lang="sv-SE"/>
          </a:p>
        </p:txBody>
      </p:sp>
    </p:spTree>
    <p:extLst>
      <p:ext uri="{BB962C8B-B14F-4D97-AF65-F5344CB8AC3E}">
        <p14:creationId xmlns:p14="http://schemas.microsoft.com/office/powerpoint/2010/main" val="133181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 klick för att ta fram all text</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Vill du utvecklas som människa och är intresserad av andra länder och kulturer? Då kan det vara en bra idé att prova att jobba utomlands. Den del av Arbetsförmedlingen som jobbar med detta heter Eures, som är en förkortning för </a:t>
            </a:r>
            <a:r>
              <a:rPr lang="sv-SE" sz="1200" b="0" i="0" u="none" strike="noStrike" kern="1200" baseline="0" dirty="0" err="1">
                <a:solidFill>
                  <a:schemeClr val="tx1"/>
                </a:solidFill>
                <a:latin typeface="+mn-lt"/>
                <a:ea typeface="+mn-ea"/>
                <a:cs typeface="+mn-cs"/>
              </a:rPr>
              <a:t>European</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Employment</a:t>
            </a:r>
            <a:r>
              <a:rPr lang="sv-SE" sz="1200" b="0" i="0" u="none" strike="noStrike" kern="1200" baseline="0" dirty="0">
                <a:solidFill>
                  <a:schemeClr val="tx1"/>
                </a:solidFill>
                <a:latin typeface="+mn-lt"/>
                <a:ea typeface="+mn-ea"/>
                <a:cs typeface="+mn-cs"/>
              </a:rPr>
              <a:t> Services. </a:t>
            </a:r>
          </a:p>
          <a:p>
            <a:r>
              <a:rPr lang="sv-SE" sz="1200" b="0" i="0" u="none" strike="noStrike" kern="1200" baseline="0" dirty="0">
                <a:solidFill>
                  <a:schemeClr val="tx1"/>
                </a:solidFill>
                <a:latin typeface="+mn-lt"/>
                <a:ea typeface="+mn-ea"/>
                <a:cs typeface="+mn-cs"/>
              </a:rPr>
              <a:t>Eures är ett nätverk för samarbete mellan Europeiska kommissionen, offentliga arbetsförmedlingarna i EES-länderna (EU-länderna samt Norge, Island och Liechtenstein) och Schweiz, samt privata Eures medlemmar och partners. </a:t>
            </a:r>
          </a:p>
          <a:p>
            <a:r>
              <a:rPr lang="sv-SE" sz="1200" b="0" i="0" u="none" strike="noStrike" kern="1200" baseline="0" dirty="0">
                <a:solidFill>
                  <a:schemeClr val="tx1"/>
                </a:solidFill>
                <a:latin typeface="+mn-lt"/>
                <a:ea typeface="+mn-ea"/>
                <a:cs typeface="+mn-cs"/>
              </a:rPr>
              <a:t>Eures syfte är att ge information, rådgivning och matchnings- och rekryteringstjänster (arbetsförmedling) för arbetssökande och arbetsgivare.</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Allra populäraste ställena att jobba utomlands i är Norden, sen kommer Spanien följt av Tyskland. </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2</a:t>
            </a:fld>
            <a:endParaRPr lang="sv-SE"/>
          </a:p>
        </p:txBody>
      </p:sp>
    </p:spTree>
    <p:extLst>
      <p:ext uri="{BB962C8B-B14F-4D97-AF65-F5344CB8AC3E}">
        <p14:creationId xmlns:p14="http://schemas.microsoft.com/office/powerpoint/2010/main" val="387521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TMS/Your first EURES job! </a:t>
            </a:r>
            <a:endParaRPr lang="en-US"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Projektet TMS/Your </a:t>
            </a:r>
            <a:r>
              <a:rPr lang="sv-SE" sz="1200" b="0" i="0" u="none" strike="noStrike" kern="1200" baseline="0" dirty="0" err="1">
                <a:solidFill>
                  <a:schemeClr val="tx1"/>
                </a:solidFill>
                <a:latin typeface="+mn-lt"/>
                <a:ea typeface="+mn-ea"/>
                <a:cs typeface="+mn-cs"/>
              </a:rPr>
              <a:t>first</a:t>
            </a:r>
            <a:r>
              <a:rPr lang="sv-SE" sz="1200" b="0" i="0" u="none" strike="noStrike" kern="1200" baseline="0" dirty="0">
                <a:solidFill>
                  <a:schemeClr val="tx1"/>
                </a:solidFill>
                <a:latin typeface="+mn-lt"/>
                <a:ea typeface="+mn-ea"/>
                <a:cs typeface="+mn-cs"/>
              </a:rPr>
              <a:t> EURES </a:t>
            </a:r>
            <a:r>
              <a:rPr lang="sv-SE" sz="1200" b="0" i="0" u="none" strike="noStrike" kern="1200" baseline="0" dirty="0" err="1">
                <a:solidFill>
                  <a:schemeClr val="tx1"/>
                </a:solidFill>
                <a:latin typeface="+mn-lt"/>
                <a:ea typeface="+mn-ea"/>
                <a:cs typeface="+mn-cs"/>
              </a:rPr>
              <a:t>job</a:t>
            </a:r>
            <a:r>
              <a:rPr lang="sv-SE" sz="1200" b="0" i="0" u="none" strike="noStrike" kern="1200" baseline="0" dirty="0">
                <a:solidFill>
                  <a:schemeClr val="tx1"/>
                </a:solidFill>
                <a:latin typeface="+mn-lt"/>
                <a:ea typeface="+mn-ea"/>
                <a:cs typeface="+mn-cs"/>
              </a:rPr>
              <a:t> (ditt första Eures-jobb) gör det enklare för dig från 18 år att flytta och börja jobba i ett annat EU-land, Norge eller Island.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Läs mer om de olika stöden som ingår på </a:t>
            </a:r>
            <a:r>
              <a:rPr lang="sv-SE" sz="1200" b="0" i="0" u="none" strike="noStrike" kern="1200" baseline="0" dirty="0" err="1">
                <a:solidFill>
                  <a:schemeClr val="tx1"/>
                </a:solidFill>
                <a:latin typeface="+mn-lt"/>
                <a:ea typeface="+mn-ea"/>
                <a:cs typeface="+mn-cs"/>
              </a:rPr>
              <a:t>www.arbetsformedlingen.se</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www.yourfirsteuresjob.se</a:t>
            </a:r>
            <a:r>
              <a:rPr lang="sv-SE" sz="1200" b="0" i="0" u="none" strike="noStrike" kern="1200" baseline="0" dirty="0">
                <a:solidFill>
                  <a:schemeClr val="tx1"/>
                </a:solidFill>
                <a:latin typeface="+mn-lt"/>
                <a:ea typeface="+mn-ea"/>
                <a:cs typeface="+mn-cs"/>
              </a:rPr>
              <a:t> med information om projektet och hur du ansöker. </a:t>
            </a:r>
          </a:p>
        </p:txBody>
      </p:sp>
      <p:sp>
        <p:nvSpPr>
          <p:cNvPr id="4" name="Platshållare för bildnummer 3"/>
          <p:cNvSpPr>
            <a:spLocks noGrp="1"/>
          </p:cNvSpPr>
          <p:nvPr>
            <p:ph type="sldNum" sz="quarter" idx="5"/>
          </p:nvPr>
        </p:nvSpPr>
        <p:spPr/>
        <p:txBody>
          <a:bodyPr/>
          <a:lstStyle/>
          <a:p>
            <a:fld id="{273D0F73-C87D-4B33-AA35-DDE67354020D}" type="slidenum">
              <a:rPr lang="sv-SE" smtClean="0"/>
              <a:t>3</a:t>
            </a:fld>
            <a:endParaRPr lang="sv-SE"/>
          </a:p>
        </p:txBody>
      </p:sp>
    </p:spTree>
    <p:extLst>
      <p:ext uri="{BB962C8B-B14F-4D97-AF65-F5344CB8AC3E}">
        <p14:creationId xmlns:p14="http://schemas.microsoft.com/office/powerpoint/2010/main" val="106689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Använd sociala medier när du söker jobb.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Arbetsgivarna är intresserade av din profil… och hur du presenterar dig. </a:t>
            </a:r>
          </a:p>
          <a:p>
            <a:r>
              <a:rPr lang="sv-SE" sz="1200" b="0" i="0" u="none" strike="noStrike" kern="1200" baseline="0" dirty="0">
                <a:solidFill>
                  <a:schemeClr val="tx1"/>
                </a:solidFill>
                <a:latin typeface="+mn-lt"/>
                <a:ea typeface="+mn-ea"/>
                <a:cs typeface="+mn-cs"/>
              </a:rPr>
              <a:t>Det finns många olika sätt att söka jobb på. Ett bra sätt är att använda sig av sociala medier som exempelvis Linkedin, Facebook, </a:t>
            </a:r>
            <a:r>
              <a:rPr lang="sv-SE" sz="1200" b="0" i="0" u="none" strike="noStrike" kern="1200" baseline="0" dirty="0" err="1">
                <a:solidFill>
                  <a:schemeClr val="tx1"/>
                </a:solidFill>
                <a:latin typeface="+mn-lt"/>
                <a:ea typeface="+mn-ea"/>
                <a:cs typeface="+mn-cs"/>
              </a:rPr>
              <a:t>Instagram</a:t>
            </a:r>
            <a:r>
              <a:rPr lang="sv-SE" sz="1200" b="0" i="0" u="none" strike="noStrike" kern="1200" baseline="0" dirty="0">
                <a:solidFill>
                  <a:schemeClr val="tx1"/>
                </a:solidFill>
                <a:latin typeface="+mn-lt"/>
                <a:ea typeface="+mn-ea"/>
                <a:cs typeface="+mn-cs"/>
              </a:rPr>
              <a:t> eller andra forum för nätverkande. </a:t>
            </a:r>
          </a:p>
          <a:p>
            <a:r>
              <a:rPr lang="sv-SE" sz="1200" b="0" i="0" u="none" strike="noStrike" kern="1200" baseline="0" dirty="0">
                <a:solidFill>
                  <a:schemeClr val="tx1"/>
                </a:solidFill>
                <a:latin typeface="+mn-lt"/>
                <a:ea typeface="+mn-ea"/>
                <a:cs typeface="+mn-cs"/>
              </a:rPr>
              <a:t>Men tänk på hur du presenterar dig på nätet då det blir mer och mer vanligt för arbetsgivare att söka information där. </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4</a:t>
            </a:fld>
            <a:endParaRPr lang="sv-SE"/>
          </a:p>
        </p:txBody>
      </p:sp>
    </p:spTree>
    <p:extLst>
      <p:ext uri="{BB962C8B-B14F-4D97-AF65-F5344CB8AC3E}">
        <p14:creationId xmlns:p14="http://schemas.microsoft.com/office/powerpoint/2010/main" val="363229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Diskussion </a:t>
            </a:r>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Det finns många olika typer av utlandsjobb att söka när man är ung, vilka kan du komma på?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Diskussion i klassen kring denna fråga, helklass, två och två eller hur ni väljer att göra det. </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5</a:t>
            </a:fld>
            <a:endParaRPr lang="sv-SE"/>
          </a:p>
        </p:txBody>
      </p:sp>
    </p:spTree>
    <p:extLst>
      <p:ext uri="{BB962C8B-B14F-4D97-AF65-F5344CB8AC3E}">
        <p14:creationId xmlns:p14="http://schemas.microsoft.com/office/powerpoint/2010/main" val="83108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Exempel på utlandsjobb: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Disneyland Paris</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På nöjesfält i Norge och Danmark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Som entertainer på hotell på Cypern eller i Spanien</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På callcenter med business support eller försäljning i Portugal, Estland eller på Malta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Många ungdomar hittar även jobb inom business support och callcenter. Det går också att söka säsongsjobb som entertainer på stora semesteranläggningar i Sydeuropa. Gå in på arbetsformedlingen.se/jobbautomlands eller </a:t>
            </a:r>
            <a:r>
              <a:rPr lang="sv-SE" sz="1200" b="0" i="0" u="none" strike="noStrike" kern="1200" baseline="0" dirty="0" err="1">
                <a:solidFill>
                  <a:schemeClr val="tx1"/>
                </a:solidFill>
                <a:latin typeface="+mn-lt"/>
                <a:ea typeface="+mn-ea"/>
                <a:cs typeface="+mn-cs"/>
              </a:rPr>
              <a:t>euopeiska</a:t>
            </a:r>
            <a:r>
              <a:rPr lang="sv-SE" sz="1200" b="0" i="0" u="none" strike="noStrike" kern="1200" baseline="0" dirty="0">
                <a:solidFill>
                  <a:schemeClr val="tx1"/>
                </a:solidFill>
                <a:latin typeface="+mn-lt"/>
                <a:ea typeface="+mn-ea"/>
                <a:cs typeface="+mn-cs"/>
              </a:rPr>
              <a:t> mässportalen www.europeanjobdays.eu för att se mässor och rekryteringsträffar som är på gång och träffa arbetsgivare från andra länder. Där får du veta hur du hittar jobb och vad du ska tänka på innan du tar ett jobb utomlands. Många av jobben finns annonserade i www.arbetsformedlingen.se/platsbanken</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6</a:t>
            </a:fld>
            <a:endParaRPr lang="sv-SE"/>
          </a:p>
        </p:txBody>
      </p:sp>
    </p:spTree>
    <p:extLst>
      <p:ext uri="{BB962C8B-B14F-4D97-AF65-F5344CB8AC3E}">
        <p14:creationId xmlns:p14="http://schemas.microsoft.com/office/powerpoint/2010/main" val="48103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Hitta ditt första utlandsjobb</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I Norden</a:t>
            </a:r>
            <a:r>
              <a:rPr lang="sv-SE" sz="1200" b="0" i="0" u="none" strike="noStrike" kern="1200" baseline="0" dirty="0">
                <a:solidFill>
                  <a:schemeClr val="tx1"/>
                </a:solidFill>
                <a:latin typeface="+mn-lt"/>
                <a:ea typeface="+mn-ea"/>
                <a:cs typeface="+mn-cs"/>
              </a:rPr>
              <a:t>: www.nordjobb.org  Nordjobb ordnar även boende och fritidsaktiviteter till Nordjobbarna.</a:t>
            </a:r>
          </a:p>
          <a:p>
            <a:r>
              <a:rPr lang="sv-SE" sz="1200" b="1" i="0" u="none" strike="noStrike" kern="1200" baseline="0" dirty="0">
                <a:solidFill>
                  <a:schemeClr val="tx1"/>
                </a:solidFill>
                <a:latin typeface="+mn-lt"/>
                <a:ea typeface="+mn-ea"/>
                <a:cs typeface="+mn-cs"/>
              </a:rPr>
              <a:t>I EU/EES/Schweiz på Eures-portalen </a:t>
            </a:r>
            <a:r>
              <a:rPr lang="sv-SE" sz="1200" b="0" i="0" u="none" strike="noStrike" kern="1200" baseline="0" dirty="0">
                <a:solidFill>
                  <a:schemeClr val="tx1"/>
                </a:solidFill>
                <a:latin typeface="+mn-lt"/>
                <a:ea typeface="+mn-ea"/>
                <a:cs typeface="+mn-cs"/>
              </a:rPr>
              <a:t>eures.europa.eu </a:t>
            </a:r>
          </a:p>
          <a:p>
            <a:r>
              <a:rPr lang="sv-SE" sz="1200" b="1" i="0" u="none" strike="noStrike" kern="1200" baseline="0" dirty="0">
                <a:solidFill>
                  <a:schemeClr val="tx1"/>
                </a:solidFill>
                <a:latin typeface="+mn-lt"/>
                <a:ea typeface="+mn-ea"/>
                <a:cs typeface="+mn-cs"/>
              </a:rPr>
              <a:t>Europeiska Ungdomsportalen </a:t>
            </a:r>
            <a:r>
              <a:rPr lang="sv-SE" sz="1200" b="0" i="0" u="none" strike="noStrike" kern="1200" baseline="0" dirty="0">
                <a:solidFill>
                  <a:schemeClr val="tx1"/>
                </a:solidFill>
                <a:latin typeface="+mn-lt"/>
                <a:ea typeface="+mn-ea"/>
                <a:cs typeface="+mn-cs"/>
              </a:rPr>
              <a:t>https://europa.eu/youth/home_en jobb, volontärarbete, studier mm</a:t>
            </a:r>
          </a:p>
          <a:p>
            <a:r>
              <a:rPr lang="sv-SE" sz="1200" b="1" i="0" u="none" strike="noStrike" kern="1200" baseline="0" dirty="0">
                <a:solidFill>
                  <a:schemeClr val="tx1"/>
                </a:solidFill>
                <a:latin typeface="+mn-lt"/>
                <a:ea typeface="+mn-ea"/>
                <a:cs typeface="+mn-cs"/>
              </a:rPr>
              <a:t>Information om vad som gäller i de olika länderna.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På Eures-portalen kan du leta efter jobb i alla EU/EES-länder och i Schweiz, Du kan också lägga in ditt cv och få information om hur det fungerar i respektive land, eures.europa.eu </a:t>
            </a:r>
          </a:p>
        </p:txBody>
      </p:sp>
      <p:sp>
        <p:nvSpPr>
          <p:cNvPr id="4" name="Platshållare för bildnummer 3"/>
          <p:cNvSpPr>
            <a:spLocks noGrp="1"/>
          </p:cNvSpPr>
          <p:nvPr>
            <p:ph type="sldNum" sz="quarter" idx="5"/>
          </p:nvPr>
        </p:nvSpPr>
        <p:spPr/>
        <p:txBody>
          <a:bodyPr/>
          <a:lstStyle/>
          <a:p>
            <a:fld id="{273D0F73-C87D-4B33-AA35-DDE67354020D}" type="slidenum">
              <a:rPr lang="sv-SE" smtClean="0"/>
              <a:t>7</a:t>
            </a:fld>
            <a:endParaRPr lang="sv-SE"/>
          </a:p>
        </p:txBody>
      </p:sp>
    </p:spTree>
    <p:extLst>
      <p:ext uri="{BB962C8B-B14F-4D97-AF65-F5344CB8AC3E}">
        <p14:creationId xmlns:p14="http://schemas.microsoft.com/office/powerpoint/2010/main" val="57922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Hitta jobb i hela EU </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På Eures-portalen, eures.europa.eu och i Platsbanken www.arbetsformedlingen.se/platsbanken</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8</a:t>
            </a:fld>
            <a:endParaRPr lang="sv-SE"/>
          </a:p>
        </p:txBody>
      </p:sp>
    </p:spTree>
    <p:extLst>
      <p:ext uri="{BB962C8B-B14F-4D97-AF65-F5344CB8AC3E}">
        <p14:creationId xmlns:p14="http://schemas.microsoft.com/office/powerpoint/2010/main" val="181566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A. Att tänka på vid utlandsjobb.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B. Det är oftast lättare att hitta jobb i ett land där du kan språket.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C. Skriv ditt cv på engelska eller på landets språk om du kan det.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D. Förbered dig genom att läsa på om landet och vad som gäller där.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E. Kontrollera ditt pass och andra id-handlingar.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F. Beställ ett Europeiskt sjukförsäkringskort </a:t>
            </a:r>
            <a:r>
              <a:rPr lang="sv-SE" sz="1200" b="0" i="0" u="none" strike="noStrike" kern="1200" baseline="0" dirty="0">
                <a:solidFill>
                  <a:schemeClr val="tx1"/>
                </a:solidFill>
                <a:latin typeface="+mn-lt"/>
                <a:ea typeface="+mn-ea"/>
                <a:cs typeface="+mn-cs"/>
              </a:rPr>
              <a:t>från Försäkringskassans hemsida. Kontrollera din reseförsäkring och </a:t>
            </a:r>
            <a:r>
              <a:rPr lang="sv-SE" sz="1200" b="0" i="0" u="none" strike="noStrike" kern="1200" baseline="0" dirty="0" err="1">
                <a:solidFill>
                  <a:schemeClr val="tx1"/>
                </a:solidFill>
                <a:latin typeface="+mn-lt"/>
                <a:ea typeface="+mn-ea"/>
                <a:cs typeface="+mn-cs"/>
              </a:rPr>
              <a:t>ev</a:t>
            </a:r>
            <a:r>
              <a:rPr lang="sv-SE" sz="1200" b="0" i="0" u="none" strike="noStrike" kern="1200" baseline="0" dirty="0">
                <a:solidFill>
                  <a:schemeClr val="tx1"/>
                </a:solidFill>
                <a:latin typeface="+mn-lt"/>
                <a:ea typeface="+mn-ea"/>
                <a:cs typeface="+mn-cs"/>
              </a:rPr>
              <a:t> andra försäkringar. </a:t>
            </a:r>
          </a:p>
          <a:p>
            <a:r>
              <a:rPr lang="sv-SE" sz="1200" b="1" i="0" u="none" strike="noStrike" kern="1200" baseline="0" dirty="0">
                <a:solidFill>
                  <a:schemeClr val="tx1"/>
                </a:solidFill>
                <a:latin typeface="+mn-lt"/>
                <a:ea typeface="+mn-ea"/>
                <a:cs typeface="+mn-cs"/>
              </a:rPr>
              <a:t>G. Ordna med boende, exempelvis vandrarhem, innan du åker. </a:t>
            </a:r>
            <a:endParaRPr lang="sv-SE" sz="1200" b="0" i="0" u="none" strike="noStrike" kern="1200" baseline="0" dirty="0">
              <a:solidFill>
                <a:schemeClr val="tx1"/>
              </a:solidFill>
              <a:latin typeface="+mn-lt"/>
              <a:ea typeface="+mn-ea"/>
              <a:cs typeface="+mn-cs"/>
            </a:endParaRPr>
          </a:p>
          <a:p>
            <a:endParaRPr lang="sv-SE" sz="1200" b="0" i="0" u="none" strike="noStrike" kern="1200" baseline="0" dirty="0">
              <a:solidFill>
                <a:schemeClr val="tx1"/>
              </a:solidFill>
              <a:latin typeface="+mn-lt"/>
              <a:ea typeface="+mn-ea"/>
              <a:cs typeface="+mn-cs"/>
            </a:endParaRPr>
          </a:p>
          <a:p>
            <a:r>
              <a:rPr lang="sv-SE" sz="1200" b="1" i="0" u="none" strike="noStrike" kern="1200" baseline="0" dirty="0">
                <a:solidFill>
                  <a:schemeClr val="tx1"/>
                </a:solidFill>
                <a:latin typeface="+mn-lt"/>
                <a:ea typeface="+mn-ea"/>
                <a:cs typeface="+mn-cs"/>
              </a:rPr>
              <a:t>H. Ta med dig en reskassa – </a:t>
            </a:r>
            <a:r>
              <a:rPr lang="sv-SE" sz="1200" b="0" i="0" u="none" strike="noStrike" kern="1200" baseline="0" dirty="0">
                <a:solidFill>
                  <a:schemeClr val="tx1"/>
                </a:solidFill>
                <a:latin typeface="+mn-lt"/>
                <a:ea typeface="+mn-ea"/>
                <a:cs typeface="+mn-cs"/>
              </a:rPr>
              <a:t>det kan dröja länge innan du får din första lön. Reskassan ska räcka till hyra, depositionsavgift, tunnelbanekort och telefonkort med mera. </a:t>
            </a:r>
          </a:p>
          <a:p>
            <a:r>
              <a:rPr lang="sv-SE" sz="1200" b="0" i="0" u="none" strike="noStrike" kern="1200" baseline="0" dirty="0">
                <a:solidFill>
                  <a:schemeClr val="tx1"/>
                </a:solidFill>
                <a:latin typeface="+mn-lt"/>
                <a:ea typeface="+mn-ea"/>
                <a:cs typeface="+mn-cs"/>
              </a:rPr>
              <a:t>Det är oftast lättare att hitta jobb i ett land där du kan språket. Om du redan har ett cv på svenska så översätt det till engelska eller till landets språk om du kan det. Du kan också behöva översätta dina betyg till engelska. </a:t>
            </a:r>
          </a:p>
          <a:p>
            <a:r>
              <a:rPr lang="sv-SE" sz="1200" b="0" i="0" u="none" strike="noStrike" kern="1200" baseline="0" dirty="0">
                <a:solidFill>
                  <a:schemeClr val="tx1"/>
                </a:solidFill>
                <a:latin typeface="+mn-lt"/>
                <a:ea typeface="+mn-ea"/>
                <a:cs typeface="+mn-cs"/>
              </a:rPr>
              <a:t>Innan du åker till ett nytt land är det bra om du förbereder dig genom att läsa på om landet och vad som gäller där. Du hittar praktisk information om olika länder på arbetsformedlingen.se/jobbautomlands och på Eures-portalen eures.europa.eu. </a:t>
            </a:r>
          </a:p>
          <a:p>
            <a:r>
              <a:rPr lang="sv-SE" sz="1200" b="0" i="0" u="none" strike="noStrike" kern="1200" baseline="0" dirty="0">
                <a:solidFill>
                  <a:schemeClr val="tx1"/>
                </a:solidFill>
                <a:latin typeface="+mn-lt"/>
                <a:ea typeface="+mn-ea"/>
                <a:cs typeface="+mn-cs"/>
              </a:rPr>
              <a:t>Kom ihåg att kontrollera ditt pass och andra id- handlingar så att de är aktuella. </a:t>
            </a:r>
          </a:p>
          <a:p>
            <a:r>
              <a:rPr lang="sv-SE" sz="1200" b="0" i="0" u="none" strike="noStrike" kern="1200" baseline="0" dirty="0">
                <a:solidFill>
                  <a:schemeClr val="tx1"/>
                </a:solidFill>
                <a:latin typeface="+mn-lt"/>
                <a:ea typeface="+mn-ea"/>
                <a:cs typeface="+mn-cs"/>
              </a:rPr>
              <a:t>Beställ ett Europeiskt sjukförsäkringskort från Försäkringskassan. Det ger dig rätt till akut sjukvård inom EU/EES länderna innan du har börjat jobba där. Sedan du har börjat jobba i ett annat land kommer du att tillhöra det landets socialförsäkring. Gå även igenom dina andra hem- och eller reseförsäkringar. </a:t>
            </a:r>
          </a:p>
          <a:p>
            <a:r>
              <a:rPr lang="sv-SE" sz="1200" b="0" i="0" u="none" strike="noStrike" kern="1200" baseline="0" dirty="0">
                <a:solidFill>
                  <a:schemeClr val="tx1"/>
                </a:solidFill>
                <a:latin typeface="+mn-lt"/>
                <a:ea typeface="+mn-ea"/>
                <a:cs typeface="+mn-cs"/>
              </a:rPr>
              <a:t>Försök att ordna någonstans att bo innan du åker även om det bara är ett tillfälligt boende som exempelvis ett vandrarhem. När du sedan befinner dig i landet är det oftast lättare att leta efter ett mer permanent boende. Det är vanligt att man delar en större lägenhet eller hus med andra ungdomar för att få ner kostnaderna. </a:t>
            </a:r>
          </a:p>
          <a:p>
            <a:r>
              <a:rPr lang="sv-SE" sz="1200" b="0" i="0" u="none" strike="noStrike" kern="1200" baseline="0" dirty="0">
                <a:solidFill>
                  <a:schemeClr val="tx1"/>
                </a:solidFill>
                <a:latin typeface="+mn-lt"/>
                <a:ea typeface="+mn-ea"/>
                <a:cs typeface="+mn-cs"/>
              </a:rPr>
              <a:t>Tänk också på att det är vanligt att man måste betala både månadshyra och depositionsavgift för bostaden i förskott. Så ta med dig en reskassa eftersom det ofta dröjer innan du får din första lön. Du kan också behöva betala andra utgifter som till exempel buss- eller tunnelbanekort och telefonkort. </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ÄNDRING I BILDEN: beställ ett Europeiskt sjukförsäkringskort…</a:t>
            </a:r>
            <a:endParaRPr lang="sv-SE" dirty="0"/>
          </a:p>
        </p:txBody>
      </p:sp>
      <p:sp>
        <p:nvSpPr>
          <p:cNvPr id="4" name="Platshållare för bildnummer 3"/>
          <p:cNvSpPr>
            <a:spLocks noGrp="1"/>
          </p:cNvSpPr>
          <p:nvPr>
            <p:ph type="sldNum" sz="quarter" idx="5"/>
          </p:nvPr>
        </p:nvSpPr>
        <p:spPr/>
        <p:txBody>
          <a:bodyPr/>
          <a:lstStyle/>
          <a:p>
            <a:fld id="{273D0F73-C87D-4B33-AA35-DDE67354020D}" type="slidenum">
              <a:rPr lang="sv-SE" smtClean="0"/>
              <a:t>9</a:t>
            </a:fld>
            <a:endParaRPr lang="sv-SE"/>
          </a:p>
        </p:txBody>
      </p:sp>
    </p:spTree>
    <p:extLst>
      <p:ext uri="{BB962C8B-B14F-4D97-AF65-F5344CB8AC3E}">
        <p14:creationId xmlns:p14="http://schemas.microsoft.com/office/powerpoint/2010/main" val="195772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AA5CD4-04B7-4F35-A1F2-391EBCCF67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A436B6-3F2A-46FA-820B-268A8C33DF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B96037AC-E793-4AD1-8594-93B82B17E461}"/>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5" name="Platshållare för sidfot 4">
            <a:extLst>
              <a:ext uri="{FF2B5EF4-FFF2-40B4-BE49-F238E27FC236}">
                <a16:creationId xmlns:a16="http://schemas.microsoft.com/office/drawing/2014/main" id="{2451BD6F-F6AC-4414-82D1-70A8E8C490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0BA31D-1573-4F59-B95E-38F5B1DD0F2E}"/>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2973140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A984D-27F7-4B38-BBFB-E6C3A5763D7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A3BF123-B6DD-4FB0-975F-990FF5BAE77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58242B8-2A33-4D49-AC4B-E686A4854C60}"/>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5" name="Platshållare för sidfot 4">
            <a:extLst>
              <a:ext uri="{FF2B5EF4-FFF2-40B4-BE49-F238E27FC236}">
                <a16:creationId xmlns:a16="http://schemas.microsoft.com/office/drawing/2014/main" id="{0E6F52E5-6402-4281-AA85-4C068D840B9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C6D3E3-F1BE-4A53-9862-A265DFCA4E2F}"/>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236533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C15DB02-39E9-4785-92DC-15EA067A28E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172945D-D091-4CD0-BEE6-CE1D693B5BD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8465AFB-3132-49D5-8897-DD4CA9856F1A}"/>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5" name="Platshållare för sidfot 4">
            <a:extLst>
              <a:ext uri="{FF2B5EF4-FFF2-40B4-BE49-F238E27FC236}">
                <a16:creationId xmlns:a16="http://schemas.microsoft.com/office/drawing/2014/main" id="{6D21FCB8-19C3-42FB-9E20-E96A4BDCCD1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BAF041-1098-49C0-8645-1E4A8692BF6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398810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ECF2D0-A69D-4619-9585-44B56095276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52D194-C4B0-4BC2-96D8-C01684D1915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AD2BB7-7DB1-4142-A6E3-5700CADD6863}"/>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5" name="Platshållare för sidfot 4">
            <a:extLst>
              <a:ext uri="{FF2B5EF4-FFF2-40B4-BE49-F238E27FC236}">
                <a16:creationId xmlns:a16="http://schemas.microsoft.com/office/drawing/2014/main" id="{5D100BE2-9D9C-4162-89C6-41EBA76AACB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FC8A68-B23D-423B-8D33-38190DE70ABF}"/>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223915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0A6CA6-9BC0-40EB-B92F-E92BE027C5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1091035E-2365-441B-8BB1-97E9B0F321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44E46E8-1D41-451A-979D-405B9E0BDD00}"/>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5" name="Platshållare för sidfot 4">
            <a:extLst>
              <a:ext uri="{FF2B5EF4-FFF2-40B4-BE49-F238E27FC236}">
                <a16:creationId xmlns:a16="http://schemas.microsoft.com/office/drawing/2014/main" id="{EDA1B8A7-E50D-463D-8F70-FEABBAFC7C2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91423F9-325B-40D7-98ED-04D56B7193A4}"/>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150496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48B179-7A98-4801-87D3-57E7DF95E3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B89ACB-7F1F-4F74-9C2C-A9632A2F45D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D7AE662-36A5-464E-AFA5-1C4425344AD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9CB6747-1D8B-49FC-A4D3-D17E0A16258D}"/>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6" name="Platshållare för sidfot 5">
            <a:extLst>
              <a:ext uri="{FF2B5EF4-FFF2-40B4-BE49-F238E27FC236}">
                <a16:creationId xmlns:a16="http://schemas.microsoft.com/office/drawing/2014/main" id="{88E4ACAA-6AD3-4F5B-ABE3-F28FFBB940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62E52D-6B0E-4CBB-8E0B-6DF4477DCA1B}"/>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60803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92FB8C-F659-4184-9B07-B9FCAD40C66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AE8BF2-A251-49A5-AACF-07575A1238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410C004-744C-4697-A1DF-37892150BC7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1D6E21F2-D629-4130-97EF-42622B372D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7FE9AF7-D291-4105-81C9-6C98607E2E32}"/>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9DB39B8-10BC-49A4-AC68-694D8D4E0554}"/>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8" name="Platshållare för sidfot 7">
            <a:extLst>
              <a:ext uri="{FF2B5EF4-FFF2-40B4-BE49-F238E27FC236}">
                <a16:creationId xmlns:a16="http://schemas.microsoft.com/office/drawing/2014/main" id="{0E12CC7B-A98C-4C77-866E-4778BFDEB99F}"/>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9935DB9-E7C0-4951-9AA7-37F5ECB31388}"/>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55174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8DE33A-5D07-4FBC-A3AD-ECC98C3825F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C86708BC-6815-44EF-81C6-426829EBC1D8}"/>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4" name="Platshållare för sidfot 3">
            <a:extLst>
              <a:ext uri="{FF2B5EF4-FFF2-40B4-BE49-F238E27FC236}">
                <a16:creationId xmlns:a16="http://schemas.microsoft.com/office/drawing/2014/main" id="{41F77B13-DB16-41BD-86EC-7D4FC83B47C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98E579C-D75C-42FD-8722-EF2DE0AC584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306319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438F9FA-5DB8-461A-8C3E-BD8A31276365}"/>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3" name="Platshållare för sidfot 2">
            <a:extLst>
              <a:ext uri="{FF2B5EF4-FFF2-40B4-BE49-F238E27FC236}">
                <a16:creationId xmlns:a16="http://schemas.microsoft.com/office/drawing/2014/main" id="{D3AB5B65-C779-46C9-A59E-05322AC3415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45D2EE6-1900-4FB5-AD0B-304E02934F8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1815344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69898D-5638-4183-9F35-55B53BFD1CA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D9A982F-E826-45A5-B27A-139D3F7EF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E4655E6-CF7E-4637-809C-0598224EE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A4462E1-F6D4-4FF1-9193-68E1AFF647D0}"/>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6" name="Platshållare för sidfot 5">
            <a:extLst>
              <a:ext uri="{FF2B5EF4-FFF2-40B4-BE49-F238E27FC236}">
                <a16:creationId xmlns:a16="http://schemas.microsoft.com/office/drawing/2014/main" id="{A3935323-A4BA-4286-A2EC-FABDCE2278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25D2006-3A8B-419E-84DA-09D459429CE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19207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A6CBE-FF52-490B-8FBE-A7CE9CC9DB2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393A117-0BE4-40FD-9E07-D16CCFB1E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A42B54F-F1DD-46AC-8E85-E3DF25738D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BA51189-E8CA-4E95-AF4D-B66BF58FA4E0}"/>
              </a:ext>
            </a:extLst>
          </p:cNvPr>
          <p:cNvSpPr>
            <a:spLocks noGrp="1"/>
          </p:cNvSpPr>
          <p:nvPr>
            <p:ph type="dt" sz="half" idx="10"/>
          </p:nvPr>
        </p:nvSpPr>
        <p:spPr/>
        <p:txBody>
          <a:bodyPr/>
          <a:lstStyle/>
          <a:p>
            <a:fld id="{53732B85-8FDA-4446-BAA3-944FD69DE437}" type="datetimeFigureOut">
              <a:rPr lang="sv-SE" smtClean="0"/>
              <a:t>2021-10-21</a:t>
            </a:fld>
            <a:endParaRPr lang="sv-SE"/>
          </a:p>
        </p:txBody>
      </p:sp>
      <p:sp>
        <p:nvSpPr>
          <p:cNvPr id="6" name="Platshållare för sidfot 5">
            <a:extLst>
              <a:ext uri="{FF2B5EF4-FFF2-40B4-BE49-F238E27FC236}">
                <a16:creationId xmlns:a16="http://schemas.microsoft.com/office/drawing/2014/main" id="{6E792019-61D1-4BB5-92B7-260CF37EEE6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B124F0-23E2-4173-B9F4-D248D5B55A0C}"/>
              </a:ext>
            </a:extLst>
          </p:cNvPr>
          <p:cNvSpPr>
            <a:spLocks noGrp="1"/>
          </p:cNvSpPr>
          <p:nvPr>
            <p:ph type="sldNum" sz="quarter" idx="12"/>
          </p:nvPr>
        </p:nvSpPr>
        <p:spPr/>
        <p:txBody>
          <a:bodyPr/>
          <a:lstStyle/>
          <a:p>
            <a:fld id="{A3588930-D55E-4CFB-9BF9-22D8ED00B619}" type="slidenum">
              <a:rPr lang="sv-SE" smtClean="0"/>
              <a:t>‹#›</a:t>
            </a:fld>
            <a:endParaRPr lang="sv-SE"/>
          </a:p>
        </p:txBody>
      </p:sp>
    </p:spTree>
    <p:extLst>
      <p:ext uri="{BB962C8B-B14F-4D97-AF65-F5344CB8AC3E}">
        <p14:creationId xmlns:p14="http://schemas.microsoft.com/office/powerpoint/2010/main" val="370843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24A7753-158E-4BE8-99D0-4C4D9FB4A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4098923-CC9A-43A4-9D9E-E2C3C309DC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5C01261-977F-4F72-BACA-5087FA4C07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32B85-8FDA-4446-BAA3-944FD69DE437}" type="datetimeFigureOut">
              <a:rPr lang="sv-SE" smtClean="0"/>
              <a:t>2021-10-21</a:t>
            </a:fld>
            <a:endParaRPr lang="sv-SE"/>
          </a:p>
        </p:txBody>
      </p:sp>
      <p:sp>
        <p:nvSpPr>
          <p:cNvPr id="5" name="Platshållare för sidfot 4">
            <a:extLst>
              <a:ext uri="{FF2B5EF4-FFF2-40B4-BE49-F238E27FC236}">
                <a16:creationId xmlns:a16="http://schemas.microsoft.com/office/drawing/2014/main" id="{712686B5-CC45-417E-B904-43C8A43D02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35E6B85-05D9-4B00-8F73-A7FF18AAF4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88930-D55E-4CFB-9BF9-22D8ED00B619}" type="slidenum">
              <a:rPr lang="sv-SE" smtClean="0"/>
              <a:t>‹#›</a:t>
            </a:fld>
            <a:endParaRPr lang="sv-SE"/>
          </a:p>
        </p:txBody>
      </p:sp>
    </p:spTree>
    <p:extLst>
      <p:ext uri="{BB962C8B-B14F-4D97-AF65-F5344CB8AC3E}">
        <p14:creationId xmlns:p14="http://schemas.microsoft.com/office/powerpoint/2010/main" val="1207665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pekar på en jordglob">
            <a:extLst>
              <a:ext uri="{FF2B5EF4-FFF2-40B4-BE49-F238E27FC236}">
                <a16:creationId xmlns:a16="http://schemas.microsoft.com/office/drawing/2014/main" id="{0B23A746-3B34-44D3-92D3-401615A0A87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8788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sitter vid varsitt skrivbord och knappar på sina datorer.">
            <a:extLst>
              <a:ext uri="{FF2B5EF4-FFF2-40B4-BE49-F238E27FC236}">
                <a16:creationId xmlns:a16="http://schemas.microsoft.com/office/drawing/2014/main" id="{B43EE227-48A7-49A4-B2E9-E156586CF83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0411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bild av ett flygplan där figurer syns i två av fönstren. ">
            <a:extLst>
              <a:ext uri="{FF2B5EF4-FFF2-40B4-BE49-F238E27FC236}">
                <a16:creationId xmlns:a16="http://schemas.microsoft.com/office/drawing/2014/main" id="{C5E6BCB3-3FAD-41BB-9F34-0ECB8CA89E9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47432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sitter vid varsitt skrivbord och knappar på sina datorer.">
            <a:extLst>
              <a:ext uri="{FF2B5EF4-FFF2-40B4-BE49-F238E27FC236}">
                <a16:creationId xmlns:a16="http://schemas.microsoft.com/office/drawing/2014/main" id="{A184F4CB-D6CF-482F-A241-2FE1CF8E25C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0160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närbild på ett land i Europakartan med ett flygplan som har siffran 25000 i. ">
            <a:extLst>
              <a:ext uri="{FF2B5EF4-FFF2-40B4-BE49-F238E27FC236}">
                <a16:creationId xmlns:a16="http://schemas.microsoft.com/office/drawing/2014/main" id="{A5D612C8-17EE-416D-9C88-90E1F12692D6}"/>
              </a:ext>
            </a:extLst>
          </p:cNvPr>
          <p:cNvPicPr>
            <a:picLocks noChangeAspect="1"/>
          </p:cNvPicPr>
          <p:nvPr/>
        </p:nvPicPr>
        <p:blipFill>
          <a:blip r:embed="rId3"/>
          <a:stretch>
            <a:fillRect/>
          </a:stretch>
        </p:blipFill>
        <p:spPr>
          <a:xfrm>
            <a:off x="0" y="0"/>
            <a:ext cx="12192000" cy="6858000"/>
          </a:xfrm>
          <a:prstGeom prst="rect">
            <a:avLst/>
          </a:prstGeom>
        </p:spPr>
      </p:pic>
      <p:pic>
        <p:nvPicPr>
          <p:cNvPr id="3" name="Bildobjekt 2" descr="En närbild på ett land i Europakartan med ett flygplan som har siffran 25000 i. ">
            <a:extLst>
              <a:ext uri="{FF2B5EF4-FFF2-40B4-BE49-F238E27FC236}">
                <a16:creationId xmlns:a16="http://schemas.microsoft.com/office/drawing/2014/main" id="{6CF7431D-DA42-4ECA-8C93-D232EC26BC4D}"/>
              </a:ext>
            </a:extLst>
          </p:cNvPr>
          <p:cNvPicPr>
            <a:picLocks noChangeAspect="1"/>
          </p:cNvPicPr>
          <p:nvPr/>
        </p:nvPicPr>
        <p:blipFill rotWithShape="1">
          <a:blip r:embed="rId4"/>
          <a:srcRect b="6484"/>
          <a:stretch/>
        </p:blipFill>
        <p:spPr>
          <a:xfrm>
            <a:off x="0" y="0"/>
            <a:ext cx="12192000" cy="6413326"/>
          </a:xfrm>
          <a:prstGeom prst="rect">
            <a:avLst/>
          </a:prstGeom>
        </p:spPr>
      </p:pic>
    </p:spTree>
    <p:extLst>
      <p:ext uri="{BB962C8B-B14F-4D97-AF65-F5344CB8AC3E}">
        <p14:creationId xmlns:p14="http://schemas.microsoft.com/office/powerpoint/2010/main" val="31416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arta över Europa">
            <a:extLst>
              <a:ext uri="{FF2B5EF4-FFF2-40B4-BE49-F238E27FC236}">
                <a16:creationId xmlns:a16="http://schemas.microsoft.com/office/drawing/2014/main" id="{6122012D-1F29-47F8-BB49-715B5CB1A6DC}"/>
              </a:ext>
            </a:extLst>
          </p:cNvPr>
          <p:cNvPicPr>
            <a:picLocks noChangeAspect="1"/>
          </p:cNvPicPr>
          <p:nvPr/>
        </p:nvPicPr>
        <p:blipFill>
          <a:blip r:embed="rId3"/>
          <a:stretch>
            <a:fillRect/>
          </a:stretch>
        </p:blipFill>
        <p:spPr>
          <a:xfrm>
            <a:off x="0" y="0"/>
            <a:ext cx="12192000" cy="6858000"/>
          </a:xfrm>
          <a:prstGeom prst="rect">
            <a:avLst/>
          </a:prstGeom>
        </p:spPr>
      </p:pic>
      <p:pic>
        <p:nvPicPr>
          <p:cNvPr id="4" name="Bildobjekt 3" descr="En kartnål med en skylt som säger Vill du utvecklas som person?">
            <a:extLst>
              <a:ext uri="{FF2B5EF4-FFF2-40B4-BE49-F238E27FC236}">
                <a16:creationId xmlns:a16="http://schemas.microsoft.com/office/drawing/2014/main" id="{8EEA2B2E-AACF-4381-B8BF-71A8DD6E648B}"/>
              </a:ext>
            </a:extLst>
          </p:cNvPr>
          <p:cNvPicPr>
            <a:picLocks noChangeAspect="1"/>
          </p:cNvPicPr>
          <p:nvPr/>
        </p:nvPicPr>
        <p:blipFill rotWithShape="1">
          <a:blip r:embed="rId4"/>
          <a:srcRect r="44007" b="50000"/>
          <a:stretch/>
        </p:blipFill>
        <p:spPr>
          <a:xfrm>
            <a:off x="0" y="0"/>
            <a:ext cx="6826685" cy="3429000"/>
          </a:xfrm>
          <a:prstGeom prst="rect">
            <a:avLst/>
          </a:prstGeom>
        </p:spPr>
      </p:pic>
      <p:pic>
        <p:nvPicPr>
          <p:cNvPr id="5" name="Bildobjekt 4" descr="En kartnål med en skylt som säger Är du intresserad av andra länder och kulturer?">
            <a:extLst>
              <a:ext uri="{FF2B5EF4-FFF2-40B4-BE49-F238E27FC236}">
                <a16:creationId xmlns:a16="http://schemas.microsoft.com/office/drawing/2014/main" id="{72F3099D-2F26-4764-977A-10F12EA882D6}"/>
              </a:ext>
            </a:extLst>
          </p:cNvPr>
          <p:cNvPicPr>
            <a:picLocks noChangeAspect="1"/>
          </p:cNvPicPr>
          <p:nvPr/>
        </p:nvPicPr>
        <p:blipFill rotWithShape="1">
          <a:blip r:embed="rId5"/>
          <a:srcRect l="52705" b="31689"/>
          <a:stretch/>
        </p:blipFill>
        <p:spPr>
          <a:xfrm>
            <a:off x="6425852" y="0"/>
            <a:ext cx="5766148" cy="4684734"/>
          </a:xfrm>
          <a:prstGeom prst="rect">
            <a:avLst/>
          </a:prstGeom>
        </p:spPr>
      </p:pic>
      <p:pic>
        <p:nvPicPr>
          <p:cNvPr id="6" name="Bildobjekt 5" descr="En kartnål med en skylt som säger Då kan en idé vara att testa att jobba utomlands.">
            <a:extLst>
              <a:ext uri="{FF2B5EF4-FFF2-40B4-BE49-F238E27FC236}">
                <a16:creationId xmlns:a16="http://schemas.microsoft.com/office/drawing/2014/main" id="{E187CA23-382C-4751-94DF-0554380EF288}"/>
              </a:ext>
            </a:extLst>
          </p:cNvPr>
          <p:cNvPicPr>
            <a:picLocks noChangeAspect="1"/>
          </p:cNvPicPr>
          <p:nvPr/>
        </p:nvPicPr>
        <p:blipFill rotWithShape="1">
          <a:blip r:embed="rId6"/>
          <a:srcRect t="54612" b="4475"/>
          <a:stretch/>
        </p:blipFill>
        <p:spPr>
          <a:xfrm>
            <a:off x="0" y="3740585"/>
            <a:ext cx="12192000" cy="2805830"/>
          </a:xfrm>
          <a:prstGeom prst="rect">
            <a:avLst/>
          </a:prstGeom>
        </p:spPr>
      </p:pic>
    </p:spTree>
    <p:extLst>
      <p:ext uri="{BB962C8B-B14F-4D97-AF65-F5344CB8AC3E}">
        <p14:creationId xmlns:p14="http://schemas.microsoft.com/office/powerpoint/2010/main" val="20543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95B07A36-AFE6-E648-BCAA-FC4E684A5A0E}"/>
              </a:ext>
            </a:extLst>
          </p:cNvPr>
          <p:cNvGrpSpPr/>
          <p:nvPr/>
        </p:nvGrpSpPr>
        <p:grpSpPr>
          <a:xfrm>
            <a:off x="0" y="0"/>
            <a:ext cx="12192000" cy="6858000"/>
            <a:chOff x="0" y="0"/>
            <a:chExt cx="12192000" cy="6858000"/>
          </a:xfrm>
        </p:grpSpPr>
        <p:pic>
          <p:nvPicPr>
            <p:cNvPr id="3" name="Bildobjekt 2" descr="En kartbild över Europa med en EU-flagga mitt i med texten EURES, The European Employment Service. ">
              <a:extLst>
                <a:ext uri="{FF2B5EF4-FFF2-40B4-BE49-F238E27FC236}">
                  <a16:creationId xmlns:a16="http://schemas.microsoft.com/office/drawing/2014/main" id="{4F8B5FF0-E664-4CE6-A48A-6A61182CF3A1}"/>
                </a:ext>
              </a:extLst>
            </p:cNvPr>
            <p:cNvPicPr>
              <a:picLocks noChangeAspect="1"/>
            </p:cNvPicPr>
            <p:nvPr/>
          </p:nvPicPr>
          <p:blipFill>
            <a:blip r:embed="rId3"/>
            <a:stretch>
              <a:fill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6EADA8B5-2120-1942-8060-7D65CBF17A15}"/>
                </a:ext>
                <a:ext uri="{C183D7F6-B498-43B3-948B-1728B52AA6E4}">
                  <adec:decorative xmlns:adec="http://schemas.microsoft.com/office/drawing/2017/decorative" val="1"/>
                </a:ext>
              </a:extLst>
            </p:cNvPr>
            <p:cNvSpPr/>
            <p:nvPr/>
          </p:nvSpPr>
          <p:spPr>
            <a:xfrm>
              <a:off x="498764" y="3241964"/>
              <a:ext cx="5424054" cy="644236"/>
            </a:xfrm>
            <a:prstGeom prst="rect">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164824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figur som håller i en bärbar dator där två figurer står på skärmen och vinkar. ">
            <a:extLst>
              <a:ext uri="{FF2B5EF4-FFF2-40B4-BE49-F238E27FC236}">
                <a16:creationId xmlns:a16="http://schemas.microsoft.com/office/drawing/2014/main" id="{B80DB183-5571-4E5C-A52F-7A211734848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9127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teckning med många människor nertill och en figur som står och förklarar innehåll på en nedfälld presenationsduk. ">
            <a:extLst>
              <a:ext uri="{FF2B5EF4-FFF2-40B4-BE49-F238E27FC236}">
                <a16:creationId xmlns:a16="http://schemas.microsoft.com/office/drawing/2014/main" id="{D2FFA85D-F85F-427B-8DAB-859D273D50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6504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siluett av Musse Pigg som har ett headset på sig för att illustrera call center-jobb. ">
            <a:extLst>
              <a:ext uri="{FF2B5EF4-FFF2-40B4-BE49-F238E27FC236}">
                <a16:creationId xmlns:a16="http://schemas.microsoft.com/office/drawing/2014/main" id="{84C566FA-32CA-4D3B-AAED-95BFE260582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2302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EU-flagga">
            <a:extLst>
              <a:ext uri="{FF2B5EF4-FFF2-40B4-BE49-F238E27FC236}">
                <a16:creationId xmlns:a16="http://schemas.microsoft.com/office/drawing/2014/main" id="{98B73067-A441-4361-BBE4-3BD361B23A3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680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teckning med en hand som håller i en surfplatta som visar Eures webbplats.">
            <a:extLst>
              <a:ext uri="{FF2B5EF4-FFF2-40B4-BE49-F238E27FC236}">
                <a16:creationId xmlns:a16="http://schemas.microsoft.com/office/drawing/2014/main" id="{4F64CED5-F94A-4C25-B14D-086DAD14079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492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Två figurer med resväskor som tittar upp på en skylt med texten Att tänka på vid utlandsjobb">
            <a:extLst>
              <a:ext uri="{FF2B5EF4-FFF2-40B4-BE49-F238E27FC236}">
                <a16:creationId xmlns:a16="http://schemas.microsoft.com/office/drawing/2014/main" id="{794AD080-D953-4A65-82AF-973EF56AF5A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07982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4280</TotalTime>
  <Words>1387</Words>
  <Application>Microsoft Macintosh PowerPoint</Application>
  <PresentationFormat>Bredbild</PresentationFormat>
  <Paragraphs>110</Paragraphs>
  <Slides>13</Slides>
  <Notes>13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Jobba och plugga utomlands - vägledningsmaterial</dc:title>
  <dc:subject>vägledning, utlandsjobb</dc:subject>
  <dc:creator>Arbetsförmedlingen Skolverket</dc:creator>
  <cp:keywords>vägledning utomlands</cp:keywords>
  <dc:description/>
  <cp:lastModifiedBy>Camilla Veide</cp:lastModifiedBy>
  <cp:revision>21</cp:revision>
  <dcterms:created xsi:type="dcterms:W3CDTF">2021-04-11T14:24:12Z</dcterms:created>
  <dcterms:modified xsi:type="dcterms:W3CDTF">2021-10-21T14:34:15Z</dcterms:modified>
  <cp:category/>
</cp:coreProperties>
</file>