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19"/>
  </p:notesMasterIdLst>
  <p:sldIdLst>
    <p:sldId id="444" r:id="rId3"/>
    <p:sldId id="435" r:id="rId4"/>
    <p:sldId id="426" r:id="rId5"/>
    <p:sldId id="429" r:id="rId6"/>
    <p:sldId id="427" r:id="rId7"/>
    <p:sldId id="432" r:id="rId8"/>
    <p:sldId id="389" r:id="rId9"/>
    <p:sldId id="428" r:id="rId10"/>
    <p:sldId id="436" r:id="rId11"/>
    <p:sldId id="430" r:id="rId12"/>
    <p:sldId id="437" r:id="rId13"/>
    <p:sldId id="438" r:id="rId14"/>
    <p:sldId id="431" r:id="rId15"/>
    <p:sldId id="446" r:id="rId16"/>
    <p:sldId id="443" r:id="rId17"/>
    <p:sldId id="442" r:id="rId18"/>
  </p:sldIdLst>
  <p:sldSz cx="6858000" cy="5143500"/>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pos="436" userDrawn="1">
          <p15:clr>
            <a:srgbClr val="A4A3A4"/>
          </p15:clr>
        </p15:guide>
        <p15:guide id="3" pos="3779" userDrawn="1">
          <p15:clr>
            <a:srgbClr val="A4A3A4"/>
          </p15:clr>
        </p15:guide>
        <p15:guide id="4" pos="618" userDrawn="1">
          <p15:clr>
            <a:srgbClr val="A4A3A4"/>
          </p15:clr>
        </p15:guide>
        <p15:guide id="5" pos="40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dolfsson" initials="HA" lastIdx="7" clrIdx="0">
    <p:extLst>
      <p:ext uri="{19B8F6BF-5375-455C-9EA6-DF929625EA0E}">
        <p15:presenceInfo xmlns:p15="http://schemas.microsoft.com/office/powerpoint/2012/main" userId="S::helen.adolfsson@arbetsformedlingen.se::b697083a-feea-4f49-b105-1c907056ee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C4A"/>
    <a:srgbClr val="25C6FF"/>
    <a:srgbClr val="F5BF9D"/>
    <a:srgbClr val="95C23D"/>
    <a:srgbClr val="383D65"/>
    <a:srgbClr val="12194B"/>
    <a:srgbClr val="F3A55F"/>
    <a:srgbClr val="F29B4C"/>
    <a:srgbClr val="AFACE6"/>
    <a:srgbClr val="C58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46" autoAdjust="0"/>
    <p:restoredTop sz="86395" autoAdjust="0"/>
  </p:normalViewPr>
  <p:slideViewPr>
    <p:cSldViewPr snapToGrid="0">
      <p:cViewPr varScale="1">
        <p:scale>
          <a:sx n="119" d="100"/>
          <a:sy n="119" d="100"/>
        </p:scale>
        <p:origin x="1254" y="108"/>
      </p:cViewPr>
      <p:guideLst>
        <p:guide orient="horz" pos="441"/>
        <p:guide pos="436"/>
        <p:guide pos="3779"/>
        <p:guide pos="618"/>
        <p:guide pos="40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2024-12-04</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84365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*Beloppen avser heltidsstudier för en period om fyra veckor.</a:t>
            </a:r>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dirty="0"/>
          </a:p>
        </p:txBody>
      </p:sp>
    </p:spTree>
    <p:extLst>
      <p:ext uri="{BB962C8B-B14F-4D97-AF65-F5344CB8AC3E}">
        <p14:creationId xmlns:p14="http://schemas.microsoft.com/office/powerpoint/2010/main" val="133187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0" dirty="0"/>
              <a:t>*</a:t>
            </a:r>
            <a:r>
              <a:rPr lang="sv-SE" sz="900" b="0" i="0" kern="1200" dirty="0">
                <a:solidFill>
                  <a:schemeClr val="tx1"/>
                </a:solidFill>
                <a:effectLst/>
                <a:latin typeface="+mn-lt"/>
                <a:ea typeface="+mn-ea"/>
                <a:cs typeface="+mn-cs"/>
              </a:rPr>
              <a:t>Under hösten 2020 och hela 2021 görs ett undantag i arbetslöshetsvillkoret på grund av coronapandemin. Under den perioden kan villkoret för arbetslöshet uppfyllas även om arbetslösheten har varat kortare tid än sex månader. Undantaget gäller bara under 2020-2021. Se mer information på CSN:s hemsida.</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410836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39065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dirty="0"/>
          </a:p>
        </p:txBody>
      </p:sp>
    </p:spTree>
    <p:extLst>
      <p:ext uri="{BB962C8B-B14F-4D97-AF65-F5344CB8AC3E}">
        <p14:creationId xmlns:p14="http://schemas.microsoft.com/office/powerpoint/2010/main" val="312764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dirty="0"/>
          </a:p>
        </p:txBody>
      </p:sp>
    </p:spTree>
    <p:extLst>
      <p:ext uri="{BB962C8B-B14F-4D97-AF65-F5344CB8AC3E}">
        <p14:creationId xmlns:p14="http://schemas.microsoft.com/office/powerpoint/2010/main" val="95729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dirty="0"/>
          </a:p>
        </p:txBody>
      </p:sp>
    </p:spTree>
    <p:extLst>
      <p:ext uri="{BB962C8B-B14F-4D97-AF65-F5344CB8AC3E}">
        <p14:creationId xmlns:p14="http://schemas.microsoft.com/office/powerpoint/2010/main" val="2933625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05966" y="0"/>
            <a:ext cx="6752034"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06394" y="3117860"/>
            <a:ext cx="4509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06394" y="3875680"/>
            <a:ext cx="4509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2382" y="-9525"/>
            <a:ext cx="108776"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0" name="Af_logotyp_gron-bla_cmyk.pdf" descr="Af_logotyp_gron-bla_cmyk.pdf">
            <a:extLst>
              <a:ext uri="{FF2B5EF4-FFF2-40B4-BE49-F238E27FC236}">
                <a16:creationId xmlns:a16="http://schemas.microsoft.com/office/drawing/2014/main" id="{35BF167E-D723-40A4-953B-67D7A224B362}"/>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05966" y="0"/>
            <a:ext cx="6752034"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2382" y="-9525"/>
            <a:ext cx="108776"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06394" y="3117860"/>
            <a:ext cx="4509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06394" y="3875680"/>
            <a:ext cx="4509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pic>
        <p:nvPicPr>
          <p:cNvPr id="13" name="Af_logotyp_gron-bla_cmyk.pdf" descr="Af_logotyp_gron-bla_cmyk.pdf">
            <a:extLst>
              <a:ext uri="{FF2B5EF4-FFF2-40B4-BE49-F238E27FC236}">
                <a16:creationId xmlns:a16="http://schemas.microsoft.com/office/drawing/2014/main" id="{7DD2561A-114A-4DF3-A58C-63619CF73FC6}"/>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08776" y="0"/>
            <a:ext cx="6750844"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271953" y="852393"/>
            <a:ext cx="4314094"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273173" y="1867941"/>
            <a:ext cx="4312874"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4126416" y="46669"/>
            <a:ext cx="27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1644261" y="2664168"/>
            <a:ext cx="3646980" cy="0"/>
          </a:xfrm>
          <a:prstGeom prst="line">
            <a:avLst/>
          </a:prstGeom>
          <a:ln w="25400">
            <a:solidFill>
              <a:schemeClr val="accent2"/>
            </a:solidFill>
          </a:ln>
        </p:spPr>
        <p:txBody>
          <a:bodyPr lIns="17144" tIns="17144" rIns="17144" bIns="17144"/>
          <a:lstStyle/>
          <a:p>
            <a:pPr>
              <a:spcBef>
                <a:spcPts val="750"/>
              </a:spcBef>
              <a:defRPr sz="7500" b="0"/>
            </a:pPr>
            <a:endParaRPr sz="2813" dirty="0"/>
          </a:p>
        </p:txBody>
      </p:sp>
      <p:pic>
        <p:nvPicPr>
          <p:cNvPr id="13" name="Af_logotyp_gron-vit_cmyk.pdf" descr="Af_logotyp_gron-vit_cmyk.pdf">
            <a:extLst>
              <a:ext uri="{FF2B5EF4-FFF2-40B4-BE49-F238E27FC236}">
                <a16:creationId xmlns:a16="http://schemas.microsoft.com/office/drawing/2014/main" id="{5A52CF9D-7DF3-4169-86B8-C331DB8EAF59}"/>
              </a:ext>
            </a:extLst>
          </p:cNvPr>
          <p:cNvPicPr>
            <a:picLocks noChangeAspect="1"/>
          </p:cNvPicPr>
          <p:nvPr userDrawn="1"/>
        </p:nvPicPr>
        <p:blipFill>
          <a:blip r:embed="rId2"/>
          <a:stretch>
            <a:fillRect/>
          </a:stretch>
        </p:blipFill>
        <p:spPr>
          <a:xfrm>
            <a:off x="4767171" y="4801093"/>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431282" y="1809000"/>
            <a:ext cx="2721908"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6462" y="1809000"/>
            <a:ext cx="2721908"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3950" y="1809000"/>
            <a:ext cx="27216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431282" y="1809000"/>
            <a:ext cx="27216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431282" y="810899"/>
            <a:ext cx="2721908" cy="675000"/>
          </a:xfrm>
        </p:spPr>
        <p:txBody>
          <a:bodyPr/>
          <a:lstStyle/>
          <a:p>
            <a:r>
              <a:rPr lang="sv-SE" dirty="0"/>
              <a:t>Klicka här för att ändra format</a:t>
            </a:r>
          </a:p>
        </p:txBody>
      </p:sp>
      <p:sp>
        <p:nvSpPr>
          <p:cNvPr id="3" name="Platshållare för innehåll 2"/>
          <p:cNvSpPr>
            <a:spLocks noGrp="1"/>
          </p:cNvSpPr>
          <p:nvPr>
            <p:ph idx="1"/>
          </p:nvPr>
        </p:nvSpPr>
        <p:spPr>
          <a:xfrm>
            <a:off x="431282" y="1809000"/>
            <a:ext cx="2721908"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3429000" y="0"/>
            <a:ext cx="3429000" cy="5143500"/>
          </a:xfr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31282" y="810899"/>
            <a:ext cx="5567088"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05966" y="0"/>
            <a:ext cx="6752034"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06394" y="2797522"/>
            <a:ext cx="2806559"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2382" y="-9525"/>
            <a:ext cx="108776"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9" name="Af_logotyp_gron-bla_cmyk.pdf" descr="Af_logotyp_gron-bla_cmyk.pdf">
            <a:extLst>
              <a:ext uri="{FF2B5EF4-FFF2-40B4-BE49-F238E27FC236}">
                <a16:creationId xmlns:a16="http://schemas.microsoft.com/office/drawing/2014/main" id="{F5563E78-6E5C-4BE6-B3D1-4D484075834E}"/>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271953" y="852393"/>
            <a:ext cx="4314094"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273173" y="1867941"/>
            <a:ext cx="4312874"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4126416" y="46669"/>
            <a:ext cx="27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1644261" y="2649991"/>
            <a:ext cx="3646980" cy="0"/>
          </a:xfrm>
          <a:prstGeom prst="line">
            <a:avLst/>
          </a:prstGeom>
          <a:ln w="25400">
            <a:solidFill>
              <a:schemeClr val="accent2"/>
            </a:solidFill>
          </a:ln>
        </p:spPr>
        <p:txBody>
          <a:bodyPr lIns="17144" tIns="17144" rIns="17144" bIns="17144"/>
          <a:lstStyle/>
          <a:p>
            <a:pPr>
              <a:spcBef>
                <a:spcPts val="750"/>
              </a:spcBef>
              <a:defRPr sz="7500" b="0"/>
            </a:pPr>
            <a:endParaRPr sz="2813" dirty="0"/>
          </a:p>
        </p:txBody>
      </p:sp>
      <p:pic>
        <p:nvPicPr>
          <p:cNvPr id="12" name="Af_logotyp_gron-bla_cmyk.pdf" descr="Af_logotyp_gron-bla_cmyk.pdf">
            <a:extLst>
              <a:ext uri="{FF2B5EF4-FFF2-40B4-BE49-F238E27FC236}">
                <a16:creationId xmlns:a16="http://schemas.microsoft.com/office/drawing/2014/main" id="{3ED82EDF-75F7-4BD9-AB8B-DB1F8A55C5C8}"/>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431282" y="1809000"/>
            <a:ext cx="2721908"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6462" y="1809000"/>
            <a:ext cx="2721908"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3950" y="1809000"/>
            <a:ext cx="27216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431282" y="1809000"/>
            <a:ext cx="27216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431282" y="810899"/>
            <a:ext cx="2721908"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431282" y="1809000"/>
            <a:ext cx="2721908"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3429000" y="0"/>
            <a:ext cx="3429000" cy="5143500"/>
          </a:xfrm>
        </p:spPr>
        <p:txBody>
          <a:bodyPr/>
          <a:lstStyle/>
          <a:p>
            <a:r>
              <a:rPr lang="sv-SE" dirty="0"/>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31282" y="810899"/>
            <a:ext cx="5567088"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2024-12-04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861700591"/>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31282" y="810899"/>
            <a:ext cx="5567088"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432002" y="1809000"/>
            <a:ext cx="5566369"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126416" y="143349"/>
            <a:ext cx="27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3"/>
          </p:nvPr>
        </p:nvSpPr>
        <p:spPr>
          <a:xfrm>
            <a:off x="4126416" y="235945"/>
            <a:ext cx="27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4126416" y="52685"/>
            <a:ext cx="27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1" name="Af_logotyp_gron-bla_cmyk.pdf" descr="Af_logotyp_gron-bla_cmyk.pdf">
            <a:extLst>
              <a:ext uri="{FF2B5EF4-FFF2-40B4-BE49-F238E27FC236}">
                <a16:creationId xmlns:a16="http://schemas.microsoft.com/office/drawing/2014/main" id="{2C9D0FE8-A444-4169-A410-32755F2A33BF}"/>
              </a:ext>
            </a:extLst>
          </p:cNvPr>
          <p:cNvPicPr>
            <a:picLocks noChangeAspect="1"/>
          </p:cNvPicPr>
          <p:nvPr userDrawn="1"/>
        </p:nvPicPr>
        <p:blipFill>
          <a:blip r:embed="rId11"/>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31282" y="810899"/>
            <a:ext cx="5567088"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432002" y="1809000"/>
            <a:ext cx="5566369"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126416" y="143349"/>
            <a:ext cx="27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3"/>
          </p:nvPr>
        </p:nvSpPr>
        <p:spPr>
          <a:xfrm>
            <a:off x="4126416" y="235945"/>
            <a:ext cx="27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4126416" y="52685"/>
            <a:ext cx="27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0" name="Af_logotyp_gron-vit_cmyk.pdf" descr="Af_logotyp_gron-vit_cmyk.pdf">
            <a:extLst>
              <a:ext uri="{FF2B5EF4-FFF2-40B4-BE49-F238E27FC236}">
                <a16:creationId xmlns:a16="http://schemas.microsoft.com/office/drawing/2014/main" id="{6D782DB9-B0AE-4674-BFAF-BA3CC1192378}"/>
              </a:ext>
            </a:extLst>
          </p:cNvPr>
          <p:cNvPicPr>
            <a:picLocks noChangeAspect="1"/>
          </p:cNvPicPr>
          <p:nvPr userDrawn="1"/>
        </p:nvPicPr>
        <p:blipFill>
          <a:blip r:embed="rId10"/>
          <a:stretch>
            <a:fillRect/>
          </a:stretch>
        </p:blipFill>
        <p:spPr>
          <a:xfrm>
            <a:off x="4767171" y="4801093"/>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Bild tre ungdomar">
            <a:extLst>
              <a:ext uri="{FF2B5EF4-FFF2-40B4-BE49-F238E27FC236}">
                <a16:creationId xmlns:a16="http://schemas.microsoft.com/office/drawing/2014/main" id="{CEE4DA1B-B4C3-9A11-F17E-4B002457321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140" r="-772" b="22483"/>
          <a:stretch/>
        </p:blipFill>
        <p:spPr>
          <a:xfrm>
            <a:off x="105966" y="0"/>
            <a:ext cx="7456884" cy="5143500"/>
          </a:xfrm>
          <a:prstGeom prst="rect">
            <a:avLst/>
          </a:prstGeom>
        </p:spPr>
      </p:pic>
      <p:sp>
        <p:nvSpPr>
          <p:cNvPr id="3" name="Rubrik 2">
            <a:extLst>
              <a:ext uri="{FF2B5EF4-FFF2-40B4-BE49-F238E27FC236}">
                <a16:creationId xmlns:a16="http://schemas.microsoft.com/office/drawing/2014/main" id="{E8CE3480-3A37-5ADA-44D6-CE0C6A306850}"/>
              </a:ext>
            </a:extLst>
          </p:cNvPr>
          <p:cNvSpPr>
            <a:spLocks noGrp="1"/>
          </p:cNvSpPr>
          <p:nvPr>
            <p:ph type="ctrTitle"/>
          </p:nvPr>
        </p:nvSpPr>
        <p:spPr>
          <a:xfrm>
            <a:off x="105966" y="138140"/>
            <a:ext cx="4813078" cy="756000"/>
          </a:xfrm>
          <a:solidFill>
            <a:schemeClr val="accent1"/>
          </a:solidFill>
        </p:spPr>
        <p:txBody>
          <a:bodyPr/>
          <a:lstStyle/>
          <a:p>
            <a:r>
              <a:rPr lang="sv-SE" sz="2200" dirty="0"/>
              <a:t>Utbildning som väg till jobb</a:t>
            </a:r>
          </a:p>
        </p:txBody>
      </p:sp>
      <p:sp>
        <p:nvSpPr>
          <p:cNvPr id="4" name="Underrubrik 3">
            <a:extLst>
              <a:ext uri="{FF2B5EF4-FFF2-40B4-BE49-F238E27FC236}">
                <a16:creationId xmlns:a16="http://schemas.microsoft.com/office/drawing/2014/main" id="{5CE9C690-69FF-4158-40BA-D649EEEA67C1}"/>
              </a:ext>
            </a:extLst>
          </p:cNvPr>
          <p:cNvSpPr>
            <a:spLocks noGrp="1"/>
          </p:cNvSpPr>
          <p:nvPr>
            <p:ph type="subTitle" idx="1"/>
          </p:nvPr>
        </p:nvSpPr>
        <p:spPr>
          <a:xfrm>
            <a:off x="105966" y="886816"/>
            <a:ext cx="4813078" cy="756000"/>
          </a:xfrm>
          <a:solidFill>
            <a:schemeClr val="accent1"/>
          </a:solidFill>
        </p:spPr>
        <p:txBody>
          <a:bodyPr/>
          <a:lstStyle/>
          <a:p>
            <a:r>
              <a:rPr lang="sv-SE" sz="2000" dirty="0"/>
              <a:t>Arbetsförmedlingens externa aktörer</a:t>
            </a:r>
          </a:p>
        </p:txBody>
      </p:sp>
    </p:spTree>
    <p:extLst>
      <p:ext uri="{BB962C8B-B14F-4D97-AF65-F5344CB8AC3E}">
        <p14:creationId xmlns:p14="http://schemas.microsoft.com/office/powerpoint/2010/main" val="425175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216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Studiestöd</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Lån och bidrag från CSN kan ges för studier i ett stort antal utbildningsformer, alltifrån Komvux och högskola till universitet</a:t>
            </a:r>
            <a:r>
              <a:rPr kumimoji="0" lang="sv-SE" sz="1500" b="0" i="1"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Sammanställning av belopp för olika studiemedel*</a:t>
            </a:r>
            <a:br>
              <a:rPr kumimoji="0" lang="sv-SE" sz="1500" b="1" i="0" u="none" strike="noStrike" kern="1200" cap="none" spc="0" normalizeH="0" baseline="0" noProof="0" dirty="0">
                <a:ln>
                  <a:noFill/>
                </a:ln>
                <a:solidFill>
                  <a:schemeClr val="tx1"/>
                </a:solidFill>
                <a:effectLst/>
                <a:uLnTx/>
                <a:uFillTx/>
                <a:latin typeface="+mn-lt"/>
                <a:ea typeface="+mn-ea"/>
                <a:cs typeface="+mn-cs"/>
              </a:rPr>
            </a:br>
            <a:endParaRPr kumimoji="0" lang="sv-SE" sz="1500" b="1"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ell 5">
            <a:extLst>
              <a:ext uri="{FF2B5EF4-FFF2-40B4-BE49-F238E27FC236}">
                <a16:creationId xmlns:a16="http://schemas.microsoft.com/office/drawing/2014/main" id="{D73A4857-DE14-4F8F-A61A-678EC38BEB97}"/>
              </a:ext>
            </a:extLst>
          </p:cNvPr>
          <p:cNvGraphicFramePr>
            <a:graphicFrameLocks noGrp="1"/>
          </p:cNvGraphicFramePr>
          <p:nvPr>
            <p:extLst>
              <p:ext uri="{D42A27DB-BD31-4B8C-83A1-F6EECF244321}">
                <p14:modId xmlns:p14="http://schemas.microsoft.com/office/powerpoint/2010/main" val="2325267947"/>
              </p:ext>
            </p:extLst>
          </p:nvPr>
        </p:nvGraphicFramePr>
        <p:xfrm>
          <a:off x="607394" y="2481942"/>
          <a:ext cx="5401569" cy="1954530"/>
        </p:xfrm>
        <a:graphic>
          <a:graphicData uri="http://schemas.openxmlformats.org/drawingml/2006/table">
            <a:tbl>
              <a:tblPr firstRow="1" bandRow="1">
                <a:tableStyleId>{5C22544A-7EE6-4342-B048-85BDC9FD1C3A}</a:tableStyleId>
              </a:tblPr>
              <a:tblGrid>
                <a:gridCol w="958500">
                  <a:extLst>
                    <a:ext uri="{9D8B030D-6E8A-4147-A177-3AD203B41FA5}">
                      <a16:colId xmlns:a16="http://schemas.microsoft.com/office/drawing/2014/main" val="2954497390"/>
                    </a:ext>
                  </a:extLst>
                </a:gridCol>
                <a:gridCol w="1443469">
                  <a:extLst>
                    <a:ext uri="{9D8B030D-6E8A-4147-A177-3AD203B41FA5}">
                      <a16:colId xmlns:a16="http://schemas.microsoft.com/office/drawing/2014/main" val="2753008142"/>
                    </a:ext>
                  </a:extLst>
                </a:gridCol>
                <a:gridCol w="1422345">
                  <a:extLst>
                    <a:ext uri="{9D8B030D-6E8A-4147-A177-3AD203B41FA5}">
                      <a16:colId xmlns:a16="http://schemas.microsoft.com/office/drawing/2014/main" val="3995825877"/>
                    </a:ext>
                  </a:extLst>
                </a:gridCol>
                <a:gridCol w="1577255">
                  <a:extLst>
                    <a:ext uri="{9D8B030D-6E8A-4147-A177-3AD203B41FA5}">
                      <a16:colId xmlns:a16="http://schemas.microsoft.com/office/drawing/2014/main" val="3454097526"/>
                    </a:ext>
                  </a:extLst>
                </a:gridCol>
              </a:tblGrid>
              <a:tr h="474345">
                <a:tc>
                  <a:txBody>
                    <a:bodyPr/>
                    <a:lstStyle/>
                    <a:p>
                      <a:endParaRPr lang="sv-SE" dirty="0"/>
                    </a:p>
                  </a:txBody>
                  <a:tcPr/>
                </a:tc>
                <a:tc>
                  <a:txBody>
                    <a:bodyPr/>
                    <a:lstStyle/>
                    <a:p>
                      <a:r>
                        <a:rPr lang="sv-SE" dirty="0"/>
                        <a:t>Studiemedel</a:t>
                      </a:r>
                    </a:p>
                  </a:txBody>
                  <a:tcPr/>
                </a:tc>
                <a:tc>
                  <a:txBody>
                    <a:bodyPr/>
                    <a:lstStyle/>
                    <a:p>
                      <a:r>
                        <a:rPr lang="sv-SE" dirty="0"/>
                        <a:t>Högre bidraget</a:t>
                      </a:r>
                    </a:p>
                  </a:txBody>
                  <a:tcPr/>
                </a:tc>
                <a:tc>
                  <a:txBody>
                    <a:bodyPr/>
                    <a:lstStyle/>
                    <a:p>
                      <a:r>
                        <a:rPr lang="sv-SE" dirty="0"/>
                        <a:t>Studiestartsstöd</a:t>
                      </a:r>
                    </a:p>
                  </a:txBody>
                  <a:tcPr/>
                </a:tc>
                <a:extLst>
                  <a:ext uri="{0D108BD9-81ED-4DB2-BD59-A6C34878D82A}">
                    <a16:rowId xmlns:a16="http://schemas.microsoft.com/office/drawing/2014/main" val="1410057520"/>
                  </a:ext>
                </a:extLst>
              </a:tr>
              <a:tr h="474345">
                <a:tc>
                  <a:txBody>
                    <a:bodyPr/>
                    <a:lstStyle/>
                    <a:p>
                      <a:r>
                        <a:rPr lang="sv-SE" dirty="0"/>
                        <a:t>Bidrag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3 312 kr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7 328 kr</a:t>
                      </a:r>
                    </a:p>
                    <a:p>
                      <a:endParaRPr lang="sv-SE" dirty="0"/>
                    </a:p>
                  </a:txBody>
                  <a:tcPr/>
                </a:tc>
                <a:tc>
                  <a:txBody>
                    <a:bodyPr/>
                    <a:lstStyle/>
                    <a:p>
                      <a:r>
                        <a:rPr lang="sv-SE" dirty="0"/>
                        <a:t>9 044 kr</a:t>
                      </a:r>
                    </a:p>
                  </a:txBody>
                  <a:tcPr/>
                </a:tc>
                <a:extLst>
                  <a:ext uri="{0D108BD9-81ED-4DB2-BD59-A6C34878D82A}">
                    <a16:rowId xmlns:a16="http://schemas.microsoft.com/office/drawing/2014/main" val="3270519528"/>
                  </a:ext>
                </a:extLst>
              </a:tr>
              <a:tr h="474345">
                <a:tc>
                  <a:txBody>
                    <a:bodyPr/>
                    <a:lstStyle/>
                    <a:p>
                      <a:r>
                        <a:rPr lang="sv-SE" dirty="0"/>
                        <a:t>Lån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7 616 kr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3 600 kr</a:t>
                      </a:r>
                    </a:p>
                    <a:p>
                      <a:endParaRPr lang="sv-SE" dirty="0"/>
                    </a:p>
                  </a:txBody>
                  <a:tcPr/>
                </a:tc>
                <a:tc>
                  <a:txBody>
                    <a:bodyPr/>
                    <a:lstStyle/>
                    <a:p>
                      <a:r>
                        <a:rPr lang="sv-SE" dirty="0"/>
                        <a:t>0 kr</a:t>
                      </a:r>
                    </a:p>
                  </a:txBody>
                  <a:tcPr/>
                </a:tc>
                <a:extLst>
                  <a:ext uri="{0D108BD9-81ED-4DB2-BD59-A6C34878D82A}">
                    <a16:rowId xmlns:a16="http://schemas.microsoft.com/office/drawing/2014/main" val="1743457464"/>
                  </a:ext>
                </a:extLst>
              </a:tr>
              <a:tr h="474345">
                <a:tc>
                  <a:txBody>
                    <a:bodyPr/>
                    <a:lstStyle/>
                    <a:p>
                      <a:r>
                        <a:rPr lang="sv-SE" b="1" dirty="0"/>
                        <a:t>Summa</a:t>
                      </a:r>
                    </a:p>
                  </a:txBody>
                  <a:tcPr/>
                </a:tc>
                <a:tc>
                  <a:txBody>
                    <a:bodyPr/>
                    <a:lstStyle/>
                    <a:p>
                      <a:r>
                        <a:rPr lang="sv-SE" b="1" dirty="0"/>
                        <a:t>10 928 kr</a:t>
                      </a:r>
                    </a:p>
                  </a:txBody>
                  <a:tcPr/>
                </a:tc>
                <a:tc>
                  <a:txBody>
                    <a:bodyPr/>
                    <a:lstStyle/>
                    <a:p>
                      <a:r>
                        <a:rPr lang="sv-SE" b="1" dirty="0"/>
                        <a:t>10 928 kr</a:t>
                      </a:r>
                    </a:p>
                  </a:txBody>
                  <a:tcPr/>
                </a:tc>
                <a:tc>
                  <a:txBody>
                    <a:bodyPr/>
                    <a:lstStyle/>
                    <a:p>
                      <a:r>
                        <a:rPr lang="sv-SE" b="1" dirty="0"/>
                        <a:t>9 044 kr</a:t>
                      </a:r>
                    </a:p>
                  </a:txBody>
                  <a:tcPr/>
                </a:tc>
                <a:extLst>
                  <a:ext uri="{0D108BD9-81ED-4DB2-BD59-A6C34878D82A}">
                    <a16:rowId xmlns:a16="http://schemas.microsoft.com/office/drawing/2014/main" val="2345132450"/>
                  </a:ext>
                </a:extLst>
              </a:tr>
            </a:tbl>
          </a:graphicData>
        </a:graphic>
      </p:graphicFrame>
    </p:spTree>
    <p:extLst>
      <p:ext uri="{BB962C8B-B14F-4D97-AF65-F5344CB8AC3E}">
        <p14:creationId xmlns:p14="http://schemas.microsoft.com/office/powerpoint/2010/main" val="408500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3"/>
            <a:ext cx="5524465" cy="3610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Högre bidraget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Högre bidraget är en variant på det vanliga studiemedlet, där man får högre bidrag och lägre lån. Det används ofta för ungdomar.</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Högre bidraget går bland annat att få för studier inom kommunal vuxenutbildning, allmän kurs på folkhögskola </a:t>
            </a:r>
            <a:br>
              <a:rPr kumimoji="0" lang="sv-SE" sz="1500" b="0" i="0" u="none" strike="noStrike" kern="1200" cap="none" spc="0" normalizeH="0" baseline="0" noProof="0" dirty="0">
                <a:ln>
                  <a:noFill/>
                </a:ln>
                <a:solidFill>
                  <a:schemeClr val="tx1"/>
                </a:solidFill>
                <a:effectLst/>
                <a:uLnTx/>
                <a:uFillTx/>
                <a:latin typeface="+mn-lt"/>
                <a:ea typeface="+mn-ea"/>
                <a:cs typeface="+mn-cs"/>
              </a:rPr>
            </a:br>
            <a:r>
              <a:rPr kumimoji="0" lang="sv-SE" sz="1500" b="0" i="0" u="none" strike="noStrike" kern="1200" cap="none" spc="0" normalizeH="0" baseline="0" noProof="0" dirty="0">
                <a:ln>
                  <a:noFill/>
                </a:ln>
                <a:solidFill>
                  <a:schemeClr val="tx1"/>
                </a:solidFill>
                <a:effectLst/>
                <a:uLnTx/>
                <a:uFillTx/>
                <a:latin typeface="+mn-lt"/>
                <a:ea typeface="+mn-ea"/>
                <a:cs typeface="+mn-cs"/>
              </a:rPr>
              <a:t>och introduktionsprogram i gymnasiet.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Högre bidraget har olika regler för personer mellan 20-24 år respektive 25 år och uppåt. Mellan 20-24 år måste man vara inskriven i jobbgarantin för ungdomar eller jobb- och utvecklingsgarantin. Läs mer om vilka regler som gäller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på CSN:s hemsida.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CSN logotyp">
            <a:extLst>
              <a:ext uri="{FF2B5EF4-FFF2-40B4-BE49-F238E27FC236}">
                <a16:creationId xmlns:a16="http://schemas.microsoft.com/office/drawing/2014/main" id="{85636B39-2DD0-46F9-979D-28B2D857F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603" y="3531932"/>
            <a:ext cx="947858" cy="947858"/>
          </a:xfrm>
          <a:prstGeom prst="rect">
            <a:avLst/>
          </a:prstGeom>
        </p:spPr>
      </p:pic>
    </p:spTree>
    <p:extLst>
      <p:ext uri="{BB962C8B-B14F-4D97-AF65-F5344CB8AC3E}">
        <p14:creationId xmlns:p14="http://schemas.microsoft.com/office/powerpoint/2010/main" val="417351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149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Studiestartsstöd</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Studiestartsstöd är ett studiebidrag där man enbart får bidrag och inte behöver ta lån. Det kan ges för studier inom kommunal vuxenutbildning på grundläggande och gymnasial nivå samt allmän kurs på folkhögskola. Ansökan sker via kommunen.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Krav för att få studiestartsstöd</a:t>
            </a:r>
            <a:br>
              <a:rPr kumimoji="0" lang="sv-SE" sz="1500" b="1" i="0" u="none" strike="noStrike" kern="1200" cap="none" spc="0" normalizeH="0" baseline="0" noProof="0" dirty="0">
                <a:ln>
                  <a:noFill/>
                </a:ln>
                <a:solidFill>
                  <a:schemeClr val="tx1"/>
                </a:solidFill>
                <a:effectLst/>
                <a:uLnTx/>
                <a:uFillTx/>
                <a:latin typeface="+mn-lt"/>
                <a:ea typeface="+mn-ea"/>
                <a:cs typeface="+mn-cs"/>
              </a:rPr>
            </a:b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vara 25-56 år</a:t>
            </a: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ha kort tidigare utbildning</a:t>
            </a: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ha stort behov av utbildning på grundskole- eller gymnasienivå för att kunna få ett arbete</a:t>
            </a: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inte ha haft studiestöd från CSN under de senaste tre åren</a:t>
            </a:r>
          </a:p>
          <a:p>
            <a:pPr lvl="0">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ha varit arbetslös eller deltagit i ett arbetsmarknadspolitiskt program under minst sex månader under en period på tolv månader före ansökningstillfället eller studiernas början*</a:t>
            </a:r>
            <a:br>
              <a:rPr kumimoji="0" lang="sv-SE" sz="1500" b="0" i="0" u="none" strike="noStrike" kern="1200" cap="none" spc="0" normalizeH="0" baseline="0" noProof="0" dirty="0">
                <a:ln>
                  <a:noFill/>
                </a:ln>
                <a:solidFill>
                  <a:schemeClr val="tx1"/>
                </a:solidFill>
                <a:effectLst/>
                <a:uLnTx/>
                <a:uFillTx/>
                <a:latin typeface="+mn-lt"/>
                <a:ea typeface="+mn-ea"/>
                <a:cs typeface="+mn-cs"/>
              </a:rPr>
            </a:br>
            <a:endParaRPr lang="sv-SE" sz="1500" b="0" dirty="0"/>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CSN logotyp">
            <a:extLst>
              <a:ext uri="{FF2B5EF4-FFF2-40B4-BE49-F238E27FC236}">
                <a16:creationId xmlns:a16="http://schemas.microsoft.com/office/drawing/2014/main" id="{E64426BE-6D24-4420-BDC4-E9843390B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49" y="2097821"/>
            <a:ext cx="947858" cy="947858"/>
          </a:xfrm>
          <a:prstGeom prst="rect">
            <a:avLst/>
          </a:prstGeom>
        </p:spPr>
      </p:pic>
    </p:spTree>
    <p:extLst>
      <p:ext uri="{BB962C8B-B14F-4D97-AF65-F5344CB8AC3E}">
        <p14:creationId xmlns:p14="http://schemas.microsoft.com/office/powerpoint/2010/main" val="16713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443C730-12E2-4E7E-BED4-EC987A8DB68E}"/>
              </a:ext>
            </a:extLst>
          </p:cNvPr>
          <p:cNvSpPr>
            <a:spLocks noGrp="1"/>
          </p:cNvSpPr>
          <p:nvPr>
            <p:ph type="title" idx="4294967295"/>
          </p:nvPr>
        </p:nvSpPr>
        <p:spPr>
          <a:xfrm>
            <a:off x="574523" y="395740"/>
            <a:ext cx="5603439"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Studier med aktivitetsstöd</a:t>
            </a:r>
            <a:endParaRPr kumimoji="0" lang="sv-SE"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Platshållare för innehåll 2">
            <a:extLst>
              <a:ext uri="{FF2B5EF4-FFF2-40B4-BE49-F238E27FC236}">
                <a16:creationId xmlns:a16="http://schemas.microsoft.com/office/drawing/2014/main" id="{89CE86B5-A270-4A6A-B098-C7D454EE6770}"/>
              </a:ext>
            </a:extLst>
          </p:cNvPr>
          <p:cNvSpPr txBox="1">
            <a:spLocks/>
          </p:cNvSpPr>
          <p:nvPr/>
        </p:nvSpPr>
        <p:spPr>
          <a:xfrm>
            <a:off x="650722" y="995904"/>
            <a:ext cx="5708954" cy="3797277"/>
          </a:xfrm>
          <a:prstGeom prst="rect">
            <a:avLst/>
          </a:prstGeom>
        </p:spPr>
        <p:txBody>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spcBef>
                <a:spcPts val="0"/>
              </a:spcBef>
              <a:buSzPct val="150000"/>
              <a:buFont typeface="Arial" panose="020B0604020202020204" pitchFamily="34" charset="0"/>
              <a:buChar char="•"/>
            </a:pPr>
            <a:r>
              <a:rPr lang="sv-SE" sz="1500" dirty="0"/>
              <a:t>Är en arbetsmarknadspolitisk insats via Arbetsförmedlingen. </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Möjlighet till insatsen finns för t ex öppet arbetslösa, deltagare i jobb- och utvecklingsgarantin och i vissa fall deltagare i andra program. Gäller dock inte ungdomar i jobbgarantin för ungdomar.</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Möjlighet till insatsen finns i maximalt 12 månader och kan ge möjlighet till aktivitetsstöd från Försäkringskassan.</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Insatsen är inte en rättighet även om man tillhör målgruppen.</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Arbetsförmedlingen gör en bedömning i det enskilda fallet om insatsen är motiverad. Ett programbeslut behöver tas av Arbetsförmedlingen </a:t>
            </a:r>
            <a:r>
              <a:rPr lang="sv-SE" sz="1500" b="1" i="1" dirty="0"/>
              <a:t>innan</a:t>
            </a:r>
            <a:r>
              <a:rPr lang="sv-SE" sz="1500" dirty="0"/>
              <a:t> studiestart.</a:t>
            </a:r>
          </a:p>
        </p:txBody>
      </p:sp>
    </p:spTree>
    <p:extLst>
      <p:ext uri="{BB962C8B-B14F-4D97-AF65-F5344CB8AC3E}">
        <p14:creationId xmlns:p14="http://schemas.microsoft.com/office/powerpoint/2010/main" val="10398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2A142-A7CB-CF09-1CB4-0B226FAEFD9A}"/>
              </a:ext>
            </a:extLst>
          </p:cNvPr>
          <p:cNvSpPr>
            <a:spLocks noGrp="1"/>
          </p:cNvSpPr>
          <p:nvPr>
            <p:ph type="title"/>
          </p:nvPr>
        </p:nvSpPr>
        <p:spPr>
          <a:xfrm>
            <a:off x="431281" y="582299"/>
            <a:ext cx="5567088" cy="675000"/>
          </a:xfrm>
        </p:spPr>
        <p:txBody>
          <a:bodyPr/>
          <a:lstStyle/>
          <a:p>
            <a:r>
              <a:rPr lang="sv-SE" sz="2800" dirty="0">
                <a:solidFill>
                  <a:srgbClr val="161C4A"/>
                </a:solidFill>
              </a:rPr>
              <a:t>Studier med aktivitetsstöd 1</a:t>
            </a:r>
            <a:endParaRPr lang="sv-SE" dirty="0"/>
          </a:p>
        </p:txBody>
      </p:sp>
      <p:sp>
        <p:nvSpPr>
          <p:cNvPr id="3" name="Platshållare för innehåll 2">
            <a:extLst>
              <a:ext uri="{FF2B5EF4-FFF2-40B4-BE49-F238E27FC236}">
                <a16:creationId xmlns:a16="http://schemas.microsoft.com/office/drawing/2014/main" id="{61C2E4C1-DB95-B7C1-1ECE-B63AA2D6C3D7}"/>
              </a:ext>
            </a:extLst>
          </p:cNvPr>
          <p:cNvSpPr>
            <a:spLocks noGrp="1"/>
          </p:cNvSpPr>
          <p:nvPr>
            <p:ph idx="1"/>
          </p:nvPr>
        </p:nvSpPr>
        <p:spPr>
          <a:xfrm>
            <a:off x="431281" y="1552968"/>
            <a:ext cx="3528071" cy="2565000"/>
          </a:xfrm>
        </p:spPr>
        <p:txBody>
          <a:bodyPr/>
          <a:lstStyle/>
          <a:p>
            <a:pPr marL="0" indent="0">
              <a:buNone/>
            </a:pPr>
            <a:r>
              <a:rPr lang="sv-SE" sz="1200" b="1" dirty="0"/>
              <a:t>Vilka studier omfattas?</a:t>
            </a:r>
            <a:endParaRPr lang="sv-SE" sz="1200" dirty="0"/>
          </a:p>
          <a:p>
            <a:pPr marL="285750" indent="-285750">
              <a:buClr>
                <a:srgbClr val="92D050"/>
              </a:buClr>
              <a:buSzPct val="150000"/>
              <a:buFont typeface="Arial" panose="020B0604020202020204" pitchFamily="34" charset="0"/>
              <a:buChar char="•"/>
            </a:pPr>
            <a:r>
              <a:rPr lang="sv-SE" sz="1200" dirty="0"/>
              <a:t>Studier som kan vara möjliga är kommunal vuxenutbildning på </a:t>
            </a:r>
            <a:br>
              <a:rPr lang="sv-SE" sz="1200" dirty="0"/>
            </a:br>
            <a:r>
              <a:rPr lang="sv-SE" sz="1200" dirty="0"/>
              <a:t>grundläggande eller gymnasial nivå, </a:t>
            </a:r>
            <a:r>
              <a:rPr lang="sv-SE" sz="1200" dirty="0" err="1"/>
              <a:t>sfi</a:t>
            </a:r>
            <a:r>
              <a:rPr lang="sv-SE" sz="1200" dirty="0"/>
              <a:t> samt allmän kurs på folkhögskola.</a:t>
            </a:r>
          </a:p>
          <a:p>
            <a:pPr marL="285750" indent="-285750">
              <a:buClr>
                <a:srgbClr val="92D050"/>
              </a:buClr>
              <a:buSzPct val="150000"/>
              <a:buFont typeface="Arial" panose="020B0604020202020204" pitchFamily="34" charset="0"/>
              <a:buChar char="•"/>
            </a:pPr>
            <a:r>
              <a:rPr lang="sv-SE" sz="1200" dirty="0"/>
              <a:t>Deltagare inom jobb- och utvecklings-</a:t>
            </a:r>
            <a:br>
              <a:rPr lang="sv-SE" sz="1200" dirty="0"/>
            </a:br>
            <a:r>
              <a:rPr lang="sv-SE" sz="1200" dirty="0"/>
              <a:t>garantin kan även ha möjlighet till in-</a:t>
            </a:r>
            <a:br>
              <a:rPr lang="sv-SE" sz="1200" dirty="0"/>
            </a:br>
            <a:r>
              <a:rPr lang="sv-SE" sz="1200" dirty="0"/>
              <a:t>satsen för studier på yrkeshögskola, </a:t>
            </a:r>
            <a:br>
              <a:rPr lang="sv-SE" sz="1200" dirty="0"/>
            </a:br>
            <a:r>
              <a:rPr lang="sv-SE" sz="1200" dirty="0"/>
              <a:t>högskola och universitet eller efter-</a:t>
            </a:r>
            <a:br>
              <a:rPr lang="sv-SE" sz="1200" dirty="0"/>
            </a:br>
            <a:r>
              <a:rPr lang="sv-SE" sz="1200" dirty="0"/>
              <a:t>gymnasiala utbildningar på folkhögskola.</a:t>
            </a:r>
          </a:p>
          <a:p>
            <a:pPr marL="285750" indent="-285750">
              <a:buClr>
                <a:srgbClr val="92D050"/>
              </a:buClr>
              <a:buSzPct val="150000"/>
              <a:buFont typeface="Arial" panose="020B0604020202020204" pitchFamily="34" charset="0"/>
              <a:buChar char="•"/>
            </a:pPr>
            <a:r>
              <a:rPr lang="sv-SE" sz="1200" dirty="0"/>
              <a:t>Deltagare i etableringsprogrammet </a:t>
            </a:r>
            <a:br>
              <a:rPr lang="sv-SE" sz="1200" dirty="0"/>
            </a:br>
            <a:r>
              <a:rPr lang="sv-SE" sz="1200" dirty="0"/>
              <a:t>kan ha möjlighet till samma typ av studier </a:t>
            </a:r>
            <a:br>
              <a:rPr lang="sv-SE" sz="1200" dirty="0"/>
            </a:br>
            <a:r>
              <a:rPr lang="sv-SE" sz="1200" dirty="0"/>
              <a:t>med etableringsersättning.</a:t>
            </a:r>
            <a:br>
              <a:rPr lang="sv-SE" sz="1200" dirty="0"/>
            </a:br>
            <a:endParaRPr lang="sv-SE" sz="1200" dirty="0"/>
          </a:p>
          <a:p>
            <a:endParaRPr lang="sv-SE" sz="1200" dirty="0"/>
          </a:p>
        </p:txBody>
      </p:sp>
      <p:pic>
        <p:nvPicPr>
          <p:cNvPr id="5" name="Platshållare för innehåll 4" descr="En bild som visar text, bok, hylla, inomhus">
            <a:extLst>
              <a:ext uri="{FF2B5EF4-FFF2-40B4-BE49-F238E27FC236}">
                <a16:creationId xmlns:a16="http://schemas.microsoft.com/office/drawing/2014/main" id="{E1F6C92F-C905-F19B-F873-8E32B32D67E9}"/>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r="42824"/>
          <a:stretch/>
        </p:blipFill>
        <p:spPr>
          <a:xfrm>
            <a:off x="4111211" y="1809816"/>
            <a:ext cx="1887952" cy="1905000"/>
          </a:xfrm>
          <a:prstGeom prst="rect">
            <a:avLst/>
          </a:prstGeom>
        </p:spPr>
      </p:pic>
    </p:spTree>
    <p:extLst>
      <p:ext uri="{BB962C8B-B14F-4D97-AF65-F5344CB8AC3E}">
        <p14:creationId xmlns:p14="http://schemas.microsoft.com/office/powerpoint/2010/main" val="199090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243F5-B1D2-40E5-8748-8275B954878B}"/>
              </a:ext>
            </a:extLst>
          </p:cNvPr>
          <p:cNvSpPr>
            <a:spLocks noGrp="1"/>
          </p:cNvSpPr>
          <p:nvPr>
            <p:ph type="title"/>
          </p:nvPr>
        </p:nvSpPr>
        <p:spPr>
          <a:xfrm>
            <a:off x="708837" y="401081"/>
            <a:ext cx="5289532" cy="354417"/>
          </a:xfrm>
        </p:spPr>
        <p:txBody>
          <a:bodyPr/>
          <a:lstStyle/>
          <a:p>
            <a:r>
              <a:rPr lang="sv-SE" sz="1900" dirty="0"/>
              <a:t>Studier med aktivitetsstöd 2</a:t>
            </a:r>
          </a:p>
        </p:txBody>
      </p:sp>
      <p:sp>
        <p:nvSpPr>
          <p:cNvPr id="3" name="Platshållare för innehåll 2">
            <a:extLst>
              <a:ext uri="{FF2B5EF4-FFF2-40B4-BE49-F238E27FC236}">
                <a16:creationId xmlns:a16="http://schemas.microsoft.com/office/drawing/2014/main" id="{7CBB10A3-EBD6-4ABA-BA26-5114854CFAAA}"/>
              </a:ext>
            </a:extLst>
          </p:cNvPr>
          <p:cNvSpPr>
            <a:spLocks noGrp="1"/>
          </p:cNvSpPr>
          <p:nvPr>
            <p:ph idx="1"/>
          </p:nvPr>
        </p:nvSpPr>
        <p:spPr>
          <a:xfrm>
            <a:off x="708837" y="1126477"/>
            <a:ext cx="5289534" cy="3554877"/>
          </a:xfrm>
        </p:spPr>
        <p:txBody>
          <a:bodyPr/>
          <a:lstStyle/>
          <a:p>
            <a:pPr>
              <a:buSzPct val="150000"/>
              <a:buFont typeface="Arial" panose="020B0604020202020204" pitchFamily="34" charset="0"/>
              <a:buChar char="•"/>
            </a:pPr>
            <a:r>
              <a:rPr lang="sv-SE" sz="1500" dirty="0"/>
              <a:t>Om leverantör och arbetssökande pratar om studier och funderar på om insatsen via Arbetsförmedlingen kan vara möjlig bör arbetssökande kontakta Arbetsförmedlingen. Detta för att undersöka om möjligheten finns för hen. </a:t>
            </a:r>
          </a:p>
          <a:p>
            <a:pPr>
              <a:buSzPct val="150000"/>
              <a:buFont typeface="Arial" panose="020B0604020202020204" pitchFamily="34" charset="0"/>
              <a:buChar char="•"/>
            </a:pPr>
            <a:endParaRPr lang="sv-SE" sz="1500" dirty="0"/>
          </a:p>
          <a:p>
            <a:pPr>
              <a:buSzPct val="150000"/>
              <a:buFont typeface="Arial" panose="020B0604020202020204" pitchFamily="34" charset="0"/>
              <a:buChar char="•"/>
            </a:pPr>
            <a:r>
              <a:rPr lang="sv-SE" sz="1500" dirty="0"/>
              <a:t>Leverantören bör också skicka en </a:t>
            </a:r>
            <a:br>
              <a:rPr lang="sv-SE" sz="1500" dirty="0"/>
            </a:br>
            <a:r>
              <a:rPr lang="sv-SE" sz="1500" dirty="0"/>
              <a:t>informativ rapport till Arbetsför-</a:t>
            </a:r>
            <a:br>
              <a:rPr lang="sv-SE" sz="1500" dirty="0"/>
            </a:br>
            <a:r>
              <a:rPr lang="sv-SE" sz="1500" dirty="0"/>
              <a:t>medlingen. Det är viktigt att detta </a:t>
            </a:r>
            <a:br>
              <a:rPr lang="sv-SE" sz="1500" dirty="0"/>
            </a:br>
            <a:r>
              <a:rPr lang="sv-SE" sz="1500" dirty="0"/>
              <a:t>sker i god tid innan studiestart så </a:t>
            </a:r>
            <a:br>
              <a:rPr lang="sv-SE" sz="1500" dirty="0"/>
            </a:br>
            <a:r>
              <a:rPr lang="sv-SE" sz="1500" dirty="0"/>
              <a:t>att Arbetsförmedlingen hinner göra </a:t>
            </a:r>
            <a:br>
              <a:rPr lang="sv-SE" sz="1500" dirty="0"/>
            </a:br>
            <a:r>
              <a:rPr lang="sv-SE" sz="1500" dirty="0"/>
              <a:t>bedömningen och ta eventuellt </a:t>
            </a:r>
            <a:br>
              <a:rPr lang="sv-SE" sz="1500" dirty="0"/>
            </a:br>
            <a:r>
              <a:rPr lang="sv-SE" sz="1500" dirty="0"/>
              <a:t>beslut innan studierna ska påbörjas.</a:t>
            </a:r>
          </a:p>
          <a:p>
            <a:endParaRPr lang="sv-SE" dirty="0"/>
          </a:p>
        </p:txBody>
      </p:sp>
      <p:pic>
        <p:nvPicPr>
          <p:cNvPr id="7" name="Bildobjekt 6" descr="En bild som visar text, bärbar dator, person, dator">
            <a:extLst>
              <a:ext uri="{FF2B5EF4-FFF2-40B4-BE49-F238E27FC236}">
                <a16:creationId xmlns:a16="http://schemas.microsoft.com/office/drawing/2014/main" id="{1D7BB889-413C-4CB8-80BF-6E98DCA686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19"/>
          <a:stretch/>
        </p:blipFill>
        <p:spPr>
          <a:xfrm rot="60000">
            <a:off x="4182532" y="2349170"/>
            <a:ext cx="2269067" cy="1648178"/>
          </a:xfrm>
          <a:prstGeom prst="rect">
            <a:avLst/>
          </a:prstGeom>
        </p:spPr>
      </p:pic>
    </p:spTree>
    <p:extLst>
      <p:ext uri="{BB962C8B-B14F-4D97-AF65-F5344CB8AC3E}">
        <p14:creationId xmlns:p14="http://schemas.microsoft.com/office/powerpoint/2010/main" val="225403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E65D4-4835-44A7-9199-C22BE0B24056}"/>
              </a:ext>
            </a:extLst>
          </p:cNvPr>
          <p:cNvSpPr>
            <a:spLocks noGrp="1"/>
          </p:cNvSpPr>
          <p:nvPr>
            <p:ph type="title"/>
          </p:nvPr>
        </p:nvSpPr>
        <p:spPr>
          <a:xfrm>
            <a:off x="698992" y="335451"/>
            <a:ext cx="5282444" cy="409723"/>
          </a:xfrm>
        </p:spPr>
        <p:txBody>
          <a:bodyPr/>
          <a:lstStyle/>
          <a:p>
            <a:r>
              <a:rPr lang="sv-SE" sz="1900" dirty="0"/>
              <a:t>Studier med </a:t>
            </a:r>
            <a:r>
              <a:rPr lang="sv-SE" sz="1900"/>
              <a:t>aktivitetsstöd 3</a:t>
            </a:r>
            <a:endParaRPr lang="sv-SE" sz="1900" dirty="0"/>
          </a:p>
        </p:txBody>
      </p:sp>
      <p:sp>
        <p:nvSpPr>
          <p:cNvPr id="3" name="Platshållare för innehåll 2">
            <a:extLst>
              <a:ext uri="{FF2B5EF4-FFF2-40B4-BE49-F238E27FC236}">
                <a16:creationId xmlns:a16="http://schemas.microsoft.com/office/drawing/2014/main" id="{A805363E-9C48-4BF6-B940-7A72FE815377}"/>
              </a:ext>
            </a:extLst>
          </p:cNvPr>
          <p:cNvSpPr>
            <a:spLocks noGrp="1"/>
          </p:cNvSpPr>
          <p:nvPr>
            <p:ph idx="1"/>
          </p:nvPr>
        </p:nvSpPr>
        <p:spPr>
          <a:xfrm>
            <a:off x="715926" y="1183758"/>
            <a:ext cx="5282446" cy="3743130"/>
          </a:xfrm>
        </p:spPr>
        <p:txBody>
          <a:bodyPr/>
          <a:lstStyle/>
          <a:p>
            <a:pPr>
              <a:buSzPct val="150000"/>
              <a:buFont typeface="Arial" panose="020B0604020202020204" pitchFamily="34" charset="0"/>
              <a:buChar char="•"/>
            </a:pPr>
            <a:r>
              <a:rPr lang="sv-SE" sz="1500" dirty="0"/>
              <a:t>Innan kontakt tas med Arbetsförmedlingen bör planeringen ha kommit en bit på vägen, t ex vilken typ av utbildnings-nivå och utbildningsinriktning som skulle kunna vara aktuell. Detta för att underlätta bedömningen.</a:t>
            </a:r>
          </a:p>
          <a:p>
            <a:pPr>
              <a:buSzPct val="150000"/>
              <a:buFont typeface="Arial" panose="020B0604020202020204" pitchFamily="34" charset="0"/>
              <a:buChar char="•"/>
            </a:pPr>
            <a:endParaRPr lang="sv-SE" sz="1500" dirty="0"/>
          </a:p>
          <a:p>
            <a:pPr>
              <a:buSzPct val="150000"/>
              <a:buFont typeface="Arial" panose="020B0604020202020204" pitchFamily="34" charset="0"/>
              <a:buChar char="•"/>
            </a:pPr>
            <a:r>
              <a:rPr lang="sv-SE" sz="1500" dirty="0"/>
              <a:t>Utgångspunkten för studiefinansiering är </a:t>
            </a:r>
            <a:br>
              <a:rPr lang="sv-SE" sz="1500" dirty="0"/>
            </a:br>
            <a:r>
              <a:rPr lang="sv-SE" sz="1500" dirty="0"/>
              <a:t>främst studiemedel eller studiestartsstöd. </a:t>
            </a:r>
            <a:br>
              <a:rPr lang="sv-SE" sz="1500" dirty="0"/>
            </a:br>
            <a:r>
              <a:rPr lang="sv-SE" sz="1500" dirty="0"/>
              <a:t>Det är därför bra att ha diskuterat det innan</a:t>
            </a:r>
            <a:br>
              <a:rPr lang="sv-SE" sz="1500" dirty="0"/>
            </a:br>
            <a:r>
              <a:rPr lang="sv-SE" sz="1500" dirty="0"/>
              <a:t>kontakt med Arbetsförmedlingen. </a:t>
            </a:r>
          </a:p>
          <a:p>
            <a:pPr>
              <a:buSzPct val="150000"/>
              <a:buFont typeface="Arial" panose="020B0604020202020204" pitchFamily="34" charset="0"/>
              <a:buChar char="•"/>
            </a:pPr>
            <a:endParaRPr lang="sv-SE" sz="1500" dirty="0"/>
          </a:p>
          <a:p>
            <a:pPr>
              <a:buSzPct val="150000"/>
              <a:buFont typeface="Arial" panose="020B0604020202020204" pitchFamily="34" charset="0"/>
              <a:buChar char="•"/>
            </a:pPr>
            <a:r>
              <a:rPr lang="sv-SE" sz="1500" dirty="0"/>
              <a:t>För många arbetssökande är finansiering </a:t>
            </a:r>
            <a:br>
              <a:rPr lang="sv-SE" sz="1500" dirty="0"/>
            </a:br>
            <a:r>
              <a:rPr lang="sv-SE" sz="1500" dirty="0"/>
              <a:t>via CSN ekonomiskt mer fördelaktigt än </a:t>
            </a:r>
            <a:br>
              <a:rPr lang="sv-SE" sz="1500" dirty="0"/>
            </a:br>
            <a:r>
              <a:rPr lang="sv-SE" sz="1500" dirty="0"/>
              <a:t>aktivitetsstöd. Se tidigare bilder. </a:t>
            </a:r>
          </a:p>
        </p:txBody>
      </p:sp>
      <p:pic>
        <p:nvPicPr>
          <p:cNvPr id="5" name="Bildobjekt 4" descr="En bild som visar person, kvinna">
            <a:extLst>
              <a:ext uri="{FF2B5EF4-FFF2-40B4-BE49-F238E27FC236}">
                <a16:creationId xmlns:a16="http://schemas.microsoft.com/office/drawing/2014/main" id="{1C9DE627-5B80-48AB-AA05-F63DDA4981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2" t="15502" r="14938" b="22436"/>
          <a:stretch/>
        </p:blipFill>
        <p:spPr>
          <a:xfrm>
            <a:off x="4727575" y="2314341"/>
            <a:ext cx="1727200" cy="1949684"/>
          </a:xfrm>
          <a:prstGeom prst="rect">
            <a:avLst/>
          </a:prstGeom>
        </p:spPr>
      </p:pic>
    </p:spTree>
    <p:extLst>
      <p:ext uri="{BB962C8B-B14F-4D97-AF65-F5344CB8AC3E}">
        <p14:creationId xmlns:p14="http://schemas.microsoft.com/office/powerpoint/2010/main" val="267966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inomhus, bord, kvinna">
            <a:extLst>
              <a:ext uri="{FF2B5EF4-FFF2-40B4-BE49-F238E27FC236}">
                <a16:creationId xmlns:a16="http://schemas.microsoft.com/office/drawing/2014/main" id="{0DE36D11-D2EE-46A0-BE62-C16BCE187E0B}"/>
              </a:ext>
            </a:extLst>
          </p:cNvPr>
          <p:cNvPicPr>
            <a:picLocks noChangeAspect="1"/>
          </p:cNvPicPr>
          <p:nvPr/>
        </p:nvPicPr>
        <p:blipFill rotWithShape="1">
          <a:blip r:embed="rId2">
            <a:extLst>
              <a:ext uri="{28A0092B-C50C-407E-A947-70E740481C1C}">
                <a14:useLocalDpi xmlns:a14="http://schemas.microsoft.com/office/drawing/2010/main" val="0"/>
              </a:ext>
            </a:extLst>
          </a:blip>
          <a:srcRect r="12267"/>
          <a:stretch/>
        </p:blipFill>
        <p:spPr>
          <a:xfrm>
            <a:off x="94013" y="0"/>
            <a:ext cx="6763988" cy="5143500"/>
          </a:xfrm>
          <a:prstGeom prst="rect">
            <a:avLst/>
          </a:prstGeom>
        </p:spPr>
      </p:pic>
      <p:sp>
        <p:nvSpPr>
          <p:cNvPr id="7" name="Rubrik 2">
            <a:extLst>
              <a:ext uri="{FF2B5EF4-FFF2-40B4-BE49-F238E27FC236}">
                <a16:creationId xmlns:a16="http://schemas.microsoft.com/office/drawing/2014/main" id="{F8C1343A-2E29-48B6-8551-5251AF27B545}"/>
              </a:ext>
            </a:extLst>
          </p:cNvPr>
          <p:cNvSpPr>
            <a:spLocks noGrp="1"/>
          </p:cNvSpPr>
          <p:nvPr>
            <p:ph type="ctrTitle"/>
          </p:nvPr>
        </p:nvSpPr>
        <p:spPr>
          <a:xfrm>
            <a:off x="727740" y="3542340"/>
            <a:ext cx="5709880" cy="572462"/>
          </a:xfrm>
        </p:spPr>
        <p:txBody>
          <a:bodyPr/>
          <a:lstStyle/>
          <a:p>
            <a:pPr>
              <a:spcBef>
                <a:spcPts val="0"/>
              </a:spcBef>
            </a:pPr>
            <a:r>
              <a:rPr lang="sv-SE" sz="2200" dirty="0"/>
              <a:t>Utbildningsformer</a:t>
            </a:r>
            <a:endParaRPr lang="sv-SE" sz="2000" dirty="0"/>
          </a:p>
        </p:txBody>
      </p:sp>
      <p:sp>
        <p:nvSpPr>
          <p:cNvPr id="8" name="Rubrik 2">
            <a:extLst>
              <a:ext uri="{FF2B5EF4-FFF2-40B4-BE49-F238E27FC236}">
                <a16:creationId xmlns:a16="http://schemas.microsoft.com/office/drawing/2014/main" id="{AF2951EF-739F-47C9-A0C5-AF922E2287FE}"/>
              </a:ext>
              <a:ext uri="{C183D7F6-B498-43B3-948B-1728B52AA6E4}">
                <adec:decorative xmlns:adec="http://schemas.microsoft.com/office/drawing/2017/decorative" val="1"/>
              </a:ext>
            </a:extLst>
          </p:cNvPr>
          <p:cNvSpPr txBox="1">
            <a:spLocks/>
          </p:cNvSpPr>
          <p:nvPr/>
        </p:nvSpPr>
        <p:spPr>
          <a:xfrm>
            <a:off x="727740" y="4114802"/>
            <a:ext cx="5709880" cy="238204"/>
          </a:xfrm>
          <a:prstGeom prst="rect">
            <a:avLst/>
          </a:prstGeom>
          <a:solidFill>
            <a:schemeClr val="accent1">
              <a:alpha val="90000"/>
            </a:schemeClr>
          </a:solidFill>
        </p:spPr>
        <p:txBody>
          <a:bodyPr vert="horz" lIns="0" tIns="180000" rIns="0" bIns="0" rtlCol="0" anchor="b" anchorCtr="0">
            <a:noAutofit/>
          </a:bodyPr>
          <a:lstStyle>
            <a:lvl1pPr marL="360000" algn="l" defTabSz="685800" rtl="0" eaLnBrk="1" latinLnBrk="0" hangingPunct="1">
              <a:spcBef>
                <a:spcPct val="0"/>
              </a:spcBef>
              <a:buNone/>
              <a:defRPr sz="3200" b="1" kern="1200">
                <a:solidFill>
                  <a:schemeClr val="bg1"/>
                </a:solidFill>
                <a:latin typeface="+mj-lt"/>
                <a:ea typeface="+mj-ea"/>
                <a:cs typeface="+mj-cs"/>
              </a:defRPr>
            </a:lvl1pPr>
          </a:lstStyle>
          <a:p>
            <a:endParaRPr lang="sv-SE" dirty="0"/>
          </a:p>
        </p:txBody>
      </p:sp>
    </p:spTree>
    <p:extLst>
      <p:ext uri="{BB962C8B-B14F-4D97-AF65-F5344CB8AC3E}">
        <p14:creationId xmlns:p14="http://schemas.microsoft.com/office/powerpoint/2010/main" val="173961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descr="Rubrik: Kommunal vuxenutbildning på grundläggande och gymnasial nivå">
            <a:extLst>
              <a:ext uri="{FF2B5EF4-FFF2-40B4-BE49-F238E27FC236}">
                <a16:creationId xmlns:a16="http://schemas.microsoft.com/office/drawing/2014/main" id="{A65F31C2-149B-4E71-8676-178B07C96981}"/>
              </a:ext>
            </a:extLst>
          </p:cNvPr>
          <p:cNvSpPr txBox="1">
            <a:spLocks noGrp="1"/>
          </p:cNvSpPr>
          <p:nvPr>
            <p:ph type="title" idx="4294967295"/>
          </p:nvPr>
        </p:nvSpPr>
        <p:spPr>
          <a:xfrm>
            <a:off x="557093" y="384202"/>
            <a:ext cx="5693513" cy="706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Kommunal vuxenutbildning på grundläggande och gymnasial nivå</a:t>
            </a:r>
          </a:p>
        </p:txBody>
      </p:sp>
      <p:sp>
        <p:nvSpPr>
          <p:cNvPr id="5" name="Platshållare för innehåll 2">
            <a:extLst>
              <a:ext uri="{FF2B5EF4-FFF2-40B4-BE49-F238E27FC236}">
                <a16:creationId xmlns:a16="http://schemas.microsoft.com/office/drawing/2014/main" id="{950E7D57-D5DF-47C9-ACCD-263B114DB954}"/>
              </a:ext>
            </a:extLst>
          </p:cNvPr>
          <p:cNvSpPr txBox="1">
            <a:spLocks/>
          </p:cNvSpPr>
          <p:nvPr/>
        </p:nvSpPr>
        <p:spPr>
          <a:xfrm>
            <a:off x="557093" y="1183340"/>
            <a:ext cx="3715230" cy="2976795"/>
          </a:xfrm>
          <a:prstGeom prst="rect">
            <a:avLst/>
          </a:prstGeom>
        </p:spPr>
        <p:txBody>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buNone/>
            </a:pPr>
            <a:r>
              <a:rPr lang="sv-SE" sz="1500" b="1" dirty="0"/>
              <a:t>Grundläggande nivå </a:t>
            </a:r>
          </a:p>
          <a:p>
            <a:pPr marL="0" indent="0">
              <a:lnSpc>
                <a:spcPct val="100000"/>
              </a:lnSpc>
              <a:spcBef>
                <a:spcPts val="0"/>
              </a:spcBef>
              <a:buNone/>
            </a:pPr>
            <a:endParaRPr lang="sv-SE" sz="1500" b="1" dirty="0"/>
          </a:p>
          <a:p>
            <a:pPr marL="0" indent="0">
              <a:lnSpc>
                <a:spcPct val="100000"/>
              </a:lnSpc>
              <a:spcBef>
                <a:spcPts val="0"/>
              </a:spcBef>
              <a:buNone/>
            </a:pPr>
            <a:r>
              <a:rPr lang="sv-SE" sz="1500" dirty="0"/>
              <a:t>Svenska, svenska som andraspråk, engelska, matematik och andra ämnen på grundskolenivå. </a:t>
            </a:r>
          </a:p>
          <a:p>
            <a:pPr marL="0" indent="0">
              <a:lnSpc>
                <a:spcPct val="100000"/>
              </a:lnSpc>
              <a:spcBef>
                <a:spcPts val="0"/>
              </a:spcBef>
              <a:buNone/>
            </a:pPr>
            <a:endParaRPr lang="sv-SE" sz="1500" dirty="0"/>
          </a:p>
          <a:p>
            <a:pPr marL="0" indent="0">
              <a:lnSpc>
                <a:spcPct val="100000"/>
              </a:lnSpc>
              <a:spcBef>
                <a:spcPts val="0"/>
              </a:spcBef>
              <a:buNone/>
            </a:pPr>
            <a:r>
              <a:rPr lang="sv-SE" sz="1500" b="1" dirty="0"/>
              <a:t>Gymnasial nivå</a:t>
            </a:r>
            <a:endParaRPr lang="sv-SE" sz="1500" dirty="0"/>
          </a:p>
          <a:p>
            <a:pPr marL="0" indent="0">
              <a:lnSpc>
                <a:spcPct val="100000"/>
              </a:lnSpc>
              <a:spcBef>
                <a:spcPts val="0"/>
              </a:spcBef>
              <a:buNone/>
            </a:pPr>
            <a:endParaRPr lang="sv-SE" sz="1500" dirty="0"/>
          </a:p>
          <a:p>
            <a:pPr marL="0" indent="0">
              <a:lnSpc>
                <a:spcPct val="100000"/>
              </a:lnSpc>
              <a:spcBef>
                <a:spcPts val="0"/>
              </a:spcBef>
              <a:buNone/>
            </a:pPr>
            <a:r>
              <a:rPr lang="sv-SE" sz="1500" dirty="0"/>
              <a:t>Yrkesutbildningar. Möjlighet att läsa mot en yrkesexamen eller högskoleför-beredande examen alternativt läsa in allmän behörighet. Även andra ämnen och kurser.</a:t>
            </a:r>
          </a:p>
        </p:txBody>
      </p:sp>
      <p:pic>
        <p:nvPicPr>
          <p:cNvPr id="3" name="Bildobjekt 2" descr="Bild på utlandsfödd kvinna som läser">
            <a:extLst>
              <a:ext uri="{FF2B5EF4-FFF2-40B4-BE49-F238E27FC236}">
                <a16:creationId xmlns:a16="http://schemas.microsoft.com/office/drawing/2014/main" id="{1AC063FD-B376-43BB-81DD-12611CAFAB52}"/>
              </a:ext>
            </a:extLst>
          </p:cNvPr>
          <p:cNvPicPr>
            <a:picLocks noChangeAspect="1"/>
          </p:cNvPicPr>
          <p:nvPr/>
        </p:nvPicPr>
        <p:blipFill rotWithShape="1">
          <a:blip r:embed="rId2">
            <a:extLst>
              <a:ext uri="{28A0092B-C50C-407E-A947-70E740481C1C}">
                <a14:useLocalDpi xmlns:a14="http://schemas.microsoft.com/office/drawing/2010/main" val="0"/>
              </a:ext>
            </a:extLst>
          </a:blip>
          <a:srcRect l="44351" t="7730" r="15148"/>
          <a:stretch/>
        </p:blipFill>
        <p:spPr>
          <a:xfrm>
            <a:off x="4449543" y="1450896"/>
            <a:ext cx="1806499" cy="2780085"/>
          </a:xfrm>
          <a:prstGeom prst="rect">
            <a:avLst/>
          </a:prstGeom>
        </p:spPr>
      </p:pic>
    </p:spTree>
    <p:extLst>
      <p:ext uri="{BB962C8B-B14F-4D97-AF65-F5344CB8AC3E}">
        <p14:creationId xmlns:p14="http://schemas.microsoft.com/office/powerpoint/2010/main" val="8408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descr="Rubrik: Yrkesvux">
            <a:extLst>
              <a:ext uri="{FF2B5EF4-FFF2-40B4-BE49-F238E27FC236}">
                <a16:creationId xmlns:a16="http://schemas.microsoft.com/office/drawing/2014/main" id="{A65F31C2-149B-4E71-8676-178B07C96981}"/>
              </a:ext>
            </a:extLst>
          </p:cNvPr>
          <p:cNvSpPr txBox="1">
            <a:spLocks noGrp="1"/>
          </p:cNvSpPr>
          <p:nvPr>
            <p:ph type="title" idx="4294967295"/>
          </p:nvPr>
        </p:nvSpPr>
        <p:spPr>
          <a:xfrm>
            <a:off x="531645" y="417211"/>
            <a:ext cx="5693513" cy="42786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Yrkesvux</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Annat begrepp för yrkesutbildning inom vuxenutbildning på gymnasial nivå. 1-2 år långa yrkesutbildningar inom liknande yrken som gymnasieskolans yrkesprogram.</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Exempel på yrken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Undersköterska</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Barnskötare </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Målare, snickare, golvläggare,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     elektriker och VVS-montör</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Kock</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Bilmekaniker, svetsare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Bild ung kille">
            <a:extLst>
              <a:ext uri="{FF2B5EF4-FFF2-40B4-BE49-F238E27FC236}">
                <a16:creationId xmlns:a16="http://schemas.microsoft.com/office/drawing/2014/main" id="{26DF0D15-0068-42D1-A07C-784AB80A508A}"/>
              </a:ext>
            </a:extLst>
          </p:cNvPr>
          <p:cNvPicPr>
            <a:picLocks noChangeAspect="1"/>
          </p:cNvPicPr>
          <p:nvPr/>
        </p:nvPicPr>
        <p:blipFill rotWithShape="1">
          <a:blip r:embed="rId2">
            <a:extLst>
              <a:ext uri="{28A0092B-C50C-407E-A947-70E740481C1C}">
                <a14:useLocalDpi xmlns:a14="http://schemas.microsoft.com/office/drawing/2010/main" val="0"/>
              </a:ext>
            </a:extLst>
          </a:blip>
          <a:srcRect l="8856" t="9309" r="30086"/>
          <a:stretch/>
        </p:blipFill>
        <p:spPr>
          <a:xfrm>
            <a:off x="4006448" y="2251422"/>
            <a:ext cx="2143350" cy="2123866"/>
          </a:xfrm>
          <a:prstGeom prst="rect">
            <a:avLst/>
          </a:prstGeom>
        </p:spPr>
      </p:pic>
    </p:spTree>
    <p:extLst>
      <p:ext uri="{BB962C8B-B14F-4D97-AF65-F5344CB8AC3E}">
        <p14:creationId xmlns:p14="http://schemas.microsoft.com/office/powerpoint/2010/main" val="66301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149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Folkhögskola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latshållare för innehåll 2">
            <a:extLst>
              <a:ext uri="{FF2B5EF4-FFF2-40B4-BE49-F238E27FC236}">
                <a16:creationId xmlns:a16="http://schemas.microsoft.com/office/drawing/2014/main" id="{3BC1B2B0-FED2-496F-BC52-D6BFED6BC8DA}"/>
              </a:ext>
            </a:extLst>
          </p:cNvPr>
          <p:cNvSpPr txBox="1">
            <a:spLocks/>
          </p:cNvSpPr>
          <p:nvPr/>
        </p:nvSpPr>
        <p:spPr>
          <a:xfrm>
            <a:off x="607394" y="935051"/>
            <a:ext cx="5643212" cy="4149377"/>
          </a:xfrm>
          <a:prstGeom prst="rect">
            <a:avLst/>
          </a:prstGeom>
        </p:spPr>
        <p:txBody>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buNone/>
            </a:pPr>
            <a:r>
              <a:rPr lang="sv-SE" sz="1500" b="1" dirty="0"/>
              <a:t>Allmän kurs</a:t>
            </a:r>
          </a:p>
          <a:p>
            <a:pPr marL="0" indent="0">
              <a:lnSpc>
                <a:spcPct val="100000"/>
              </a:lnSpc>
              <a:spcBef>
                <a:spcPts val="0"/>
              </a:spcBef>
              <a:buNone/>
            </a:pPr>
            <a:endParaRPr lang="sv-SE" sz="1500" b="1" dirty="0"/>
          </a:p>
          <a:p>
            <a:pPr marL="0" indent="0">
              <a:lnSpc>
                <a:spcPct val="100000"/>
              </a:lnSpc>
              <a:spcBef>
                <a:spcPts val="0"/>
              </a:spcBef>
              <a:buNone/>
            </a:pPr>
            <a:r>
              <a:rPr lang="sv-SE" sz="1500" dirty="0"/>
              <a:t>Folkhögskolans variant av grundskolan och gymnasieskolan men i folkhögskolemiljö och med folkhögskolepedagogik. Kan ges på grundläggande eller gymnasial nivå.</a:t>
            </a:r>
          </a:p>
          <a:p>
            <a:pPr marL="0" indent="0">
              <a:lnSpc>
                <a:spcPct val="100000"/>
              </a:lnSpc>
              <a:spcBef>
                <a:spcPts val="0"/>
              </a:spcBef>
              <a:buNone/>
            </a:pPr>
            <a:endParaRPr lang="sv-SE" sz="1500" dirty="0"/>
          </a:p>
          <a:p>
            <a:pPr marL="0" indent="0">
              <a:lnSpc>
                <a:spcPct val="100000"/>
              </a:lnSpc>
              <a:spcBef>
                <a:spcPts val="0"/>
              </a:spcBef>
              <a:buNone/>
            </a:pPr>
            <a:endParaRPr lang="sv-SE" sz="1500" dirty="0"/>
          </a:p>
        </p:txBody>
      </p:sp>
      <p:sp>
        <p:nvSpPr>
          <p:cNvPr id="12" name="Rektangel 11">
            <a:extLst>
              <a:ext uri="{FF2B5EF4-FFF2-40B4-BE49-F238E27FC236}">
                <a16:creationId xmlns:a16="http://schemas.microsoft.com/office/drawing/2014/main" id="{F464CE44-1FA3-4B7C-834C-CE1FF0850632}"/>
              </a:ext>
            </a:extLst>
          </p:cNvPr>
          <p:cNvSpPr/>
          <p:nvPr/>
        </p:nvSpPr>
        <p:spPr>
          <a:xfrm>
            <a:off x="607394" y="2366058"/>
            <a:ext cx="2566415" cy="2169825"/>
          </a:xfrm>
          <a:prstGeom prst="rect">
            <a:avLst/>
          </a:prstGeom>
        </p:spPr>
        <p:txBody>
          <a:bodyPr wrap="square">
            <a:spAutoFit/>
          </a:bodyPr>
          <a:lstStyle/>
          <a:p>
            <a:r>
              <a:rPr lang="sv-SE" sz="1500" b="1" dirty="0"/>
              <a:t>Särskild kurs</a:t>
            </a:r>
            <a:endParaRPr lang="sv-SE" sz="1500" dirty="0"/>
          </a:p>
          <a:p>
            <a:endParaRPr lang="sv-SE" sz="1500" dirty="0"/>
          </a:p>
          <a:p>
            <a:r>
              <a:rPr lang="sv-SE" sz="1500" dirty="0"/>
              <a:t>Yrkesutbildningar, till exempel fritidsledare och lärarassistent. Estetiska utbildningar inom musik, teater, dans. Utbildningar inom hållbar utveckling och demokrati </a:t>
            </a:r>
          </a:p>
        </p:txBody>
      </p:sp>
      <p:pic>
        <p:nvPicPr>
          <p:cNvPr id="11" name="Bildobjekt 10" descr="Bild på fem ungdomar">
            <a:extLst>
              <a:ext uri="{FF2B5EF4-FFF2-40B4-BE49-F238E27FC236}">
                <a16:creationId xmlns:a16="http://schemas.microsoft.com/office/drawing/2014/main" id="{B44CF1F0-B371-4501-B326-5C6B53062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381" y="2477403"/>
            <a:ext cx="2918616" cy="1947134"/>
          </a:xfrm>
          <a:prstGeom prst="rect">
            <a:avLst/>
          </a:prstGeom>
        </p:spPr>
      </p:pic>
    </p:spTree>
    <p:extLst>
      <p:ext uri="{BB962C8B-B14F-4D97-AF65-F5344CB8AC3E}">
        <p14:creationId xmlns:p14="http://schemas.microsoft.com/office/powerpoint/2010/main" val="129943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582243" y="422622"/>
            <a:ext cx="5693513" cy="4149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Arbetsmarknadsutbildningar</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Kortare yrkesutbildningar anpassade efter arbetsmarknadens behov regionalt och lokalt. Upphandlas av Arbetsförmedlingen och ger aktivitetsstöd. Yrkesvux och arbetsmarknadsutbildningar kompletterar varandra.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Exempel på yrken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Yrken i transportsektorn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Yrken i byggsektorn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Restaurangyrken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Gröna näringar</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Bild på glad kille i bil">
            <a:extLst>
              <a:ext uri="{FF2B5EF4-FFF2-40B4-BE49-F238E27FC236}">
                <a16:creationId xmlns:a16="http://schemas.microsoft.com/office/drawing/2014/main" id="{0192D287-EE33-4051-BE41-2B3331CF8A1C}"/>
              </a:ext>
            </a:extLst>
          </p:cNvPr>
          <p:cNvPicPr>
            <a:picLocks noChangeAspect="1"/>
          </p:cNvPicPr>
          <p:nvPr/>
        </p:nvPicPr>
        <p:blipFill rotWithShape="1">
          <a:blip r:embed="rId2">
            <a:extLst>
              <a:ext uri="{28A0092B-C50C-407E-A947-70E740481C1C}">
                <a14:useLocalDpi xmlns:a14="http://schemas.microsoft.com/office/drawing/2010/main" val="0"/>
              </a:ext>
            </a:extLst>
          </a:blip>
          <a:srcRect l="1470"/>
          <a:stretch/>
        </p:blipFill>
        <p:spPr>
          <a:xfrm>
            <a:off x="3027509" y="2236052"/>
            <a:ext cx="3007369" cy="2036270"/>
          </a:xfrm>
          <a:prstGeom prst="rect">
            <a:avLst/>
          </a:prstGeom>
        </p:spPr>
      </p:pic>
    </p:spTree>
    <p:extLst>
      <p:ext uri="{BB962C8B-B14F-4D97-AF65-F5344CB8AC3E}">
        <p14:creationId xmlns:p14="http://schemas.microsoft.com/office/powerpoint/2010/main" val="173900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3"/>
            <a:ext cx="5693513" cy="41779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Yrkeshögskola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1-2 år långa utbildningar som bedrivs på en nivå mellan vuxenutbildningen och högskola/universitet. Nära koppling till arbetsmarknaden. Numera även korta kurser.</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Typiska yrkesområden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Data/IT</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Teknik, tillverkning, drift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     och underhåll</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Kultur, media, design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Ekonomi, administration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     och försäljning </a:t>
            </a:r>
          </a:p>
        </p:txBody>
      </p:sp>
      <p:pic>
        <p:nvPicPr>
          <p:cNvPr id="6" name="Bildobjekt 5" descr="Bild tjej med hörlurar rött hår">
            <a:extLst>
              <a:ext uri="{FF2B5EF4-FFF2-40B4-BE49-F238E27FC236}">
                <a16:creationId xmlns:a16="http://schemas.microsoft.com/office/drawing/2014/main" id="{79C9F1AC-DF84-472C-A509-B84D9D154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05" y="2289842"/>
            <a:ext cx="2907101" cy="1939452"/>
          </a:xfrm>
          <a:prstGeom prst="rect">
            <a:avLst/>
          </a:prstGeom>
        </p:spPr>
      </p:pic>
    </p:spTree>
    <p:extLst>
      <p:ext uri="{BB962C8B-B14F-4D97-AF65-F5344CB8AC3E}">
        <p14:creationId xmlns:p14="http://schemas.microsoft.com/office/powerpoint/2010/main" val="386007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2255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Universitet och högskola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Universitet och högskolor bedriver utbildning inom alltifrån samhällsvetenskap, juridik och humaniora till naturvetenskap, medicin, teknik och IT. Akademisk nivå och examen som mål.</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Exempel på yrken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Sjuksköterska</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Ekonom</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Lärare</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Civilingenjör</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Systemutvecklare</a:t>
            </a:r>
          </a:p>
        </p:txBody>
      </p:sp>
      <p:pic>
        <p:nvPicPr>
          <p:cNvPr id="7" name="Bildobjekt 6" descr="Bild tjej som håller i dator">
            <a:extLst>
              <a:ext uri="{FF2B5EF4-FFF2-40B4-BE49-F238E27FC236}">
                <a16:creationId xmlns:a16="http://schemas.microsoft.com/office/drawing/2014/main" id="{C0A1E9FA-1CB3-4CAE-86C8-5872AD95B32E}"/>
              </a:ext>
            </a:extLst>
          </p:cNvPr>
          <p:cNvPicPr>
            <a:picLocks noChangeAspect="1"/>
          </p:cNvPicPr>
          <p:nvPr/>
        </p:nvPicPr>
        <p:blipFill rotWithShape="1">
          <a:blip r:embed="rId2">
            <a:extLst>
              <a:ext uri="{28A0092B-C50C-407E-A947-70E740481C1C}">
                <a14:useLocalDpi xmlns:a14="http://schemas.microsoft.com/office/drawing/2010/main" val="0"/>
              </a:ext>
            </a:extLst>
          </a:blip>
          <a:srcRect t="7818" r="27171" b="-1630"/>
          <a:stretch/>
        </p:blipFill>
        <p:spPr>
          <a:xfrm>
            <a:off x="3200577" y="2043952"/>
            <a:ext cx="2883241" cy="2472434"/>
          </a:xfrm>
          <a:prstGeom prst="rect">
            <a:avLst/>
          </a:prstGeom>
        </p:spPr>
      </p:pic>
    </p:spTree>
    <p:extLst>
      <p:ext uri="{BB962C8B-B14F-4D97-AF65-F5344CB8AC3E}">
        <p14:creationId xmlns:p14="http://schemas.microsoft.com/office/powerpoint/2010/main" val="251722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 på tjej och kille som tittar i dator">
            <a:extLst>
              <a:ext uri="{FF2B5EF4-FFF2-40B4-BE49-F238E27FC236}">
                <a16:creationId xmlns:a16="http://schemas.microsoft.com/office/drawing/2014/main" id="{05B62907-5234-4E34-A8C9-7F8FFAB4BC41}"/>
              </a:ext>
            </a:extLst>
          </p:cNvPr>
          <p:cNvPicPr>
            <a:picLocks noChangeAspect="1"/>
          </p:cNvPicPr>
          <p:nvPr/>
        </p:nvPicPr>
        <p:blipFill rotWithShape="1">
          <a:blip r:embed="rId2">
            <a:extLst>
              <a:ext uri="{28A0092B-C50C-407E-A947-70E740481C1C}">
                <a14:useLocalDpi xmlns:a14="http://schemas.microsoft.com/office/drawing/2010/main" val="0"/>
              </a:ext>
            </a:extLst>
          </a:blip>
          <a:srcRect l="-100" r="12468"/>
          <a:stretch/>
        </p:blipFill>
        <p:spPr>
          <a:xfrm>
            <a:off x="101813" y="0"/>
            <a:ext cx="6756187" cy="5143500"/>
          </a:xfrm>
          <a:prstGeom prst="rect">
            <a:avLst/>
          </a:prstGeom>
        </p:spPr>
      </p:pic>
      <p:sp>
        <p:nvSpPr>
          <p:cNvPr id="7" name="Rubrik 2">
            <a:extLst>
              <a:ext uri="{FF2B5EF4-FFF2-40B4-BE49-F238E27FC236}">
                <a16:creationId xmlns:a16="http://schemas.microsoft.com/office/drawing/2014/main" id="{F8C1343A-2E29-48B6-8551-5251AF27B545}"/>
              </a:ext>
            </a:extLst>
          </p:cNvPr>
          <p:cNvSpPr>
            <a:spLocks noGrp="1"/>
          </p:cNvSpPr>
          <p:nvPr>
            <p:ph type="ctrTitle"/>
          </p:nvPr>
        </p:nvSpPr>
        <p:spPr>
          <a:xfrm>
            <a:off x="727740" y="3542340"/>
            <a:ext cx="5709880" cy="572462"/>
          </a:xfrm>
        </p:spPr>
        <p:txBody>
          <a:bodyPr/>
          <a:lstStyle/>
          <a:p>
            <a:pPr>
              <a:spcBef>
                <a:spcPts val="0"/>
              </a:spcBef>
            </a:pPr>
            <a:r>
              <a:rPr lang="sv-SE" sz="2200" dirty="0"/>
              <a:t>Studiefinansiering</a:t>
            </a:r>
            <a:endParaRPr lang="sv-SE" sz="2000" dirty="0"/>
          </a:p>
        </p:txBody>
      </p:sp>
      <p:sp>
        <p:nvSpPr>
          <p:cNvPr id="8" name="Rubrik 2">
            <a:extLst>
              <a:ext uri="{FF2B5EF4-FFF2-40B4-BE49-F238E27FC236}">
                <a16:creationId xmlns:a16="http://schemas.microsoft.com/office/drawing/2014/main" id="{AF2951EF-739F-47C9-A0C5-AF922E2287FE}"/>
              </a:ext>
              <a:ext uri="{C183D7F6-B498-43B3-948B-1728B52AA6E4}">
                <adec:decorative xmlns:adec="http://schemas.microsoft.com/office/drawing/2017/decorative" val="1"/>
              </a:ext>
            </a:extLst>
          </p:cNvPr>
          <p:cNvSpPr txBox="1">
            <a:spLocks/>
          </p:cNvSpPr>
          <p:nvPr/>
        </p:nvSpPr>
        <p:spPr>
          <a:xfrm>
            <a:off x="727740" y="4114802"/>
            <a:ext cx="5709880" cy="238204"/>
          </a:xfrm>
          <a:prstGeom prst="rect">
            <a:avLst/>
          </a:prstGeom>
          <a:solidFill>
            <a:schemeClr val="accent1">
              <a:alpha val="90000"/>
            </a:schemeClr>
          </a:solidFill>
        </p:spPr>
        <p:txBody>
          <a:bodyPr vert="horz" lIns="0" tIns="180000" rIns="0" bIns="0" rtlCol="0" anchor="b" anchorCtr="0">
            <a:noAutofit/>
          </a:bodyPr>
          <a:lstStyle>
            <a:lvl1pPr marL="360000" algn="l" defTabSz="685800" rtl="0" eaLnBrk="1" latinLnBrk="0" hangingPunct="1">
              <a:spcBef>
                <a:spcPct val="0"/>
              </a:spcBef>
              <a:buNone/>
              <a:defRPr sz="3200" b="1" kern="1200">
                <a:solidFill>
                  <a:schemeClr val="bg1"/>
                </a:solidFill>
                <a:latin typeface="+mj-lt"/>
                <a:ea typeface="+mj-ea"/>
                <a:cs typeface="+mj-cs"/>
              </a:defRPr>
            </a:lvl1pPr>
          </a:lstStyle>
          <a:p>
            <a:endParaRPr lang="sv-SE" dirty="0"/>
          </a:p>
        </p:txBody>
      </p:sp>
    </p:spTree>
    <p:extLst>
      <p:ext uri="{BB962C8B-B14F-4D97-AF65-F5344CB8AC3E}">
        <p14:creationId xmlns:p14="http://schemas.microsoft.com/office/powerpoint/2010/main" val="3463950911"/>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standard.potx" id="{789655C8-0139-4900-BFC1-443106DF4EEB}" vid="{6D9817FC-B92C-4C1F-8DAA-2067662A7DE1}"/>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standard.potx" id="{789655C8-0139-4900-BFC1-443106DF4EEB}" vid="{E1AE25C9-225A-490E-BC3E-77A733C5E17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TotalTime>
  <Words>941</Words>
  <Application>Microsoft Office PowerPoint</Application>
  <PresentationFormat>Anpassad</PresentationFormat>
  <Paragraphs>157</Paragraphs>
  <Slides>16</Slides>
  <Notes>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16</vt:i4>
      </vt:variant>
    </vt:vector>
  </HeadingPairs>
  <TitlesOfParts>
    <vt:vector size="22" baseType="lpstr">
      <vt:lpstr>Arial</vt:lpstr>
      <vt:lpstr>Calibri</vt:lpstr>
      <vt:lpstr>Courier New</vt:lpstr>
      <vt:lpstr>Helvetica Neue Medium</vt:lpstr>
      <vt:lpstr>Arbetsförmedlingen</vt:lpstr>
      <vt:lpstr>Arbetsförmedlingen, blå</vt:lpstr>
      <vt:lpstr>Utbildning som väg till jobb</vt:lpstr>
      <vt:lpstr>Utbildningsformer</vt:lpstr>
      <vt:lpstr>Kommunal vuxenutbildning på grundläggande och gymnasial nivå</vt:lpstr>
      <vt:lpstr>Yrkesvux  Annat begrepp för yrkesutbildning inom vuxenutbildning på gymnasial nivå. 1-2 år långa yrkesutbildningar inom liknande yrken som gymnasieskolans yrkesprogram.  Exempel på yrken  Undersköterska  Barnskötare   Målare, snickare, golvläggare,       elektriker och VVS-montör  Kock  Bilmekaniker, svetsare  </vt:lpstr>
      <vt:lpstr>Folkhögskola  </vt:lpstr>
      <vt:lpstr>Arbetsmarknadsutbildningar  Kortare yrkesutbildningar anpassade efter arbetsmarknadens behov regionalt och lokalt. Upphandlas av Arbetsförmedlingen och ger aktivitetsstöd. Yrkesvux och arbetsmarknadsutbildningar kompletterar varandra.  Exempel på yrken  Yrken i transportsektorn  Yrken i byggsektorn  Restaurangyrken  Gröna näringar </vt:lpstr>
      <vt:lpstr>Yrkeshögskola  1-2 år långa utbildningar som bedrivs på en nivå mellan vuxenutbildningen och högskola/universitet. Nära koppling till arbetsmarknaden. Numera även korta kurser.  Typiska yrkesområden  Data/IT  Teknik, tillverkning, drift      och underhåll  Kultur, media, design  Ekonomi, administration       och försäljning </vt:lpstr>
      <vt:lpstr>Universitet och högskola  Universitet och högskolor bedriver utbildning inom alltifrån samhällsvetenskap, juridik och humaniora till naturvetenskap, medicin, teknik och IT. Akademisk nivå och examen som mål.  Exempel på yrken  Sjuksköterska  Ekonom  Lärare  Civilingenjör  Systemutvecklare</vt:lpstr>
      <vt:lpstr>Studiefinansiering</vt:lpstr>
      <vt:lpstr>Studiestöd  Lån och bidrag från CSN kan ges för studier i ett stort antal utbildningsformer, alltifrån Komvux och högskola till universitet.    Sammanställning av belopp för olika studiemedel*     </vt:lpstr>
      <vt:lpstr>Högre bidraget  Högre bidraget är en variant på det vanliga studiemedlet, där man får högre bidrag och lägre lån. Det används ofta för ungdomar.  Högre bidraget går bland annat att få för studier inom kommunal vuxenutbildning, allmän kurs på folkhögskola  och introduktionsprogram i gymnasiet.  Högre bidraget har olika regler för personer mellan 20-24 år respektive 25 år och uppåt. Mellan 20-24 år måste man vara inskriven i jobbgarantin för ungdomar eller jobb- och utvecklingsgarantin. Läs mer om vilka regler som gäller   på CSN:s hemsida.     </vt:lpstr>
      <vt:lpstr>Studiestartsstöd  Studiestartsstöd är ett studiebidrag där man enbart får bidrag och inte behöver ta lån. Det kan ges för studier inom kommunal vuxenutbildning på grundläggande och gymnasial nivå samt allmän kurs på folkhögskola. Ansökan sker via kommunen.  Krav för att få studiestartsstöd  vara 25-56 år ha kort tidigare utbildning ha stort behov av utbildning på grundskole- eller gymnasienivå för att kunna få ett arbete inte ha haft studiestöd från CSN under de senaste tre åren ha varit arbetslös eller deltagit i ett arbetsmarknadspolitiskt program under minst sex månader under en period på tolv månader före ansökningstillfället eller studiernas början*    </vt:lpstr>
      <vt:lpstr>Studier med aktivitetsstöd</vt:lpstr>
      <vt:lpstr>Studier med aktivitetsstöd 1</vt:lpstr>
      <vt:lpstr>Studier med aktivitetsstöd 2</vt:lpstr>
      <vt:lpstr>Studier med aktivitetsstöd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Bildspel om utbildning och stodiefinansiering4444444</dc:title>
  <dc:creator>Arbetsförmedlingen</dc:creator>
  <cp:lastModifiedBy>Fredrik Wolffelt</cp:lastModifiedBy>
  <cp:revision>135</cp:revision>
  <dcterms:created xsi:type="dcterms:W3CDTF">2020-10-01T07:54:29Z</dcterms:created>
  <dcterms:modified xsi:type="dcterms:W3CDTF">2024-12-04T14:21:58Z</dcterms:modified>
  <cp:category>Utbildning</cp:category>
</cp:coreProperties>
</file>