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9" r:id="rId5"/>
  </p:sldMasterIdLst>
  <p:notesMasterIdLst>
    <p:notesMasterId r:id="rId87"/>
  </p:notesMasterIdLst>
  <p:handoutMasterIdLst>
    <p:handoutMasterId r:id="rId88"/>
  </p:handoutMasterIdLst>
  <p:sldIdLst>
    <p:sldId id="287" r:id="rId6"/>
    <p:sldId id="1448944568" r:id="rId7"/>
    <p:sldId id="1448944514" r:id="rId8"/>
    <p:sldId id="1448944752" r:id="rId9"/>
    <p:sldId id="1448944564" r:id="rId10"/>
    <p:sldId id="1448944454" r:id="rId11"/>
    <p:sldId id="1448944751" r:id="rId12"/>
    <p:sldId id="1448944750" r:id="rId13"/>
    <p:sldId id="1448944741" r:id="rId14"/>
    <p:sldId id="1448944742" r:id="rId15"/>
    <p:sldId id="1448944738" r:id="rId16"/>
    <p:sldId id="1448944465" r:id="rId17"/>
    <p:sldId id="353" r:id="rId18"/>
    <p:sldId id="354" r:id="rId19"/>
    <p:sldId id="359" r:id="rId20"/>
    <p:sldId id="362" r:id="rId21"/>
    <p:sldId id="370" r:id="rId22"/>
    <p:sldId id="368" r:id="rId23"/>
    <p:sldId id="363" r:id="rId24"/>
    <p:sldId id="364" r:id="rId25"/>
    <p:sldId id="355" r:id="rId26"/>
    <p:sldId id="356" r:id="rId27"/>
    <p:sldId id="357" r:id="rId28"/>
    <p:sldId id="1448944745" r:id="rId29"/>
    <p:sldId id="1448944746" r:id="rId30"/>
    <p:sldId id="1448944747" r:id="rId31"/>
    <p:sldId id="1448944748" r:id="rId32"/>
    <p:sldId id="1448944471" r:id="rId33"/>
    <p:sldId id="1448944565" r:id="rId34"/>
    <p:sldId id="1448944558" r:id="rId35"/>
    <p:sldId id="1448944559" r:id="rId36"/>
    <p:sldId id="1448944560" r:id="rId37"/>
    <p:sldId id="1448944561" r:id="rId38"/>
    <p:sldId id="1448944472" r:id="rId39"/>
    <p:sldId id="1448944473" r:id="rId40"/>
    <p:sldId id="1448944475" r:id="rId41"/>
    <p:sldId id="1448944476" r:id="rId42"/>
    <p:sldId id="1448944744" r:id="rId43"/>
    <p:sldId id="288" r:id="rId44"/>
    <p:sldId id="294" r:id="rId45"/>
    <p:sldId id="297" r:id="rId46"/>
    <p:sldId id="1448944477" r:id="rId47"/>
    <p:sldId id="1448944479" r:id="rId48"/>
    <p:sldId id="1448944492" r:id="rId49"/>
    <p:sldId id="1448944488" r:id="rId50"/>
    <p:sldId id="1448944755" r:id="rId51"/>
    <p:sldId id="1448944512" r:id="rId52"/>
    <p:sldId id="1448944480" r:id="rId53"/>
    <p:sldId id="1448944481" r:id="rId54"/>
    <p:sldId id="1448944482" r:id="rId55"/>
    <p:sldId id="1448944483" r:id="rId56"/>
    <p:sldId id="1448944484" r:id="rId57"/>
    <p:sldId id="1448944485" r:id="rId58"/>
    <p:sldId id="1448944513" r:id="rId59"/>
    <p:sldId id="1448944495" r:id="rId60"/>
    <p:sldId id="1448944494" r:id="rId61"/>
    <p:sldId id="1448944499" r:id="rId62"/>
    <p:sldId id="1448944567" r:id="rId63"/>
    <p:sldId id="1448944497" r:id="rId64"/>
    <p:sldId id="1448944503" r:id="rId65"/>
    <p:sldId id="1448944511" r:id="rId66"/>
    <p:sldId id="299" r:id="rId67"/>
    <p:sldId id="300" r:id="rId68"/>
    <p:sldId id="302" r:id="rId69"/>
    <p:sldId id="303" r:id="rId70"/>
    <p:sldId id="1448944551" r:id="rId71"/>
    <p:sldId id="1448944543" r:id="rId72"/>
    <p:sldId id="1448944524" r:id="rId73"/>
    <p:sldId id="1448944740" r:id="rId74"/>
    <p:sldId id="291" r:id="rId75"/>
    <p:sldId id="292" r:id="rId76"/>
    <p:sldId id="1448944573" r:id="rId77"/>
    <p:sldId id="1448944572" r:id="rId78"/>
    <p:sldId id="1448944566" r:id="rId79"/>
    <p:sldId id="1448944570" r:id="rId80"/>
    <p:sldId id="1448944521" r:id="rId81"/>
    <p:sldId id="1448944504" r:id="rId82"/>
    <p:sldId id="1448944507" r:id="rId83"/>
    <p:sldId id="1448944510" r:id="rId84"/>
    <p:sldId id="1448944753" r:id="rId85"/>
    <p:sldId id="1448944754" r:id="rId86"/>
  </p:sldIdLst>
  <p:sldSz cx="9144000" cy="5143500" type="screen16x9"/>
  <p:notesSz cx="6858000" cy="9144000"/>
  <p:custDataLst>
    <p:tags r:id="rId89"/>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Användarstöd MSFA RoM" id="{617E577D-DE3E-4C97-B72F-1126AFABFEE9}">
          <p14:sldIdLst>
            <p14:sldId id="287"/>
            <p14:sldId id="1448944568"/>
            <p14:sldId id="1448944514"/>
            <p14:sldId id="1448944752"/>
          </p14:sldIdLst>
        </p14:section>
        <p14:section name="Förstasidan på Mina sidor för fristående aktörer" id="{19360017-4CF4-4E67-9422-6C13B0650DE9}">
          <p14:sldIdLst>
            <p14:sldId id="1448944564"/>
          </p14:sldIdLst>
        </p14:section>
        <p14:section name="Deltagare och deltagarinformation" id="{93CAB4CE-D9C2-41B6-AE6C-DD73778E8B54}">
          <p14:sldIdLst>
            <p14:sldId id="1448944454"/>
            <p14:sldId id="1448944751"/>
            <p14:sldId id="1448944750"/>
            <p14:sldId id="1448944741"/>
            <p14:sldId id="1448944742"/>
            <p14:sldId id="1448944738"/>
            <p14:sldId id="1448944465"/>
            <p14:sldId id="353"/>
            <p14:sldId id="354"/>
            <p14:sldId id="359"/>
            <p14:sldId id="362"/>
            <p14:sldId id="370"/>
            <p14:sldId id="368"/>
            <p14:sldId id="363"/>
            <p14:sldId id="364"/>
            <p14:sldId id="355"/>
            <p14:sldId id="356"/>
            <p14:sldId id="357"/>
          </p14:sldIdLst>
        </p14:section>
        <p14:section name="Ny period" id="{28670A86-4376-4325-808D-53DEC9AFE20D}">
          <p14:sldIdLst>
            <p14:sldId id="1448944745"/>
            <p14:sldId id="1448944746"/>
            <p14:sldId id="1448944747"/>
            <p14:sldId id="1448944748"/>
          </p14:sldIdLst>
        </p14:section>
        <p14:section name="Skapa och skicka rapporter" id="{EFFA94DD-7242-44D9-866A-2027DD7CE4E3}">
          <p14:sldIdLst>
            <p14:sldId id="1448944471"/>
          </p14:sldIdLst>
        </p14:section>
        <p14:section name="Initial planering" id="{3C66C7A1-3558-4D00-A5C4-012B0D0F0DDA}">
          <p14:sldIdLst>
            <p14:sldId id="1448944565"/>
            <p14:sldId id="1448944558"/>
            <p14:sldId id="1448944559"/>
            <p14:sldId id="1448944560"/>
            <p14:sldId id="1448944561"/>
          </p14:sldIdLst>
        </p14:section>
        <p14:section name="Gemensam planering" id="{0128AA29-BD5F-4413-956D-45A54CA2FDCD}">
          <p14:sldIdLst>
            <p14:sldId id="1448944472"/>
            <p14:sldId id="1448944473"/>
            <p14:sldId id="1448944475"/>
            <p14:sldId id="1448944476"/>
          </p14:sldIdLst>
        </p14:section>
        <p14:section name="Delredovisning" id="{DB92BF2E-AA4D-4E02-9963-420D4276255E}">
          <p14:sldIdLst>
            <p14:sldId id="1448944744"/>
            <p14:sldId id="288"/>
            <p14:sldId id="294"/>
            <p14:sldId id="297"/>
          </p14:sldIdLst>
        </p14:section>
        <p14:section name="Avvikelserapport" id="{AC9B8175-EE42-4008-BF7E-20DE1345A912}">
          <p14:sldIdLst>
            <p14:sldId id="1448944477"/>
            <p14:sldId id="1448944479"/>
            <p14:sldId id="1448944492"/>
            <p14:sldId id="1448944488"/>
            <p14:sldId id="1448944755"/>
            <p14:sldId id="1448944512"/>
            <p14:sldId id="1448944480"/>
            <p14:sldId id="1448944481"/>
            <p14:sldId id="1448944482"/>
            <p14:sldId id="1448944483"/>
            <p14:sldId id="1448944484"/>
            <p14:sldId id="1448944485"/>
            <p14:sldId id="1448944513"/>
          </p14:sldIdLst>
        </p14:section>
        <p14:section name="Periodisk redovisning" id="{E6783303-B469-48E1-89DF-B280634FBBE0}">
          <p14:sldIdLst>
            <p14:sldId id="1448944495"/>
            <p14:sldId id="1448944494"/>
            <p14:sldId id="1448944499"/>
            <p14:sldId id="1448944567"/>
            <p14:sldId id="1448944497"/>
          </p14:sldIdLst>
        </p14:section>
        <p14:section name="Informativ rapport" id="{07109C48-733D-4701-8340-9B3B7DBC14CB}">
          <p14:sldIdLst>
            <p14:sldId id="1448944503"/>
            <p14:sldId id="1448944511"/>
            <p14:sldId id="299"/>
            <p14:sldId id="300"/>
            <p14:sldId id="302"/>
            <p14:sldId id="303"/>
          </p14:sldIdLst>
        </p14:section>
        <p14:section name="Signal om arbete eller studier" id="{CB2E4F18-DCDB-4C41-800F-09DDA650D4E4}">
          <p14:sldIdLst>
            <p14:sldId id="1448944551"/>
            <p14:sldId id="1448944543"/>
            <p14:sldId id="1448944524"/>
          </p14:sldIdLst>
        </p14:section>
        <p14:section name="Skapa resultatredovisning" id="{E9424113-65BE-4590-853F-2455D7BC93B5}">
          <p14:sldIdLst>
            <p14:sldId id="1448944740"/>
            <p14:sldId id="291"/>
            <p14:sldId id="292"/>
          </p14:sldIdLst>
        </p14:section>
        <p14:section name="Händelser och status" id="{28FE3E98-480F-44D5-AA8B-87458FBD0F5A}">
          <p14:sldIdLst>
            <p14:sldId id="1448944573"/>
            <p14:sldId id="1448944572"/>
            <p14:sldId id="1448944566"/>
            <p14:sldId id="1448944570"/>
            <p14:sldId id="1448944521"/>
          </p14:sldIdLst>
        </p14:section>
        <p14:section name="Exporter" id="{52A49D0F-54EE-4862-93BC-EE9A9B3CAEEA}">
          <p14:sldIdLst>
            <p14:sldId id="1448944504"/>
            <p14:sldId id="1448944507"/>
            <p14:sldId id="1448944510"/>
            <p14:sldId id="1448944753"/>
            <p14:sldId id="1448944754"/>
          </p14:sldIdLst>
        </p14:section>
      </p14:sectionLst>
    </p:ext>
    <p:ext uri="{EFAFB233-063F-42B5-8137-9DF3F51BA10A}">
      <p15:sldGuideLst xmlns:p15="http://schemas.microsoft.com/office/powerpoint/2012/main">
        <p15:guide id="1" orient="horz" pos="191" userDrawn="1">
          <p15:clr>
            <a:srgbClr val="A4A3A4"/>
          </p15:clr>
        </p15:guide>
        <p15:guide id="2" pos="40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F0FC0E-0640-F94A-B3DD-C9DAF0F6B6EF}" name="Susanne Lindqvist" initials="SL" userId="S::susanne.lindqvist@arbetsformedlingen.se::1ee4b65c-80fc-474a-9693-76d8c4889438" providerId="AD"/>
  <p188:author id="{5C6EB6CF-31AC-421A-3E30-95A3D8FF4819}" name="Jessica Hökén" initials="JH" userId="S::jessica.hoken@arbetsformedlingen.se::bc14595a-8fd1-48e7-a75e-35f5c05bc2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 id="3" name="Nina Kjellmark" initials="NK" lastIdx="15" clrIdx="2">
    <p:extLst>
      <p:ext uri="{19B8F6BF-5375-455C-9EA6-DF929625EA0E}">
        <p15:presenceInfo xmlns:p15="http://schemas.microsoft.com/office/powerpoint/2012/main" userId="S::nina.kjellmark@arbetsformedlingen.se::c868b605-a631-4db3-bca5-75e269ab7eb1" providerId="AD"/>
      </p:ext>
    </p:extLst>
  </p:cmAuthor>
  <p:cmAuthor id="4" name="Marie Walter" initials="MW" lastIdx="1" clrIdx="3">
    <p:extLst>
      <p:ext uri="{19B8F6BF-5375-455C-9EA6-DF929625EA0E}">
        <p15:presenceInfo xmlns:p15="http://schemas.microsoft.com/office/powerpoint/2012/main" userId="S::marie.walter@arbetsformedlingen.se::272a95e1-0145-4525-8c17-133b87bf2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87"/>
    <a:srgbClr val="95C23D"/>
    <a:srgbClr val="00003D"/>
    <a:srgbClr val="00005A"/>
    <a:srgbClr val="EAF2D8"/>
    <a:srgbClr val="D43372"/>
    <a:srgbClr val="BAD781"/>
    <a:srgbClr val="A5CB5A"/>
    <a:srgbClr val="595994"/>
    <a:srgbClr val="26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8" autoAdjust="0"/>
    <p:restoredTop sz="93871" autoAdjust="0"/>
  </p:normalViewPr>
  <p:slideViewPr>
    <p:cSldViewPr snapToGrid="0">
      <p:cViewPr varScale="1">
        <p:scale>
          <a:sx n="200" d="100"/>
          <a:sy n="200" d="100"/>
        </p:scale>
        <p:origin x="552" y="144"/>
      </p:cViewPr>
      <p:guideLst>
        <p:guide orient="horz" pos="191"/>
        <p:guide pos="4082"/>
      </p:guideLst>
    </p:cSldViewPr>
  </p:slideViewPr>
  <p:outlineViewPr>
    <p:cViewPr>
      <p:scale>
        <a:sx n="33" d="100"/>
        <a:sy n="33" d="100"/>
      </p:scale>
      <p:origin x="0" y="-3331"/>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gs" Target="tags/tag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commentAuthors" Target="commentAuthors.xml"/><Relationship Id="rId95" Type="http://schemas.microsoft.com/office/2018/10/relationships/authors" Targe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77.xml"/><Relationship Id="rId2" Type="http://schemas.openxmlformats.org/officeDocument/2006/relationships/slide" Target="slides/slide6.xml"/><Relationship Id="rId1" Type="http://schemas.openxmlformats.org/officeDocument/2006/relationships/slide" Target="slides/slide1.xml"/><Relationship Id="rId6" Type="http://schemas.openxmlformats.org/officeDocument/2006/relationships/slide" Target="slides/slide72.xml"/><Relationship Id="rId5" Type="http://schemas.openxmlformats.org/officeDocument/2006/relationships/slide" Target="slides/slide12.xml"/><Relationship Id="rId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2024-09-25</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2024-09-25</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56581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67</a:t>
            </a:fld>
            <a:endParaRPr lang="sv-SE" dirty="0"/>
          </a:p>
        </p:txBody>
      </p:sp>
    </p:spTree>
    <p:extLst>
      <p:ext uri="{BB962C8B-B14F-4D97-AF65-F5344CB8AC3E}">
        <p14:creationId xmlns:p14="http://schemas.microsoft.com/office/powerpoint/2010/main" val="219377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71</a:t>
            </a:fld>
            <a:endParaRPr lang="sv-SE" dirty="0"/>
          </a:p>
        </p:txBody>
      </p:sp>
    </p:spTree>
    <p:extLst>
      <p:ext uri="{BB962C8B-B14F-4D97-AF65-F5344CB8AC3E}">
        <p14:creationId xmlns:p14="http://schemas.microsoft.com/office/powerpoint/2010/main" val="276374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79</a:t>
            </a:fld>
            <a:endParaRPr lang="sv-SE" dirty="0"/>
          </a:p>
        </p:txBody>
      </p:sp>
    </p:spTree>
    <p:extLst>
      <p:ext uri="{BB962C8B-B14F-4D97-AF65-F5344CB8AC3E}">
        <p14:creationId xmlns:p14="http://schemas.microsoft.com/office/powerpoint/2010/main" val="62198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81</a:t>
            </a:fld>
            <a:endParaRPr lang="sv-SE" dirty="0"/>
          </a:p>
        </p:txBody>
      </p:sp>
    </p:spTree>
    <p:extLst>
      <p:ext uri="{BB962C8B-B14F-4D97-AF65-F5344CB8AC3E}">
        <p14:creationId xmlns:p14="http://schemas.microsoft.com/office/powerpoint/2010/main" val="97879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dirty="0"/>
          </a:p>
        </p:txBody>
      </p:sp>
    </p:spTree>
    <p:extLst>
      <p:ext uri="{BB962C8B-B14F-4D97-AF65-F5344CB8AC3E}">
        <p14:creationId xmlns:p14="http://schemas.microsoft.com/office/powerpoint/2010/main" val="103029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dirty="0"/>
          </a:p>
        </p:txBody>
      </p:sp>
    </p:spTree>
    <p:extLst>
      <p:ext uri="{BB962C8B-B14F-4D97-AF65-F5344CB8AC3E}">
        <p14:creationId xmlns:p14="http://schemas.microsoft.com/office/powerpoint/2010/main" val="303130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44</a:t>
            </a:fld>
            <a:endParaRPr lang="sv-SE" dirty="0"/>
          </a:p>
        </p:txBody>
      </p:sp>
    </p:spTree>
    <p:extLst>
      <p:ext uri="{BB962C8B-B14F-4D97-AF65-F5344CB8AC3E}">
        <p14:creationId xmlns:p14="http://schemas.microsoft.com/office/powerpoint/2010/main" val="427115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48</a:t>
            </a:fld>
            <a:endParaRPr lang="sv-SE" dirty="0"/>
          </a:p>
        </p:txBody>
      </p:sp>
    </p:spTree>
    <p:extLst>
      <p:ext uri="{BB962C8B-B14F-4D97-AF65-F5344CB8AC3E}">
        <p14:creationId xmlns:p14="http://schemas.microsoft.com/office/powerpoint/2010/main" val="309931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49</a:t>
            </a:fld>
            <a:endParaRPr lang="sv-SE" dirty="0"/>
          </a:p>
        </p:txBody>
      </p:sp>
    </p:spTree>
    <p:extLst>
      <p:ext uri="{BB962C8B-B14F-4D97-AF65-F5344CB8AC3E}">
        <p14:creationId xmlns:p14="http://schemas.microsoft.com/office/powerpoint/2010/main" val="404727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54</a:t>
            </a:fld>
            <a:endParaRPr lang="sv-SE" dirty="0"/>
          </a:p>
        </p:txBody>
      </p:sp>
    </p:spTree>
    <p:extLst>
      <p:ext uri="{BB962C8B-B14F-4D97-AF65-F5344CB8AC3E}">
        <p14:creationId xmlns:p14="http://schemas.microsoft.com/office/powerpoint/2010/main" val="1831430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56</a:t>
            </a:fld>
            <a:endParaRPr lang="sv-SE" dirty="0"/>
          </a:p>
        </p:txBody>
      </p:sp>
    </p:spTree>
    <p:extLst>
      <p:ext uri="{BB962C8B-B14F-4D97-AF65-F5344CB8AC3E}">
        <p14:creationId xmlns:p14="http://schemas.microsoft.com/office/powerpoint/2010/main" val="28678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60</a:t>
            </a:fld>
            <a:endParaRPr lang="sv-SE" dirty="0"/>
          </a:p>
        </p:txBody>
      </p:sp>
    </p:spTree>
    <p:extLst>
      <p:ext uri="{BB962C8B-B14F-4D97-AF65-F5344CB8AC3E}">
        <p14:creationId xmlns:p14="http://schemas.microsoft.com/office/powerpoint/2010/main" val="3306831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09910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2024-09-25</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2024-09-25</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2024-09-25</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 id="2147483735"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arbetsformedlingen.se/om-oss/for-leverantorer/fragor-och-svar"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slide" Target="slide7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66.xml"/><Relationship Id="rId3" Type="http://schemas.openxmlformats.org/officeDocument/2006/relationships/slide" Target="slide5.xml"/><Relationship Id="rId7" Type="http://schemas.openxmlformats.org/officeDocument/2006/relationships/slide" Target="slide42.xml"/><Relationship Id="rId12" Type="http://schemas.openxmlformats.org/officeDocument/2006/relationships/slide" Target="slide38.xml"/><Relationship Id="rId2" Type="http://schemas.openxmlformats.org/officeDocument/2006/relationships/notesSlide" Target="../notesSlides/notesSlide2.xml"/><Relationship Id="rId16" Type="http://schemas.openxmlformats.org/officeDocument/2006/relationships/slide" Target="slide77.xml"/><Relationship Id="rId1" Type="http://schemas.openxmlformats.org/officeDocument/2006/relationships/slideLayout" Target="../slideLayouts/slideLayout5.xml"/><Relationship Id="rId6" Type="http://schemas.openxmlformats.org/officeDocument/2006/relationships/slide" Target="slide28.xml"/><Relationship Id="rId11" Type="http://schemas.openxmlformats.org/officeDocument/2006/relationships/slide" Target="slide79.xml"/><Relationship Id="rId5" Type="http://schemas.openxmlformats.org/officeDocument/2006/relationships/slide" Target="slide24.xml"/><Relationship Id="rId15" Type="http://schemas.openxmlformats.org/officeDocument/2006/relationships/slide" Target="slide72.xml"/><Relationship Id="rId10" Type="http://schemas.openxmlformats.org/officeDocument/2006/relationships/slide" Target="slide60.xml"/><Relationship Id="rId4" Type="http://schemas.openxmlformats.org/officeDocument/2006/relationships/slide" Target="slide6.xml"/><Relationship Id="rId9" Type="http://schemas.openxmlformats.org/officeDocument/2006/relationships/slide" Target="slide55.xml"/><Relationship Id="rId14" Type="http://schemas.openxmlformats.org/officeDocument/2006/relationships/slide" Target="slide69.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slide" Target="slide47.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svg"/></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5.xml"/><Relationship Id="rId4" Type="http://schemas.openxmlformats.org/officeDocument/2006/relationships/slide" Target="slide75.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0.xml"/><Relationship Id="rId4" Type="http://schemas.openxmlformats.org/officeDocument/2006/relationships/image" Target="../media/image93.png"/></Relationships>
</file>

<file path=ppt/slides/_rels/slide7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5.png"/></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6" descr="Bildcollage med en kvinna som sitter och skriver på ett papper i en lastbil, en kvinna i blå kläder som jobbar inom sjukhusvården och en kvinna i rullstol med en dator.">
            <a:extLst>
              <a:ext uri="{FF2B5EF4-FFF2-40B4-BE49-F238E27FC236}">
                <a16:creationId xmlns:a16="http://schemas.microsoft.com/office/drawing/2014/main" id="{D39A7F3D-46F7-0D7B-D594-4825BA35993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287" b="4287"/>
          <a:stretch>
            <a:fillRect/>
          </a:stretch>
        </p:blipFill>
        <p:spPr>
          <a:xfrm>
            <a:off x="141288" y="0"/>
            <a:ext cx="9002712" cy="4627563"/>
          </a:xfr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7" y="3595728"/>
            <a:ext cx="5621632" cy="1035952"/>
          </a:xfrm>
        </p:spPr>
        <p:txBody>
          <a:bodyPr anchor="ctr">
            <a:normAutofit fontScale="90000"/>
          </a:bodyPr>
          <a:lstStyle/>
          <a:p>
            <a:pPr>
              <a:lnSpc>
                <a:spcPct val="90000"/>
              </a:lnSpc>
            </a:pPr>
            <a:r>
              <a:rPr lang="sv-SE" sz="2800" dirty="0"/>
              <a:t>Mina sidor för fristående aktörer</a:t>
            </a:r>
            <a:br>
              <a:rPr lang="sv-SE" sz="2800" dirty="0"/>
            </a:br>
            <a:r>
              <a:rPr lang="sv-SE" sz="2800" dirty="0"/>
              <a:t>Steg till arbete</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8" y="4631680"/>
            <a:ext cx="5621631" cy="511820"/>
          </a:xfrm>
        </p:spPr>
        <p:txBody>
          <a:bodyPr anchor="ctr">
            <a:normAutofit/>
          </a:bodyPr>
          <a:lstStyle/>
          <a:p>
            <a:r>
              <a:rPr lang="sv-SE" sz="1200" dirty="0"/>
              <a:t>Användarstöd uppdaterat 28 september 2024</a:t>
            </a:r>
            <a:endParaRPr lang="en-US" altLang="sv-SE" sz="1200"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211847" y="182011"/>
            <a:ext cx="8164706" cy="675000"/>
          </a:xfrm>
        </p:spPr>
        <p:txBody>
          <a:bodyPr/>
          <a:lstStyle/>
          <a:p>
            <a:r>
              <a:rPr lang="sv-SE" sz="2400" dirty="0"/>
              <a:t>Deltagarkort- Deltagare &amp; tjänst </a:t>
            </a:r>
            <a:br>
              <a:rPr lang="sv-SE" dirty="0"/>
            </a:br>
            <a:r>
              <a:rPr lang="sv-SE" sz="1800" dirty="0"/>
              <a:t>– Genomförandereferens, deltagandegrad, avbrott och videomöte</a:t>
            </a:r>
            <a:endParaRPr lang="sv-SE" dirty="0"/>
          </a:p>
        </p:txBody>
      </p:sp>
      <p:pic>
        <p:nvPicPr>
          <p:cNvPr id="10" name="Bildobjekt 9" descr="Bilden är ett urklipp från IT-systemet MSFA.">
            <a:extLst>
              <a:ext uri="{FF2B5EF4-FFF2-40B4-BE49-F238E27FC236}">
                <a16:creationId xmlns:a16="http://schemas.microsoft.com/office/drawing/2014/main" id="{31CE227F-7B5F-48E2-5AE4-2952A9E64075}"/>
              </a:ext>
            </a:extLst>
          </p:cNvPr>
          <p:cNvPicPr>
            <a:picLocks noChangeAspect="1"/>
          </p:cNvPicPr>
          <p:nvPr/>
        </p:nvPicPr>
        <p:blipFill rotWithShape="1">
          <a:blip r:embed="rId2"/>
          <a:srcRect r="9620"/>
          <a:stretch/>
        </p:blipFill>
        <p:spPr>
          <a:xfrm>
            <a:off x="130884" y="1158411"/>
            <a:ext cx="4768452" cy="29352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127600" y="1158411"/>
            <a:ext cx="3804553" cy="3447207"/>
          </a:xfrm>
        </p:spPr>
        <p:txBody>
          <a:bodyPr>
            <a:normAutofit lnSpcReduction="10000"/>
          </a:bodyPr>
          <a:lstStyle/>
          <a:p>
            <a:pPr marL="0" indent="0">
              <a:buNone/>
            </a:pPr>
            <a:r>
              <a:rPr lang="sv-SE" sz="1100" dirty="0"/>
              <a:t>Under fliken </a:t>
            </a:r>
            <a:r>
              <a:rPr lang="sv-SE" sz="1100" b="1" dirty="0"/>
              <a:t>Deltagare &amp; tjänst</a:t>
            </a:r>
            <a:r>
              <a:rPr lang="sv-SE" sz="1100" dirty="0"/>
              <a:t> hittar du även: </a:t>
            </a:r>
            <a:br>
              <a:rPr lang="sv-SE" sz="1100" dirty="0"/>
            </a:br>
            <a:endParaRPr lang="sv-SE" sz="1100" dirty="0"/>
          </a:p>
          <a:p>
            <a:r>
              <a:rPr lang="sv-SE" sz="1100" b="1" dirty="0"/>
              <a:t>Genomförandereferens</a:t>
            </a:r>
            <a:r>
              <a:rPr lang="sv-SE" sz="1100" dirty="0"/>
              <a:t>, vilket är det referensnummer du ska använda dig av i kontakten med Arbetsförmedlingen. Du kan även använda </a:t>
            </a:r>
            <a:r>
              <a:rPr lang="sv-SE" sz="1100" b="1" dirty="0"/>
              <a:t>Genomförandereferensen</a:t>
            </a:r>
            <a:r>
              <a:rPr lang="sv-SE" sz="1100" dirty="0"/>
              <a:t> till att leta fram ordrar i Leverantörsportalen. </a:t>
            </a:r>
          </a:p>
          <a:p>
            <a:r>
              <a:rPr lang="sv-SE" sz="1100" dirty="0"/>
              <a:t>Information om det gjorts ett </a:t>
            </a:r>
            <a:r>
              <a:rPr lang="sv-SE" sz="1100" b="1" dirty="0"/>
              <a:t>Avbrott</a:t>
            </a:r>
            <a:r>
              <a:rPr lang="sv-SE" sz="1100" dirty="0"/>
              <a:t> för deltagaren.</a:t>
            </a:r>
          </a:p>
          <a:p>
            <a:r>
              <a:rPr lang="sv-SE" sz="1100" b="1" dirty="0"/>
              <a:t>Deltagandegrad</a:t>
            </a:r>
            <a:r>
              <a:rPr lang="sv-SE" sz="1100" dirty="0"/>
              <a:t>. Vid deltidsbeslut ser du den exakta procentsatsen individen ska delta hos er vid starten av tjänsten.  </a:t>
            </a:r>
            <a:br>
              <a:rPr lang="sv-SE" sz="1100" dirty="0"/>
            </a:br>
            <a:endParaRPr lang="sv-SE" sz="1100" dirty="0"/>
          </a:p>
          <a:p>
            <a:r>
              <a:rPr lang="sv-SE" sz="1100" dirty="0"/>
              <a:t>Här hittar du också en länk till </a:t>
            </a:r>
            <a:r>
              <a:rPr lang="sv-SE" sz="1100" b="1" dirty="0"/>
              <a:t>Videomöte</a:t>
            </a:r>
            <a:r>
              <a:rPr lang="sv-SE" sz="1100" dirty="0"/>
              <a:t> som är Arbetsförmedlingens digitala tjänst för videomöte, där du kan genomföra säkrare digitala möten med dina deltagare. Länken tar dig till en extern webbplats där du loggar in med </a:t>
            </a:r>
            <a:r>
              <a:rPr lang="sv-SE" sz="1100" dirty="0" err="1"/>
              <a:t>BankID</a:t>
            </a:r>
            <a:r>
              <a:rPr lang="sv-SE" sz="1100" dirty="0"/>
              <a:t>. </a:t>
            </a:r>
            <a:br>
              <a:rPr lang="sv-SE" sz="1100" dirty="0"/>
            </a:br>
            <a:br>
              <a:rPr lang="sv-SE" sz="1100" dirty="0"/>
            </a:br>
            <a:r>
              <a:rPr lang="sv-SE" sz="1100" dirty="0"/>
              <a:t>På Arbetsförmedlingens hemsida hittar du instruktioner om hur du använder videomöten.</a:t>
            </a:r>
          </a:p>
        </p:txBody>
      </p:sp>
      <p:sp>
        <p:nvSpPr>
          <p:cNvPr id="12" name="Rektangel 11">
            <a:extLst>
              <a:ext uri="{FF2B5EF4-FFF2-40B4-BE49-F238E27FC236}">
                <a16:creationId xmlns:a16="http://schemas.microsoft.com/office/drawing/2014/main" id="{853190E8-1836-67F1-8F3B-143EA077EC5E}"/>
              </a:ext>
              <a:ext uri="{C183D7F6-B498-43B3-948B-1728B52AA6E4}">
                <adec:decorative xmlns:adec="http://schemas.microsoft.com/office/drawing/2017/decorative" val="1"/>
              </a:ext>
            </a:extLst>
          </p:cNvPr>
          <p:cNvSpPr/>
          <p:nvPr/>
        </p:nvSpPr>
        <p:spPr>
          <a:xfrm>
            <a:off x="211847" y="1519238"/>
            <a:ext cx="635878" cy="19526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D89FC4BF-18C6-DF42-01C9-435CA953EE66}"/>
              </a:ext>
              <a:ext uri="{C183D7F6-B498-43B3-948B-1728B52AA6E4}">
                <adec:decorative xmlns:adec="http://schemas.microsoft.com/office/drawing/2017/decorative" val="1"/>
              </a:ext>
            </a:extLst>
          </p:cNvPr>
          <p:cNvSpPr/>
          <p:nvPr/>
        </p:nvSpPr>
        <p:spPr>
          <a:xfrm>
            <a:off x="1909763" y="3324225"/>
            <a:ext cx="781050" cy="2905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580DE033-5A5F-A44E-233A-E27AEC48247C}"/>
              </a:ext>
              <a:ext uri="{C183D7F6-B498-43B3-948B-1728B52AA6E4}">
                <adec:decorative xmlns:adec="http://schemas.microsoft.com/office/drawing/2017/decorative" val="1"/>
              </a:ext>
            </a:extLst>
          </p:cNvPr>
          <p:cNvSpPr/>
          <p:nvPr/>
        </p:nvSpPr>
        <p:spPr>
          <a:xfrm>
            <a:off x="3643313" y="1714500"/>
            <a:ext cx="1138237" cy="4429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1C8B7B48-780F-CC1B-0EE2-DE181B3AB75B}"/>
              </a:ext>
              <a:ext uri="{C183D7F6-B498-43B3-948B-1728B52AA6E4}">
                <adec:decorative xmlns:adec="http://schemas.microsoft.com/office/drawing/2017/decorative" val="1"/>
              </a:ext>
            </a:extLst>
          </p:cNvPr>
          <p:cNvSpPr/>
          <p:nvPr/>
        </p:nvSpPr>
        <p:spPr>
          <a:xfrm>
            <a:off x="3643313" y="3286125"/>
            <a:ext cx="928687" cy="4810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3BAFAA35-33EA-B2E0-C6EF-0121BE439A6C}"/>
              </a:ext>
              <a:ext uri="{C183D7F6-B498-43B3-948B-1728B52AA6E4}">
                <adec:decorative xmlns:adec="http://schemas.microsoft.com/office/drawing/2017/decorative" val="1"/>
              </a:ext>
            </a:extLst>
          </p:cNvPr>
          <p:cNvSpPr/>
          <p:nvPr/>
        </p:nvSpPr>
        <p:spPr>
          <a:xfrm>
            <a:off x="1909763" y="1714500"/>
            <a:ext cx="1074506" cy="16097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0118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27EA76-F614-E4FF-43A0-7A2E99228D5F}"/>
              </a:ext>
            </a:extLst>
          </p:cNvPr>
          <p:cNvSpPr>
            <a:spLocks noGrp="1"/>
          </p:cNvSpPr>
          <p:nvPr>
            <p:ph type="title"/>
          </p:nvPr>
        </p:nvSpPr>
        <p:spPr>
          <a:xfrm>
            <a:off x="210497" y="318420"/>
            <a:ext cx="7422784" cy="675000"/>
          </a:xfrm>
        </p:spPr>
        <p:txBody>
          <a:bodyPr/>
          <a:lstStyle/>
          <a:p>
            <a:r>
              <a:rPr lang="sv-SE" sz="2400" dirty="0"/>
              <a:t>Deltagarkort- Deltagare &amp; tjänst</a:t>
            </a:r>
            <a:br>
              <a:rPr lang="sv-SE" dirty="0"/>
            </a:br>
            <a:r>
              <a:rPr lang="sv-SE" sz="1800" dirty="0"/>
              <a:t>-Aktivitetsrapporter</a:t>
            </a:r>
            <a:endParaRPr lang="sv-SE" dirty="0"/>
          </a:p>
        </p:txBody>
      </p:sp>
      <p:pic>
        <p:nvPicPr>
          <p:cNvPr id="5" name="Bildobjekt 4" descr="Bilden är ett urklipp från IT-systemet MSFA.">
            <a:extLst>
              <a:ext uri="{FF2B5EF4-FFF2-40B4-BE49-F238E27FC236}">
                <a16:creationId xmlns:a16="http://schemas.microsoft.com/office/drawing/2014/main" id="{5443FAD4-DB26-60CA-34E9-55CA3071F280}"/>
              </a:ext>
            </a:extLst>
          </p:cNvPr>
          <p:cNvPicPr>
            <a:picLocks noChangeAspect="1"/>
          </p:cNvPicPr>
          <p:nvPr/>
        </p:nvPicPr>
        <p:blipFill>
          <a:blip r:embed="rId2"/>
          <a:stretch>
            <a:fillRect/>
          </a:stretch>
        </p:blipFill>
        <p:spPr>
          <a:xfrm>
            <a:off x="210497" y="1144928"/>
            <a:ext cx="3280044" cy="2337098"/>
          </a:xfrm>
          <a:prstGeom prst="rect">
            <a:avLst/>
          </a:prstGeom>
          <a:ln>
            <a:noFill/>
          </a:ln>
          <a:effectLst>
            <a:outerShdw blurRad="292100" dist="139700" dir="2700000" algn="tl" rotWithShape="0">
              <a:srgbClr val="333333">
                <a:alpha val="65000"/>
              </a:srgbClr>
            </a:outerShdw>
          </a:effectLst>
        </p:spPr>
      </p:pic>
      <p:pic>
        <p:nvPicPr>
          <p:cNvPr id="7" name="Bildobjekt 6" descr="Bilden är ett urklipp från IT-systemet MSFA.">
            <a:extLst>
              <a:ext uri="{FF2B5EF4-FFF2-40B4-BE49-F238E27FC236}">
                <a16:creationId xmlns:a16="http://schemas.microsoft.com/office/drawing/2014/main" id="{BD957773-C39C-0993-E55F-BF0BE13DB9C5}"/>
              </a:ext>
            </a:extLst>
          </p:cNvPr>
          <p:cNvPicPr>
            <a:picLocks noChangeAspect="1"/>
          </p:cNvPicPr>
          <p:nvPr/>
        </p:nvPicPr>
        <p:blipFill rotWithShape="1">
          <a:blip r:embed="rId3"/>
          <a:srcRect l="2101"/>
          <a:stretch/>
        </p:blipFill>
        <p:spPr>
          <a:xfrm>
            <a:off x="2141042" y="1683322"/>
            <a:ext cx="3280044" cy="1008317"/>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AB1A4829-BB85-8693-DDD0-43E14BD74F36}"/>
              </a:ext>
            </a:extLst>
          </p:cNvPr>
          <p:cNvPicPr>
            <a:picLocks noChangeAspect="1"/>
          </p:cNvPicPr>
          <p:nvPr/>
        </p:nvPicPr>
        <p:blipFill>
          <a:blip r:embed="rId4"/>
          <a:stretch>
            <a:fillRect/>
          </a:stretch>
        </p:blipFill>
        <p:spPr>
          <a:xfrm>
            <a:off x="210497" y="3647754"/>
            <a:ext cx="3227840" cy="57255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02D4AD68-26ED-F159-B5CE-FDA0770985FB}"/>
              </a:ext>
            </a:extLst>
          </p:cNvPr>
          <p:cNvSpPr txBox="1"/>
          <p:nvPr/>
        </p:nvSpPr>
        <p:spPr>
          <a:xfrm>
            <a:off x="5705665" y="746992"/>
            <a:ext cx="3227838" cy="3785652"/>
          </a:xfrm>
          <a:prstGeom prst="rect">
            <a:avLst/>
          </a:prstGeom>
          <a:noFill/>
        </p:spPr>
        <p:txBody>
          <a:bodyPr wrap="square" rtlCol="0">
            <a:spAutoFit/>
          </a:bodyPr>
          <a:lstStyle/>
          <a:p>
            <a:r>
              <a:rPr lang="sv-SE" sz="1200" dirty="0"/>
              <a:t>Under </a:t>
            </a:r>
            <a:r>
              <a:rPr lang="sv-SE" sz="1200" b="1" dirty="0"/>
              <a:t>Deltagare &amp; tjänst </a:t>
            </a:r>
            <a:r>
              <a:rPr lang="sv-SE" sz="1200" dirty="0"/>
              <a:t>har du som </a:t>
            </a:r>
            <a:r>
              <a:rPr lang="sv-SE" sz="1200" b="1" dirty="0"/>
              <a:t>tilldelad handledare </a:t>
            </a:r>
            <a:r>
              <a:rPr lang="sv-SE" sz="1200" dirty="0"/>
              <a:t>tillgång till </a:t>
            </a:r>
            <a:r>
              <a:rPr lang="sv-SE" sz="1200" b="1" dirty="0"/>
              <a:t>aktivitetsrapporter</a:t>
            </a:r>
            <a:r>
              <a:rPr lang="sv-SE" sz="1200" dirty="0"/>
              <a:t>.</a:t>
            </a:r>
          </a:p>
          <a:p>
            <a:r>
              <a:rPr lang="sv-SE" sz="1200" dirty="0"/>
              <a:t>Du ser rapporterna för de senaste två månaderna.</a:t>
            </a:r>
          </a:p>
          <a:p>
            <a:endParaRPr lang="sv-SE" sz="1200" dirty="0"/>
          </a:p>
          <a:p>
            <a:r>
              <a:rPr lang="sv-SE" sz="1200" dirty="0"/>
              <a:t>Status på aktivitetsrapporter:</a:t>
            </a:r>
          </a:p>
          <a:p>
            <a:r>
              <a:rPr lang="sv-SE" sz="1200" b="1" dirty="0"/>
              <a:t>Tillgänglig</a:t>
            </a:r>
            <a:r>
              <a:rPr lang="sv-SE" sz="1200" dirty="0"/>
              <a:t> innebär att rapporten skickats in digitalt och du kan ta del av informationen.</a:t>
            </a:r>
          </a:p>
          <a:p>
            <a:r>
              <a:rPr lang="sv-SE" sz="1200" dirty="0"/>
              <a:t>Klicka på nedåtpilen till höger bredvid årtal och månad för att se rapportens innehåll. </a:t>
            </a:r>
          </a:p>
          <a:p>
            <a:r>
              <a:rPr lang="sv-SE" sz="1200" b="1" dirty="0"/>
              <a:t>Ej tillgänglig digitalt </a:t>
            </a:r>
            <a:r>
              <a:rPr lang="sv-SE" sz="1200" dirty="0"/>
              <a:t>innebär att rapporten inte skickats in den digitala vägen och kan då inte visas. </a:t>
            </a:r>
          </a:p>
          <a:p>
            <a:endParaRPr lang="sv-SE" sz="1200" dirty="0"/>
          </a:p>
          <a:p>
            <a:r>
              <a:rPr lang="sv-SE" sz="1200" dirty="0"/>
              <a:t>Mer information gällande aktivitetsrapporter finns tillgängligt i </a:t>
            </a:r>
            <a:r>
              <a:rPr lang="sv-SE" sz="1200" b="1" dirty="0"/>
              <a:t>FAQ delad handlingsplan </a:t>
            </a:r>
            <a:r>
              <a:rPr lang="sv-SE" sz="1200" dirty="0"/>
              <a:t>på hemsidan:</a:t>
            </a:r>
          </a:p>
          <a:p>
            <a:r>
              <a:rPr lang="sv-SE" sz="1200" dirty="0">
                <a:hlinkClick r:id="rId5"/>
              </a:rPr>
              <a:t>Frågor och svar - Arbetsförmedlingen (arbetsformedlingen.se)</a:t>
            </a:r>
            <a:endParaRPr lang="sv-SE" sz="1200" dirty="0"/>
          </a:p>
        </p:txBody>
      </p:sp>
      <p:sp>
        <p:nvSpPr>
          <p:cNvPr id="11" name="Rektangel 10">
            <a:extLst>
              <a:ext uri="{FF2B5EF4-FFF2-40B4-BE49-F238E27FC236}">
                <a16:creationId xmlns:a16="http://schemas.microsoft.com/office/drawing/2014/main" id="{D908AB47-AF2B-89B5-12E1-A012116718F6}"/>
              </a:ext>
              <a:ext uri="{C183D7F6-B498-43B3-948B-1728B52AA6E4}">
                <adec:decorative xmlns:adec="http://schemas.microsoft.com/office/drawing/2017/decorative" val="1"/>
              </a:ext>
            </a:extLst>
          </p:cNvPr>
          <p:cNvSpPr/>
          <p:nvPr/>
        </p:nvSpPr>
        <p:spPr>
          <a:xfrm>
            <a:off x="250512" y="2934117"/>
            <a:ext cx="563405" cy="1004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F0B5E86-51C7-E931-89CE-897E5D0113D1}"/>
              </a:ext>
              <a:ext uri="{C183D7F6-B498-43B3-948B-1728B52AA6E4}">
                <adec:decorative xmlns:adec="http://schemas.microsoft.com/office/drawing/2017/decorative" val="1"/>
              </a:ext>
            </a:extLst>
          </p:cNvPr>
          <p:cNvSpPr/>
          <p:nvPr/>
        </p:nvSpPr>
        <p:spPr>
          <a:xfrm>
            <a:off x="2884225" y="3140111"/>
            <a:ext cx="517142" cy="306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BF45457-3CBB-0A9C-8481-77376E3AA819}"/>
              </a:ext>
              <a:ext uri="{C183D7F6-B498-43B3-948B-1728B52AA6E4}">
                <adec:decorative xmlns:adec="http://schemas.microsoft.com/office/drawing/2017/decorative" val="1"/>
              </a:ext>
            </a:extLst>
          </p:cNvPr>
          <p:cNvSpPr/>
          <p:nvPr/>
        </p:nvSpPr>
        <p:spPr>
          <a:xfrm>
            <a:off x="2901810" y="3862106"/>
            <a:ext cx="474437" cy="3481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EB18C87A-32F4-1FB0-726C-BC454C977063}"/>
              </a:ext>
              <a:ext uri="{C183D7F6-B498-43B3-948B-1728B52AA6E4}">
                <adec:decorative xmlns:adec="http://schemas.microsoft.com/office/drawing/2017/decorative" val="1"/>
              </a:ext>
            </a:extLst>
          </p:cNvPr>
          <p:cNvSpPr/>
          <p:nvPr/>
        </p:nvSpPr>
        <p:spPr>
          <a:xfrm>
            <a:off x="2105130" y="1683322"/>
            <a:ext cx="3315956" cy="10083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5DB085B7-7E46-7144-9748-F1D6BDAAEE17}"/>
              </a:ext>
              <a:ext uri="{C183D7F6-B498-43B3-948B-1728B52AA6E4}">
                <adec:decorative xmlns:adec="http://schemas.microsoft.com/office/drawing/2017/decorative" val="1"/>
              </a:ext>
            </a:extLst>
          </p:cNvPr>
          <p:cNvSpPr/>
          <p:nvPr/>
        </p:nvSpPr>
        <p:spPr>
          <a:xfrm>
            <a:off x="296426" y="3180301"/>
            <a:ext cx="85411" cy="100483"/>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175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Bilden visar ett urklipp från IT systemet mina sidor för fristående aktörer">
            <a:extLst>
              <a:ext uri="{FF2B5EF4-FFF2-40B4-BE49-F238E27FC236}">
                <a16:creationId xmlns:a16="http://schemas.microsoft.com/office/drawing/2014/main" id="{AFEE9744-A86B-AEC6-E372-73324F8B00F4}"/>
              </a:ext>
            </a:extLst>
          </p:cNvPr>
          <p:cNvPicPr>
            <a:picLocks noChangeAspect="1"/>
          </p:cNvPicPr>
          <p:nvPr/>
        </p:nvPicPr>
        <p:blipFill>
          <a:blip r:embed="rId3"/>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46BDB01D-6FBC-48A6-A5F9-273A8066F9C1}"/>
              </a:ext>
            </a:extLst>
          </p:cNvPr>
          <p:cNvSpPr>
            <a:spLocks noGrp="1"/>
          </p:cNvSpPr>
          <p:nvPr>
            <p:ph type="title"/>
          </p:nvPr>
        </p:nvSpPr>
        <p:spPr>
          <a:xfrm>
            <a:off x="214086" y="318564"/>
            <a:ext cx="7422784" cy="675000"/>
          </a:xfrm>
        </p:spPr>
        <p:txBody>
          <a:bodyPr/>
          <a:lstStyle/>
          <a:p>
            <a:r>
              <a:rPr lang="sv-SE" sz="2400" dirty="0"/>
              <a:t>Deltagarkort - Rapportering</a:t>
            </a:r>
          </a:p>
        </p:txBody>
      </p:sp>
      <p:pic>
        <p:nvPicPr>
          <p:cNvPr id="11" name="Bildobjekt 10" descr="Bilden är ett urklipp från IT systemet Mina sidor för fristående aktörer&#10;">
            <a:extLst>
              <a:ext uri="{FF2B5EF4-FFF2-40B4-BE49-F238E27FC236}">
                <a16:creationId xmlns:a16="http://schemas.microsoft.com/office/drawing/2014/main" id="{604C00A1-F2BB-EF4C-B4EB-4CDA79A7CAA9}"/>
              </a:ext>
            </a:extLst>
          </p:cNvPr>
          <p:cNvPicPr>
            <a:picLocks noChangeAspect="1"/>
          </p:cNvPicPr>
          <p:nvPr/>
        </p:nvPicPr>
        <p:blipFill>
          <a:blip r:embed="rId4"/>
          <a:stretch>
            <a:fillRect/>
          </a:stretch>
        </p:blipFill>
        <p:spPr>
          <a:xfrm>
            <a:off x="2456964" y="1902566"/>
            <a:ext cx="2937028" cy="301396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AC6E8A-3666-42DA-8B72-47A0CDE1D60E}"/>
              </a:ext>
            </a:extLst>
          </p:cNvPr>
          <p:cNvSpPr>
            <a:spLocks noGrp="1"/>
          </p:cNvSpPr>
          <p:nvPr>
            <p:ph idx="13"/>
          </p:nvPr>
        </p:nvSpPr>
        <p:spPr>
          <a:xfrm>
            <a:off x="5757863" y="1058564"/>
            <a:ext cx="3172051" cy="3467907"/>
          </a:xfrm>
        </p:spPr>
        <p:txBody>
          <a:bodyPr/>
          <a:lstStyle/>
          <a:p>
            <a:pPr marL="0" indent="0">
              <a:buNone/>
            </a:pPr>
            <a:r>
              <a:rPr lang="sv-SE" sz="1200" dirty="0"/>
              <a:t>Under fliken </a:t>
            </a:r>
            <a:r>
              <a:rPr lang="sv-SE" sz="1200" b="1" dirty="0"/>
              <a:t>Rapportering </a:t>
            </a:r>
            <a:r>
              <a:rPr lang="sv-SE" sz="1200" dirty="0"/>
              <a:t>kan du</a:t>
            </a:r>
            <a:r>
              <a:rPr lang="sv-SE" sz="1200" b="1" dirty="0"/>
              <a:t>:</a:t>
            </a:r>
            <a:endParaRPr lang="sv-SE" sz="1200" dirty="0"/>
          </a:p>
          <a:p>
            <a:r>
              <a:rPr lang="sv-SE" sz="1200" dirty="0"/>
              <a:t>Skicka in rapporter till Arbetsförmedlingen.</a:t>
            </a:r>
          </a:p>
          <a:p>
            <a:r>
              <a:rPr lang="sv-SE" sz="1200" dirty="0"/>
              <a:t>Se vilka </a:t>
            </a:r>
            <a:r>
              <a:rPr lang="sv-SE" sz="1200" b="1" dirty="0"/>
              <a:t>Periodiska redovisningar </a:t>
            </a:r>
            <a:r>
              <a:rPr lang="sv-SE" sz="1200" dirty="0"/>
              <a:t>ni har/inte har skickat in samt vilken status den har.</a:t>
            </a:r>
          </a:p>
          <a:p>
            <a:r>
              <a:rPr lang="sv-SE" sz="1200" dirty="0"/>
              <a:t>Under </a:t>
            </a:r>
            <a:r>
              <a:rPr lang="sv-SE" sz="1200" b="1" dirty="0"/>
              <a:t>Övrigt inskickade rapporter </a:t>
            </a:r>
            <a:r>
              <a:rPr lang="sv-SE" sz="1200" dirty="0"/>
              <a:t>ser du en lista på vilka rapporter ni skickat intill arbetsförmedlingen samt vilken status rapporten har. </a:t>
            </a:r>
          </a:p>
          <a:p>
            <a:pPr marL="0" indent="0">
              <a:buNone/>
            </a:pPr>
            <a:endParaRPr lang="sv-SE" sz="1200" dirty="0"/>
          </a:p>
          <a:p>
            <a:pPr marL="0" indent="0">
              <a:buNone/>
            </a:pPr>
            <a:r>
              <a:rPr lang="sv-SE" sz="1200" dirty="0"/>
              <a:t>I delen </a:t>
            </a:r>
            <a:r>
              <a:rPr lang="sv-SE" sz="1200" dirty="0">
                <a:latin typeface="+mj-lt"/>
                <a:hlinkClick r:id="rId5" action="ppaction://hlinksldjump"/>
              </a:rPr>
              <a:t>Händelser och status </a:t>
            </a:r>
            <a:r>
              <a:rPr lang="sv-SE" sz="1200" dirty="0">
                <a:latin typeface="+mj-lt"/>
              </a:rPr>
              <a:t>kan du läsa mer om olika statusar.</a:t>
            </a:r>
            <a:endParaRPr lang="sv-SE" sz="1200" dirty="0"/>
          </a:p>
        </p:txBody>
      </p:sp>
      <p:sp>
        <p:nvSpPr>
          <p:cNvPr id="7" name="Rektangel 6">
            <a:extLst>
              <a:ext uri="{FF2B5EF4-FFF2-40B4-BE49-F238E27FC236}">
                <a16:creationId xmlns:a16="http://schemas.microsoft.com/office/drawing/2014/main" id="{0E172ADC-14D1-2BF8-35A3-C88C56A2F962}"/>
              </a:ext>
              <a:ext uri="{C183D7F6-B498-43B3-948B-1728B52AA6E4}">
                <adec:decorative xmlns:adec="http://schemas.microsoft.com/office/drawing/2017/decorative" val="1"/>
              </a:ext>
            </a:extLst>
          </p:cNvPr>
          <p:cNvSpPr/>
          <p:nvPr/>
        </p:nvSpPr>
        <p:spPr>
          <a:xfrm>
            <a:off x="1263340" y="1515022"/>
            <a:ext cx="704523" cy="237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6824F97F-817D-E735-1410-F01600478153}"/>
              </a:ext>
              <a:ext uri="{C183D7F6-B498-43B3-948B-1728B52AA6E4}">
                <adec:decorative xmlns:adec="http://schemas.microsoft.com/office/drawing/2017/decorative" val="1"/>
              </a:ext>
            </a:extLst>
          </p:cNvPr>
          <p:cNvSpPr/>
          <p:nvPr/>
        </p:nvSpPr>
        <p:spPr>
          <a:xfrm>
            <a:off x="2457493" y="1902566"/>
            <a:ext cx="2205947" cy="19369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936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61AC35-1139-4C9F-946A-9783523C59C1}"/>
              </a:ext>
            </a:extLst>
          </p:cNvPr>
          <p:cNvSpPr txBox="1">
            <a:spLocks noGrp="1"/>
          </p:cNvSpPr>
          <p:nvPr>
            <p:ph type="title" idx="4294967295"/>
          </p:nvPr>
        </p:nvSpPr>
        <p:spPr>
          <a:xfrm>
            <a:off x="531548" y="400298"/>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Deltagarkort - Tolk</a:t>
            </a:r>
          </a:p>
        </p:txBody>
      </p:sp>
      <p:pic>
        <p:nvPicPr>
          <p:cNvPr id="13" name="Bildobjekt 12" descr="Bilden visar ett urklipp från IT systemet mina sidor för fristående aktörer">
            <a:extLst>
              <a:ext uri="{FF2B5EF4-FFF2-40B4-BE49-F238E27FC236}">
                <a16:creationId xmlns:a16="http://schemas.microsoft.com/office/drawing/2014/main" id="{F1A018BB-6880-FE55-33B5-6A81652897A6}"/>
              </a:ext>
            </a:extLst>
          </p:cNvPr>
          <p:cNvPicPr>
            <a:picLocks noChangeAspect="1"/>
          </p:cNvPicPr>
          <p:nvPr/>
        </p:nvPicPr>
        <p:blipFill>
          <a:blip r:embed="rId2"/>
          <a:stretch>
            <a:fillRect/>
          </a:stretch>
        </p:blipFill>
        <p:spPr>
          <a:xfrm>
            <a:off x="677853" y="1118457"/>
            <a:ext cx="4928571" cy="2798223"/>
          </a:xfrm>
          <a:prstGeom prst="rect">
            <a:avLst/>
          </a:prstGeom>
          <a:ln>
            <a:noFill/>
          </a:ln>
          <a:effectLst>
            <a:outerShdw blurRad="292100" dist="139700" dir="2700000" algn="tl" rotWithShape="0">
              <a:srgbClr val="333333">
                <a:alpha val="65000"/>
              </a:srgbClr>
            </a:outerShdw>
          </a:effectLst>
        </p:spPr>
      </p:pic>
      <p:sp>
        <p:nvSpPr>
          <p:cNvPr id="14" name="Rektangel 13">
            <a:extLst>
              <a:ext uri="{FF2B5EF4-FFF2-40B4-BE49-F238E27FC236}">
                <a16:creationId xmlns:a16="http://schemas.microsoft.com/office/drawing/2014/main" id="{78A2F12E-3A9E-8C6B-97EA-6BFEB395AECA}"/>
              </a:ext>
              <a:ext uri="{C183D7F6-B498-43B3-948B-1728B52AA6E4}">
                <adec:decorative xmlns:adec="http://schemas.microsoft.com/office/drawing/2017/decorative" val="1"/>
              </a:ext>
            </a:extLst>
          </p:cNvPr>
          <p:cNvSpPr/>
          <p:nvPr/>
        </p:nvSpPr>
        <p:spPr>
          <a:xfrm>
            <a:off x="2769065" y="1857153"/>
            <a:ext cx="363995" cy="1390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6946383C-7DF7-4A2A-9F87-0CF6C11CC292}"/>
              </a:ext>
            </a:extLst>
          </p:cNvPr>
          <p:cNvSpPr txBox="1"/>
          <p:nvPr/>
        </p:nvSpPr>
        <p:spPr>
          <a:xfrm>
            <a:off x="6019799" y="1184762"/>
            <a:ext cx="2887211" cy="2862322"/>
          </a:xfrm>
          <a:prstGeom prst="rect">
            <a:avLst/>
          </a:prstGeom>
          <a:noFill/>
        </p:spPr>
        <p:txBody>
          <a:bodyPr wrap="square">
            <a:spAutoFit/>
          </a:bodyPr>
          <a:lstStyle/>
          <a:p>
            <a:pPr marL="0" indent="0">
              <a:buNone/>
            </a:pPr>
            <a:r>
              <a:rPr lang="sv-SE" sz="1200" dirty="0"/>
              <a:t>Här kan du boka och hantera dina tolktillfällen. Behörigheten för att boka och hantera tolk heter ta emot deltagare.</a:t>
            </a:r>
            <a:br>
              <a:rPr lang="sv-SE" sz="1200" dirty="0"/>
            </a:br>
            <a:endParaRPr lang="sv-SE" sz="1200" dirty="0"/>
          </a:p>
          <a:p>
            <a:pPr marL="0" indent="0">
              <a:buNone/>
            </a:pPr>
            <a:r>
              <a:rPr lang="sv-SE" sz="1200" dirty="0"/>
              <a:t>På sidan för deltagarinformationen klickar du på </a:t>
            </a:r>
            <a:r>
              <a:rPr lang="sv-SE" sz="1200" b="1" dirty="0"/>
              <a:t>Tolk</a:t>
            </a:r>
            <a:r>
              <a:rPr lang="sv-SE" sz="1200" dirty="0"/>
              <a:t> för att komma vidare.</a:t>
            </a:r>
          </a:p>
          <a:p>
            <a:pPr marL="0" indent="0">
              <a:buNone/>
            </a:pPr>
            <a:endParaRPr lang="sv-SE" sz="1200" dirty="0"/>
          </a:p>
          <a:p>
            <a:pPr marL="0" indent="0">
              <a:buNone/>
            </a:pPr>
            <a:r>
              <a:rPr lang="sv-SE" sz="1200" dirty="0"/>
              <a:t>Här väljer du vad du vill göra:</a:t>
            </a:r>
          </a:p>
          <a:p>
            <a:pPr marL="0" indent="0">
              <a:buNone/>
            </a:pPr>
            <a:endParaRPr lang="sv-SE" sz="1200" dirty="0"/>
          </a:p>
          <a:p>
            <a:pPr marL="171450" indent="-171450">
              <a:buFont typeface="Arial" panose="020B0604020202020204" pitchFamily="34" charset="0"/>
              <a:buChar char="•"/>
            </a:pPr>
            <a:r>
              <a:rPr lang="sv-SE" sz="1200" dirty="0"/>
              <a:t>Boka tolk</a:t>
            </a:r>
          </a:p>
          <a:p>
            <a:pPr marL="171450" indent="-171450">
              <a:buFont typeface="Arial" panose="020B0604020202020204" pitchFamily="34" charset="0"/>
              <a:buChar char="•"/>
            </a:pPr>
            <a:r>
              <a:rPr lang="sv-SE" sz="1200" dirty="0"/>
              <a:t>Avboka tolk</a:t>
            </a:r>
          </a:p>
          <a:p>
            <a:pPr marL="171450" indent="-171450">
              <a:buFont typeface="Arial" panose="020B0604020202020204" pitchFamily="34" charset="0"/>
              <a:buChar char="•"/>
            </a:pPr>
            <a:r>
              <a:rPr lang="sv-SE" sz="1200" dirty="0"/>
              <a:t>Inleverera tolk</a:t>
            </a:r>
          </a:p>
          <a:p>
            <a:pPr marL="171450" indent="-171450">
              <a:buFont typeface="Arial" panose="020B0604020202020204" pitchFamily="34" charset="0"/>
              <a:buChar char="•"/>
            </a:pPr>
            <a:r>
              <a:rPr lang="sv-SE" sz="1200" dirty="0"/>
              <a:t>Se status för din tolkbokning</a:t>
            </a:r>
          </a:p>
          <a:p>
            <a:endParaRPr lang="sv-SE" sz="1200" dirty="0"/>
          </a:p>
        </p:txBody>
      </p:sp>
    </p:spTree>
    <p:extLst>
      <p:ext uri="{BB962C8B-B14F-4D97-AF65-F5344CB8AC3E}">
        <p14:creationId xmlns:p14="http://schemas.microsoft.com/office/powerpoint/2010/main" val="3963715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89842F-0F53-415E-8EB5-EBB8C4582BA6}"/>
              </a:ext>
            </a:extLst>
          </p:cNvPr>
          <p:cNvSpPr txBox="1">
            <a:spLocks noGrp="1"/>
          </p:cNvSpPr>
          <p:nvPr>
            <p:ph type="title" idx="4294967295"/>
          </p:nvPr>
        </p:nvSpPr>
        <p:spPr>
          <a:xfrm>
            <a:off x="560773" y="254966"/>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Boka nytt tolktillfälle</a:t>
            </a:r>
          </a:p>
        </p:txBody>
      </p:sp>
      <p:pic>
        <p:nvPicPr>
          <p:cNvPr id="9" name="Bildobjekt 8" descr="Bilden visar ett urklipp från IT systemet mina sidor för fristående aktörer">
            <a:extLst>
              <a:ext uri="{FF2B5EF4-FFF2-40B4-BE49-F238E27FC236}">
                <a16:creationId xmlns:a16="http://schemas.microsoft.com/office/drawing/2014/main" id="{B6212177-D903-90B4-36AA-A8484D0626DC}"/>
              </a:ext>
            </a:extLst>
          </p:cNvPr>
          <p:cNvPicPr>
            <a:picLocks noChangeAspect="1"/>
          </p:cNvPicPr>
          <p:nvPr/>
        </p:nvPicPr>
        <p:blipFill>
          <a:blip r:embed="rId2"/>
          <a:stretch>
            <a:fillRect/>
          </a:stretch>
        </p:blipFill>
        <p:spPr>
          <a:xfrm>
            <a:off x="560773" y="929966"/>
            <a:ext cx="5543434" cy="4014056"/>
          </a:xfrm>
          <a:prstGeom prst="rect">
            <a:avLst/>
          </a:prstGeom>
          <a:ln>
            <a:noFill/>
          </a:ln>
          <a:effectLst>
            <a:outerShdw blurRad="292100" dist="139700" dir="2700000" algn="tl" rotWithShape="0">
              <a:srgbClr val="333333">
                <a:alpha val="65000"/>
              </a:srgbClr>
            </a:outerShdw>
          </a:effectLst>
        </p:spPr>
      </p:pic>
      <p:sp>
        <p:nvSpPr>
          <p:cNvPr id="7" name="Platshållare för innehåll 2">
            <a:extLst>
              <a:ext uri="{FF2B5EF4-FFF2-40B4-BE49-F238E27FC236}">
                <a16:creationId xmlns:a16="http://schemas.microsoft.com/office/drawing/2014/main" id="{65CF412A-76A6-4F5F-A39A-77968A2B5B74}"/>
              </a:ext>
            </a:extLst>
          </p:cNvPr>
          <p:cNvSpPr txBox="1">
            <a:spLocks/>
          </p:cNvSpPr>
          <p:nvPr/>
        </p:nvSpPr>
        <p:spPr>
          <a:xfrm>
            <a:off x="6257305" y="1405488"/>
            <a:ext cx="2686233" cy="3479600"/>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Klicka på knappen </a:t>
            </a:r>
            <a:r>
              <a:rPr lang="sv-SE" sz="1200" b="1" dirty="0"/>
              <a:t>Boka tolk</a:t>
            </a:r>
            <a:r>
              <a:rPr lang="sv-SE" sz="1200" dirty="0"/>
              <a:t> för att boka nytt tolktillfälle.</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p:txBody>
      </p:sp>
      <p:sp>
        <p:nvSpPr>
          <p:cNvPr id="6" name="Rektangel 5">
            <a:extLst>
              <a:ext uri="{FF2B5EF4-FFF2-40B4-BE49-F238E27FC236}">
                <a16:creationId xmlns:a16="http://schemas.microsoft.com/office/drawing/2014/main" id="{4DD381D1-0668-4CCE-AFDB-080A42278050}"/>
              </a:ext>
              <a:ext uri="{C183D7F6-B498-43B3-948B-1728B52AA6E4}">
                <adec:decorative xmlns:adec="http://schemas.microsoft.com/office/drawing/2017/decorative" val="1"/>
              </a:ext>
            </a:extLst>
          </p:cNvPr>
          <p:cNvSpPr/>
          <p:nvPr/>
        </p:nvSpPr>
        <p:spPr>
          <a:xfrm>
            <a:off x="1542777" y="2683834"/>
            <a:ext cx="1094097" cy="2055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880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D7C0D-5216-4F8C-BB27-3E221C70823C}"/>
              </a:ext>
            </a:extLst>
          </p:cNvPr>
          <p:cNvSpPr txBox="1">
            <a:spLocks noGrp="1"/>
          </p:cNvSpPr>
          <p:nvPr>
            <p:ph type="title" idx="4294967295"/>
          </p:nvPr>
        </p:nvSpPr>
        <p:spPr>
          <a:xfrm>
            <a:off x="345328" y="187924"/>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Fyll i formulär</a:t>
            </a:r>
          </a:p>
        </p:txBody>
      </p:sp>
      <p:pic>
        <p:nvPicPr>
          <p:cNvPr id="8" name="Bildobjekt 7" descr="Bilden visar ett urklipp från IT systemet mina sidor för fristående aktörer">
            <a:extLst>
              <a:ext uri="{FF2B5EF4-FFF2-40B4-BE49-F238E27FC236}">
                <a16:creationId xmlns:a16="http://schemas.microsoft.com/office/drawing/2014/main" id="{EDC29D71-7F95-F4CE-76AD-B1BCB1D3AC77}"/>
              </a:ext>
            </a:extLst>
          </p:cNvPr>
          <p:cNvPicPr>
            <a:picLocks noChangeAspect="1"/>
          </p:cNvPicPr>
          <p:nvPr/>
        </p:nvPicPr>
        <p:blipFill>
          <a:blip r:embed="rId2"/>
          <a:stretch>
            <a:fillRect/>
          </a:stretch>
        </p:blipFill>
        <p:spPr>
          <a:xfrm>
            <a:off x="441299" y="901489"/>
            <a:ext cx="2864580" cy="3566832"/>
          </a:xfrm>
          <a:prstGeom prst="rect">
            <a:avLst/>
          </a:prstGeom>
          <a:ln>
            <a:noFill/>
          </a:ln>
          <a:effectLst>
            <a:outerShdw blurRad="292100" dist="139700" dir="2700000" algn="tl" rotWithShape="0">
              <a:srgbClr val="333333">
                <a:alpha val="65000"/>
              </a:srgbClr>
            </a:outerShdw>
          </a:effectLst>
        </p:spPr>
      </p:pic>
      <p:pic>
        <p:nvPicPr>
          <p:cNvPr id="10" name="Bildobjekt 9" descr="Bilden visar ett urklipp från IT systemet mina sidor för fristående aktörer">
            <a:extLst>
              <a:ext uri="{FF2B5EF4-FFF2-40B4-BE49-F238E27FC236}">
                <a16:creationId xmlns:a16="http://schemas.microsoft.com/office/drawing/2014/main" id="{4F30F3ED-11FD-CA32-E7E6-DC009C15DDCC}"/>
              </a:ext>
            </a:extLst>
          </p:cNvPr>
          <p:cNvPicPr>
            <a:picLocks noChangeAspect="1"/>
          </p:cNvPicPr>
          <p:nvPr/>
        </p:nvPicPr>
        <p:blipFill>
          <a:blip r:embed="rId3"/>
          <a:stretch>
            <a:fillRect/>
          </a:stretch>
        </p:blipFill>
        <p:spPr>
          <a:xfrm>
            <a:off x="3458935" y="901398"/>
            <a:ext cx="2899673" cy="3567011"/>
          </a:xfrm>
          <a:prstGeom prst="rect">
            <a:avLst/>
          </a:prstGeom>
          <a:ln>
            <a:noFill/>
          </a:ln>
          <a:effectLst>
            <a:outerShdw blurRad="292100" dist="139700" dir="2700000" algn="tl" rotWithShape="0">
              <a:srgbClr val="333333">
                <a:alpha val="65000"/>
              </a:srgbClr>
            </a:outerShdw>
          </a:effectLst>
        </p:spPr>
      </p:pic>
      <p:sp>
        <p:nvSpPr>
          <p:cNvPr id="5" name="Platshållare för innehåll 2">
            <a:extLst>
              <a:ext uri="{FF2B5EF4-FFF2-40B4-BE49-F238E27FC236}">
                <a16:creationId xmlns:a16="http://schemas.microsoft.com/office/drawing/2014/main" id="{BBB1353F-1EDE-4761-85BD-44522B19DDDE}"/>
              </a:ext>
            </a:extLst>
          </p:cNvPr>
          <p:cNvSpPr txBox="1">
            <a:spLocks/>
          </p:cNvSpPr>
          <p:nvPr/>
        </p:nvSpPr>
        <p:spPr>
          <a:xfrm>
            <a:off x="6605387" y="901398"/>
            <a:ext cx="2325449" cy="299047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Ange informationen i formuläret. Det finns obligatoriska och frivilliga fällt. </a:t>
            </a:r>
            <a:br>
              <a:rPr lang="sv-SE" sz="1200" dirty="0"/>
            </a:br>
            <a:endParaRPr lang="sv-SE" sz="1200" dirty="0"/>
          </a:p>
          <a:p>
            <a:pPr marL="0" indent="0">
              <a:buNone/>
            </a:pPr>
            <a:r>
              <a:rPr lang="sv-SE" sz="1200" dirty="0">
                <a:solidFill>
                  <a:srgbClr val="000000"/>
                </a:solidFill>
                <a:ea typeface="Open Sans" panose="020B0606030504020204" pitchFamily="34" charset="0"/>
                <a:cs typeface="Arial"/>
              </a:rPr>
              <a:t>För att kunna genomföra bokningen måste det vara </a:t>
            </a:r>
            <a:r>
              <a:rPr lang="sv-SE" sz="1200" b="1" dirty="0">
                <a:solidFill>
                  <a:srgbClr val="000000"/>
                </a:solidFill>
                <a:ea typeface="Open Sans" panose="020B0606030504020204" pitchFamily="34" charset="0"/>
                <a:cs typeface="Arial"/>
              </a:rPr>
              <a:t>minst 4 timmar innan</a:t>
            </a:r>
            <a:r>
              <a:rPr lang="sv-SE" sz="1200" dirty="0">
                <a:solidFill>
                  <a:srgbClr val="000000"/>
                </a:solidFill>
                <a:ea typeface="Open Sans" panose="020B0606030504020204" pitchFamily="34" charset="0"/>
                <a:cs typeface="Arial"/>
              </a:rPr>
              <a:t> tolktillfället.</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p:txBody>
      </p:sp>
      <p:sp>
        <p:nvSpPr>
          <p:cNvPr id="6" name="textruta 5">
            <a:extLst>
              <a:ext uri="{FF2B5EF4-FFF2-40B4-BE49-F238E27FC236}">
                <a16:creationId xmlns:a16="http://schemas.microsoft.com/office/drawing/2014/main" id="{2B415C32-48A1-4B73-944E-4A3612351248}"/>
              </a:ext>
            </a:extLst>
          </p:cNvPr>
          <p:cNvSpPr txBox="1"/>
          <p:nvPr/>
        </p:nvSpPr>
        <p:spPr>
          <a:xfrm>
            <a:off x="6473784" y="2853716"/>
            <a:ext cx="2588653" cy="830997"/>
          </a:xfrm>
          <a:prstGeom prst="rect">
            <a:avLst/>
          </a:prstGeom>
          <a:solidFill>
            <a:srgbClr val="002060"/>
          </a:solidFill>
        </p:spPr>
        <p:txBody>
          <a:bodyPr wrap="square">
            <a:spAutoFit/>
          </a:bodyPr>
          <a:lstStyle/>
          <a:p>
            <a:r>
              <a:rPr lang="sv-SE" sz="1200" dirty="0">
                <a:solidFill>
                  <a:schemeClr val="bg1"/>
                </a:solidFill>
              </a:rPr>
              <a:t>En distanstolk tolkar via telefon och används både vid distansmöten och vid fysiska möten. Du ska alltid använda distanstolk i första hand. </a:t>
            </a:r>
          </a:p>
        </p:txBody>
      </p:sp>
    </p:spTree>
    <p:extLst>
      <p:ext uri="{BB962C8B-B14F-4D97-AF65-F5344CB8AC3E}">
        <p14:creationId xmlns:p14="http://schemas.microsoft.com/office/powerpoint/2010/main" val="14095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CF229-58D9-4B19-8203-66D9F47AB307}"/>
              </a:ext>
            </a:extLst>
          </p:cNvPr>
          <p:cNvSpPr txBox="1">
            <a:spLocks noGrp="1"/>
          </p:cNvSpPr>
          <p:nvPr>
            <p:ph type="title" idx="4294967295"/>
          </p:nvPr>
        </p:nvSpPr>
        <p:spPr>
          <a:xfrm>
            <a:off x="575043" y="524001"/>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Förhandsgranska &amp; skicka in</a:t>
            </a:r>
          </a:p>
        </p:txBody>
      </p:sp>
      <p:pic>
        <p:nvPicPr>
          <p:cNvPr id="15" name="Bildobjekt 14" descr="Bilden visar ett urklipp från IT systemet mina sidor för fristående aktörer">
            <a:extLst>
              <a:ext uri="{FF2B5EF4-FFF2-40B4-BE49-F238E27FC236}">
                <a16:creationId xmlns:a16="http://schemas.microsoft.com/office/drawing/2014/main" id="{8F712C57-1460-8DB6-9A63-A0E02BCCAA48}"/>
              </a:ext>
            </a:extLst>
          </p:cNvPr>
          <p:cNvPicPr>
            <a:picLocks noChangeAspect="1"/>
          </p:cNvPicPr>
          <p:nvPr/>
        </p:nvPicPr>
        <p:blipFill>
          <a:blip r:embed="rId2"/>
          <a:stretch>
            <a:fillRect/>
          </a:stretch>
        </p:blipFill>
        <p:spPr>
          <a:xfrm>
            <a:off x="689336" y="1301015"/>
            <a:ext cx="2715037" cy="3398576"/>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88BF133F-975F-4C98-B8BE-89AC96C5B5AC}"/>
              </a:ext>
              <a:ext uri="{C183D7F6-B498-43B3-948B-1728B52AA6E4}">
                <adec:decorative xmlns:adec="http://schemas.microsoft.com/office/drawing/2017/decorative" val="1"/>
              </a:ext>
            </a:extLst>
          </p:cNvPr>
          <p:cNvSpPr/>
          <p:nvPr/>
        </p:nvSpPr>
        <p:spPr>
          <a:xfrm>
            <a:off x="1524000" y="4313539"/>
            <a:ext cx="786809" cy="30596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innehåll 2">
            <a:extLst>
              <a:ext uri="{FF2B5EF4-FFF2-40B4-BE49-F238E27FC236}">
                <a16:creationId xmlns:a16="http://schemas.microsoft.com/office/drawing/2014/main" id="{5CB3AB46-9156-41F6-8D7A-A66AF6612649}"/>
              </a:ext>
            </a:extLst>
          </p:cNvPr>
          <p:cNvSpPr txBox="1">
            <a:spLocks/>
          </p:cNvSpPr>
          <p:nvPr/>
        </p:nvSpPr>
        <p:spPr>
          <a:xfrm>
            <a:off x="4239037" y="1425192"/>
            <a:ext cx="2715037" cy="319430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Granska din bokning innan du klickar på boka tolktillfälle. </a:t>
            </a:r>
          </a:p>
          <a:p>
            <a:pPr marL="0" indent="0">
              <a:buFont typeface="Arial" panose="020B0604020202020204" pitchFamily="34" charset="0"/>
              <a:buNone/>
            </a:pPr>
            <a:r>
              <a:rPr lang="sv-SE" sz="1200" dirty="0"/>
              <a:t>Tänk på att du inte kan backa utan behöver då fylla i informationen igen. </a:t>
            </a:r>
          </a:p>
        </p:txBody>
      </p:sp>
      <p:pic>
        <p:nvPicPr>
          <p:cNvPr id="17" name="Bildobjekt 16" descr="Bilden visar ett urklipp från IT systemet mina sidor för fristående aktörer">
            <a:extLst>
              <a:ext uri="{FF2B5EF4-FFF2-40B4-BE49-F238E27FC236}">
                <a16:creationId xmlns:a16="http://schemas.microsoft.com/office/drawing/2014/main" id="{44AD9782-3565-B70C-ED6D-ECDA12C24393}"/>
              </a:ext>
            </a:extLst>
          </p:cNvPr>
          <p:cNvPicPr>
            <a:picLocks noChangeAspect="1"/>
          </p:cNvPicPr>
          <p:nvPr/>
        </p:nvPicPr>
        <p:blipFill>
          <a:blip r:embed="rId3"/>
          <a:stretch>
            <a:fillRect/>
          </a:stretch>
        </p:blipFill>
        <p:spPr>
          <a:xfrm>
            <a:off x="4309730" y="2769543"/>
            <a:ext cx="3332422" cy="1376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139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D926E-C28F-7354-97E0-0FAFAED448CA}"/>
              </a:ext>
            </a:extLst>
          </p:cNvPr>
          <p:cNvSpPr>
            <a:spLocks noGrp="1"/>
          </p:cNvSpPr>
          <p:nvPr>
            <p:ph type="title"/>
          </p:nvPr>
        </p:nvSpPr>
        <p:spPr>
          <a:xfrm>
            <a:off x="575043" y="174581"/>
            <a:ext cx="7422784" cy="675000"/>
          </a:xfrm>
        </p:spPr>
        <p:txBody>
          <a:bodyPr/>
          <a:lstStyle/>
          <a:p>
            <a:r>
              <a:rPr lang="sv-SE" dirty="0"/>
              <a:t>Statusar på din tolkbokning</a:t>
            </a:r>
          </a:p>
        </p:txBody>
      </p:sp>
      <p:pic>
        <p:nvPicPr>
          <p:cNvPr id="13" name="Bildobjekt 12" descr="Bilden visar ett urklipp från IT systemet mina sidor för fristående aktörer">
            <a:extLst>
              <a:ext uri="{FF2B5EF4-FFF2-40B4-BE49-F238E27FC236}">
                <a16:creationId xmlns:a16="http://schemas.microsoft.com/office/drawing/2014/main" id="{025939DE-FBF1-8B16-12C0-DFE3B6F93751}"/>
              </a:ext>
            </a:extLst>
          </p:cNvPr>
          <p:cNvPicPr>
            <a:picLocks noChangeAspect="1"/>
          </p:cNvPicPr>
          <p:nvPr/>
        </p:nvPicPr>
        <p:blipFill>
          <a:blip r:embed="rId2"/>
          <a:stretch>
            <a:fillRect/>
          </a:stretch>
        </p:blipFill>
        <p:spPr>
          <a:xfrm>
            <a:off x="575043" y="855006"/>
            <a:ext cx="2313685" cy="3706388"/>
          </a:xfrm>
          <a:prstGeom prst="rect">
            <a:avLst/>
          </a:prstGeom>
          <a:ln>
            <a:noFill/>
          </a:ln>
          <a:effectLst>
            <a:outerShdw blurRad="292100" dist="139700" dir="2700000" algn="tl" rotWithShape="0">
              <a:srgbClr val="333333">
                <a:alpha val="65000"/>
              </a:srgbClr>
            </a:outerShdw>
          </a:effectLst>
        </p:spPr>
      </p:pic>
      <p:pic>
        <p:nvPicPr>
          <p:cNvPr id="4" name="Bildobjekt 3" descr="Bilden visar ett urklipp från IT systemet mina sidor för fristående aktörer">
            <a:extLst>
              <a:ext uri="{FF2B5EF4-FFF2-40B4-BE49-F238E27FC236}">
                <a16:creationId xmlns:a16="http://schemas.microsoft.com/office/drawing/2014/main" id="{F5CB7857-6716-4799-0E08-95ADF979FBE3}"/>
              </a:ext>
            </a:extLst>
          </p:cNvPr>
          <p:cNvPicPr>
            <a:picLocks noChangeAspect="1"/>
          </p:cNvPicPr>
          <p:nvPr/>
        </p:nvPicPr>
        <p:blipFill>
          <a:blip r:embed="rId3"/>
          <a:stretch>
            <a:fillRect/>
          </a:stretch>
        </p:blipFill>
        <p:spPr>
          <a:xfrm>
            <a:off x="3046021" y="3637103"/>
            <a:ext cx="2226947" cy="924291"/>
          </a:xfrm>
          <a:prstGeom prst="rect">
            <a:avLst/>
          </a:prstGeom>
          <a:ln>
            <a:noFill/>
          </a:ln>
          <a:effectLst>
            <a:outerShdw blurRad="292100" dist="139700" dir="2700000" algn="tl" rotWithShape="0">
              <a:srgbClr val="333333">
                <a:alpha val="65000"/>
              </a:srgbClr>
            </a:outerShdw>
          </a:effectLst>
        </p:spPr>
      </p:pic>
      <p:sp>
        <p:nvSpPr>
          <p:cNvPr id="9" name="Platshållare för innehåll 2">
            <a:extLst>
              <a:ext uri="{FF2B5EF4-FFF2-40B4-BE49-F238E27FC236}">
                <a16:creationId xmlns:a16="http://schemas.microsoft.com/office/drawing/2014/main" id="{6F6F0596-28AF-0F37-28CC-D06B55CAE4FE}"/>
              </a:ext>
            </a:extLst>
          </p:cNvPr>
          <p:cNvSpPr txBox="1">
            <a:spLocks/>
          </p:cNvSpPr>
          <p:nvPr/>
        </p:nvSpPr>
        <p:spPr>
          <a:xfrm>
            <a:off x="3709780" y="904941"/>
            <a:ext cx="4025145" cy="319430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Din tolkbokning kan få olika status och därför är det viktigt att du innan ditt möte har kontrollerat att bokningen har bekräftats, förändrats eller nekats.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Du får ingen notis om detta och därför behöver du på annat sätt komma ihåg att kontrollera din tolkbokning innan mötet ska äga rum.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Klicka på se bokning för mer information. </a:t>
            </a:r>
          </a:p>
          <a:p>
            <a:pPr marL="0" indent="0">
              <a:buFont typeface="Arial" panose="020B0604020202020204" pitchFamily="34" charset="0"/>
              <a:buNone/>
            </a:pPr>
            <a:endParaRPr lang="sv-SE" sz="1200" dirty="0"/>
          </a:p>
        </p:txBody>
      </p:sp>
    </p:spTree>
    <p:extLst>
      <p:ext uri="{BB962C8B-B14F-4D97-AF65-F5344CB8AC3E}">
        <p14:creationId xmlns:p14="http://schemas.microsoft.com/office/powerpoint/2010/main" val="368028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D9383F-3A4F-4827-AD0A-3B8865E025CE}"/>
              </a:ext>
            </a:extLst>
          </p:cNvPr>
          <p:cNvSpPr>
            <a:spLocks noGrp="1"/>
          </p:cNvSpPr>
          <p:nvPr>
            <p:ph type="title"/>
          </p:nvPr>
        </p:nvSpPr>
        <p:spPr/>
        <p:txBody>
          <a:bodyPr/>
          <a:lstStyle/>
          <a:p>
            <a:r>
              <a:rPr lang="sv-SE" dirty="0"/>
              <a:t>Bekräftad tolkbokning</a:t>
            </a:r>
          </a:p>
        </p:txBody>
      </p:sp>
      <p:pic>
        <p:nvPicPr>
          <p:cNvPr id="7" name="Bildobjekt 6" descr="Bilden visar ett urklipp från IT systemet mina sidor för fristående aktörer">
            <a:extLst>
              <a:ext uri="{FF2B5EF4-FFF2-40B4-BE49-F238E27FC236}">
                <a16:creationId xmlns:a16="http://schemas.microsoft.com/office/drawing/2014/main" id="{052B39F1-09CA-D0E7-B570-7F7975DAC0D8}"/>
              </a:ext>
            </a:extLst>
          </p:cNvPr>
          <p:cNvPicPr>
            <a:picLocks noChangeAspect="1"/>
          </p:cNvPicPr>
          <p:nvPr/>
        </p:nvPicPr>
        <p:blipFill>
          <a:blip r:embed="rId2"/>
          <a:stretch>
            <a:fillRect/>
          </a:stretch>
        </p:blipFill>
        <p:spPr>
          <a:xfrm>
            <a:off x="455777" y="1114425"/>
            <a:ext cx="2795792" cy="1134236"/>
          </a:xfrm>
          <a:prstGeom prst="rect">
            <a:avLst/>
          </a:prstGeom>
          <a:ln>
            <a:noFill/>
          </a:ln>
          <a:effectLst>
            <a:outerShdw blurRad="292100" dist="139700" dir="2700000" algn="tl" rotWithShape="0">
              <a:srgbClr val="333333">
                <a:alpha val="65000"/>
              </a:srgbClr>
            </a:outerShdw>
          </a:effectLst>
        </p:spPr>
      </p:pic>
      <p:pic>
        <p:nvPicPr>
          <p:cNvPr id="10" name="Bildobjekt 9" descr="Bilden visar ett urklipp från IT systemet mina sidor för fristående aktörer">
            <a:extLst>
              <a:ext uri="{FF2B5EF4-FFF2-40B4-BE49-F238E27FC236}">
                <a16:creationId xmlns:a16="http://schemas.microsoft.com/office/drawing/2014/main" id="{BDF52742-B6DC-FEC2-77AD-F13D9672FACA}"/>
              </a:ext>
            </a:extLst>
          </p:cNvPr>
          <p:cNvPicPr>
            <a:picLocks noChangeAspect="1"/>
          </p:cNvPicPr>
          <p:nvPr/>
        </p:nvPicPr>
        <p:blipFill>
          <a:blip r:embed="rId3"/>
          <a:stretch>
            <a:fillRect/>
          </a:stretch>
        </p:blipFill>
        <p:spPr>
          <a:xfrm>
            <a:off x="528251" y="2436973"/>
            <a:ext cx="2723318" cy="1134236"/>
          </a:xfrm>
          <a:prstGeom prst="rect">
            <a:avLst/>
          </a:prstGeom>
          <a:ln>
            <a:noFill/>
          </a:ln>
          <a:effectLst>
            <a:outerShdw blurRad="292100" dist="139700" dir="2700000" algn="tl" rotWithShape="0">
              <a:srgbClr val="333333">
                <a:alpha val="65000"/>
              </a:srgbClr>
            </a:outerShdw>
          </a:effectLst>
        </p:spPr>
      </p:pic>
      <p:pic>
        <p:nvPicPr>
          <p:cNvPr id="5" name="Platshållare för innehåll 4" descr="Bilden visar ett urklipp från IT systemet mina sidor för fristående aktörer">
            <a:extLst>
              <a:ext uri="{FF2B5EF4-FFF2-40B4-BE49-F238E27FC236}">
                <a16:creationId xmlns:a16="http://schemas.microsoft.com/office/drawing/2014/main" id="{EF6CA5D2-2151-31C4-F030-66F44F899F48}"/>
              </a:ext>
            </a:extLst>
          </p:cNvPr>
          <p:cNvPicPr>
            <a:picLocks noGrp="1" noChangeAspect="1"/>
          </p:cNvPicPr>
          <p:nvPr>
            <p:ph idx="1"/>
          </p:nvPr>
        </p:nvPicPr>
        <p:blipFill>
          <a:blip r:embed="rId4"/>
          <a:stretch>
            <a:fillRect/>
          </a:stretch>
        </p:blipFill>
        <p:spPr>
          <a:xfrm>
            <a:off x="3532893" y="999281"/>
            <a:ext cx="1414108" cy="3990130"/>
          </a:xfrm>
          <a:prstGeom prst="rect">
            <a:avLst/>
          </a:prstGeom>
          <a:ln>
            <a:noFill/>
          </a:ln>
          <a:effectLst>
            <a:outerShdw blurRad="292100" dist="139700" dir="2700000" algn="tl" rotWithShape="0">
              <a:srgbClr val="333333">
                <a:alpha val="65000"/>
              </a:srgbClr>
            </a:outerShdw>
          </a:effectLst>
        </p:spPr>
      </p:pic>
      <p:sp>
        <p:nvSpPr>
          <p:cNvPr id="8" name="Platshållare för innehåll 2">
            <a:extLst>
              <a:ext uri="{FF2B5EF4-FFF2-40B4-BE49-F238E27FC236}">
                <a16:creationId xmlns:a16="http://schemas.microsoft.com/office/drawing/2014/main" id="{04F9C231-4680-2A39-12E9-CA01B031A854}"/>
              </a:ext>
            </a:extLst>
          </p:cNvPr>
          <p:cNvSpPr txBox="1">
            <a:spLocks/>
          </p:cNvSpPr>
          <p:nvPr/>
        </p:nvSpPr>
        <p:spPr>
          <a:xfrm>
            <a:off x="5363319" y="1114425"/>
            <a:ext cx="2922988" cy="319430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En bekräftad tolkbokning kommer att innehålla informationen du behöver för att kunna kontakta tolken vid mötet.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Finns inte kontaktuppgifter till tolken kontakta Servicedesk. </a:t>
            </a:r>
          </a:p>
        </p:txBody>
      </p:sp>
    </p:spTree>
    <p:extLst>
      <p:ext uri="{BB962C8B-B14F-4D97-AF65-F5344CB8AC3E}">
        <p14:creationId xmlns:p14="http://schemas.microsoft.com/office/powerpoint/2010/main" val="236129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EA3158FC-7368-4BC0-9025-882F7CD1F3BB}"/>
              </a:ext>
            </a:extLst>
          </p:cNvPr>
          <p:cNvSpPr txBox="1"/>
          <p:nvPr/>
        </p:nvSpPr>
        <p:spPr>
          <a:xfrm>
            <a:off x="4283797" y="1186660"/>
            <a:ext cx="3714030" cy="2308324"/>
          </a:xfrm>
          <a:prstGeom prst="rect">
            <a:avLst/>
          </a:prstGeom>
          <a:noFill/>
        </p:spPr>
        <p:txBody>
          <a:bodyPr wrap="square" rtlCol="0">
            <a:spAutoFit/>
          </a:bodyPr>
          <a:lstStyle/>
          <a:p>
            <a:r>
              <a:rPr lang="sv-SE" sz="1200" dirty="0"/>
              <a:t>Välj vilket tolktillfälle du vill avboka i rullistan och klicka på förhandsgranska. </a:t>
            </a:r>
            <a:br>
              <a:rPr lang="sv-SE" sz="1200" dirty="0"/>
            </a:br>
            <a:endParaRPr lang="sv-SE" sz="1200" dirty="0"/>
          </a:p>
          <a:p>
            <a:r>
              <a:rPr lang="sv-SE" sz="1200" dirty="0">
                <a:ea typeface="Open Sans" panose="020B0606030504020204" pitchFamily="34" charset="0"/>
                <a:cs typeface="Open Sans" panose="020B0606030504020204" pitchFamily="34" charset="0"/>
              </a:rPr>
              <a:t>Om du avbeställer ett bekräftat tolkuppdrag utgår förmedlingsavgiften alltid till tolkförmedlingen. Om du avbeställer tolk senare än kl. 15:00 dagen för den beställda tolkningen betalar Arbetsförmedlingen för hela den bokade tiden. </a:t>
            </a:r>
          </a:p>
          <a:p>
            <a:endParaRPr lang="sv-SE" sz="1200" dirty="0"/>
          </a:p>
          <a:p>
            <a:endParaRPr lang="sv-SE" sz="1200" dirty="0"/>
          </a:p>
          <a:p>
            <a:endParaRPr lang="sv-SE" sz="1200" dirty="0"/>
          </a:p>
          <a:p>
            <a:endParaRPr lang="sv-SE" sz="1200" dirty="0"/>
          </a:p>
        </p:txBody>
      </p:sp>
      <p:sp>
        <p:nvSpPr>
          <p:cNvPr id="2" name="Rubrik 1">
            <a:extLst>
              <a:ext uri="{FF2B5EF4-FFF2-40B4-BE49-F238E27FC236}">
                <a16:creationId xmlns:a16="http://schemas.microsoft.com/office/drawing/2014/main" id="{AF84DD19-D051-407F-83B5-021518BE11F0}"/>
              </a:ext>
            </a:extLst>
          </p:cNvPr>
          <p:cNvSpPr txBox="1">
            <a:spLocks noGrp="1"/>
          </p:cNvSpPr>
          <p:nvPr>
            <p:ph type="title" idx="4294967295"/>
          </p:nvPr>
        </p:nvSpPr>
        <p:spPr>
          <a:xfrm>
            <a:off x="575043" y="616495"/>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Avboka tolk</a:t>
            </a:r>
          </a:p>
        </p:txBody>
      </p:sp>
      <p:pic>
        <p:nvPicPr>
          <p:cNvPr id="14" name="Bildobjekt 13" descr="Bilden visar ett urklipp från IT systemet mina sidor för fristående aktörer">
            <a:extLst>
              <a:ext uri="{FF2B5EF4-FFF2-40B4-BE49-F238E27FC236}">
                <a16:creationId xmlns:a16="http://schemas.microsoft.com/office/drawing/2014/main" id="{FC7E9E7F-3260-6A83-E068-3203B7A0024C}"/>
              </a:ext>
            </a:extLst>
          </p:cNvPr>
          <p:cNvPicPr>
            <a:picLocks noChangeAspect="1"/>
          </p:cNvPicPr>
          <p:nvPr/>
        </p:nvPicPr>
        <p:blipFill>
          <a:blip r:embed="rId2"/>
          <a:stretch>
            <a:fillRect/>
          </a:stretch>
        </p:blipFill>
        <p:spPr>
          <a:xfrm>
            <a:off x="418966" y="1473123"/>
            <a:ext cx="3381084" cy="3053882"/>
          </a:xfrm>
          <a:prstGeom prst="rect">
            <a:avLst/>
          </a:prstGeom>
          <a:ln>
            <a:noFill/>
          </a:ln>
          <a:effectLst>
            <a:outerShdw blurRad="292100" dist="139700" dir="2700000" algn="tl" rotWithShape="0">
              <a:srgbClr val="333333">
                <a:alpha val="65000"/>
              </a:srgbClr>
            </a:outerShdw>
          </a:effectLst>
        </p:spPr>
      </p:pic>
      <p:pic>
        <p:nvPicPr>
          <p:cNvPr id="6" name="Platshållare för innehåll 9" descr="Bilden visar ett urklipp från IT systemet mina sidor för fristående aktörer">
            <a:extLst>
              <a:ext uri="{FF2B5EF4-FFF2-40B4-BE49-F238E27FC236}">
                <a16:creationId xmlns:a16="http://schemas.microsoft.com/office/drawing/2014/main" id="{C28575C7-721D-42D8-9AC3-8BF8BFDEA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1082" y="2840423"/>
            <a:ext cx="3629025" cy="1717034"/>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B80A1792-E6D8-491F-923C-CA24D562323B}"/>
              </a:ext>
              <a:ext uri="{C183D7F6-B498-43B3-948B-1728B52AA6E4}">
                <adec:decorative xmlns:adec="http://schemas.microsoft.com/office/drawing/2017/decorative" val="1"/>
              </a:ext>
            </a:extLst>
          </p:cNvPr>
          <p:cNvSpPr/>
          <p:nvPr/>
        </p:nvSpPr>
        <p:spPr>
          <a:xfrm>
            <a:off x="575042" y="3388242"/>
            <a:ext cx="1232493" cy="25518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1A06DC7C-10AD-44CB-B493-CD239E54C5BC}"/>
              </a:ext>
              <a:ext uri="{C183D7F6-B498-43B3-948B-1728B52AA6E4}">
                <adec:decorative xmlns:adec="http://schemas.microsoft.com/office/drawing/2017/decorative" val="1"/>
              </a:ext>
            </a:extLst>
          </p:cNvPr>
          <p:cNvSpPr/>
          <p:nvPr/>
        </p:nvSpPr>
        <p:spPr>
          <a:xfrm>
            <a:off x="4369036" y="3275511"/>
            <a:ext cx="1168446" cy="1625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8210FFD9-5281-4AF6-A334-47DFCE1557E2}"/>
              </a:ext>
              <a:ext uri="{C183D7F6-B498-43B3-948B-1728B52AA6E4}">
                <adec:decorative xmlns:adec="http://schemas.microsoft.com/office/drawing/2017/decorative" val="1"/>
              </a:ext>
            </a:extLst>
          </p:cNvPr>
          <p:cNvSpPr/>
          <p:nvPr/>
        </p:nvSpPr>
        <p:spPr>
          <a:xfrm>
            <a:off x="2230244" y="1676652"/>
            <a:ext cx="337501" cy="100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6396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01273-F61B-0938-4F39-5061A89E076B}"/>
              </a:ext>
            </a:extLst>
          </p:cNvPr>
          <p:cNvSpPr>
            <a:spLocks noGrp="1"/>
          </p:cNvSpPr>
          <p:nvPr>
            <p:ph type="title"/>
          </p:nvPr>
        </p:nvSpPr>
        <p:spPr>
          <a:xfrm>
            <a:off x="575043" y="395902"/>
            <a:ext cx="7422784" cy="675000"/>
          </a:xfrm>
        </p:spPr>
        <p:txBody>
          <a:bodyPr/>
          <a:lstStyle/>
          <a:p>
            <a:r>
              <a:rPr lang="sv-SE" sz="2400" dirty="0"/>
              <a:t>Användarstöd- </a:t>
            </a:r>
            <a:br>
              <a:rPr lang="sv-SE" sz="2400" dirty="0"/>
            </a:br>
            <a:r>
              <a:rPr lang="sv-SE" sz="2400" dirty="0"/>
              <a:t>mina sidor för fristående aktörer</a:t>
            </a:r>
          </a:p>
        </p:txBody>
      </p:sp>
      <p:sp>
        <p:nvSpPr>
          <p:cNvPr id="3" name="Platshållare för innehåll 2">
            <a:extLst>
              <a:ext uri="{FF2B5EF4-FFF2-40B4-BE49-F238E27FC236}">
                <a16:creationId xmlns:a16="http://schemas.microsoft.com/office/drawing/2014/main" id="{61020A29-EB69-87F0-2C67-573AC93025E0}"/>
              </a:ext>
            </a:extLst>
          </p:cNvPr>
          <p:cNvSpPr>
            <a:spLocks noGrp="1"/>
          </p:cNvSpPr>
          <p:nvPr>
            <p:ph idx="1"/>
          </p:nvPr>
        </p:nvSpPr>
        <p:spPr>
          <a:xfrm>
            <a:off x="575043" y="1513577"/>
            <a:ext cx="7421825" cy="2872353"/>
          </a:xfrm>
        </p:spPr>
        <p:txBody>
          <a:bodyPr/>
          <a:lstStyle/>
          <a:p>
            <a:pPr marL="0" indent="0">
              <a:buNone/>
            </a:pPr>
            <a:r>
              <a:rPr lang="sv-SE" sz="1400" dirty="0"/>
              <a:t>Användarstödet är uppdelat i två delar. </a:t>
            </a:r>
            <a:br>
              <a:rPr lang="sv-SE" sz="1400" dirty="0"/>
            </a:br>
            <a:endParaRPr lang="sv-SE" sz="1400" dirty="0"/>
          </a:p>
          <a:p>
            <a:pPr marL="342900" indent="-342900">
              <a:buFont typeface="+mj-lt"/>
              <a:buAutoNum type="arabicPeriod"/>
            </a:pPr>
            <a:r>
              <a:rPr lang="sv-SE" sz="1400" dirty="0"/>
              <a:t>Användarstöd behörigheter och administration, delas för alla upphandlade tjänster som handläggs i Mina sidor för fristående aktörer.</a:t>
            </a:r>
          </a:p>
          <a:p>
            <a:pPr marL="342900" indent="-342900">
              <a:buFont typeface="+mj-lt"/>
              <a:buAutoNum type="arabicPeriod"/>
            </a:pPr>
            <a:r>
              <a:rPr lang="sv-SE" sz="1400" dirty="0"/>
              <a:t>Användarstöd för steg till arbete</a:t>
            </a:r>
          </a:p>
        </p:txBody>
      </p:sp>
    </p:spTree>
    <p:extLst>
      <p:ext uri="{BB962C8B-B14F-4D97-AF65-F5344CB8AC3E}">
        <p14:creationId xmlns:p14="http://schemas.microsoft.com/office/powerpoint/2010/main" val="85347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A5E46B-D08D-44B9-AF3E-4E8C0E083D6E}"/>
              </a:ext>
            </a:extLst>
          </p:cNvPr>
          <p:cNvSpPr txBox="1">
            <a:spLocks noGrp="1"/>
          </p:cNvSpPr>
          <p:nvPr>
            <p:ph type="title" idx="4294967295"/>
          </p:nvPr>
        </p:nvSpPr>
        <p:spPr>
          <a:xfrm>
            <a:off x="575043" y="420726"/>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Avboka tolk förhandsgranska</a:t>
            </a:r>
          </a:p>
        </p:txBody>
      </p:sp>
      <p:pic>
        <p:nvPicPr>
          <p:cNvPr id="3" name="Platshållare för innehåll 9" descr="Bilden visar ett urklipp från IT systemet mina sidor för fristående aktörer">
            <a:extLst>
              <a:ext uri="{FF2B5EF4-FFF2-40B4-BE49-F238E27FC236}">
                <a16:creationId xmlns:a16="http://schemas.microsoft.com/office/drawing/2014/main" id="{E54E51FC-0C18-47DC-A7AF-231F0EABEB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043" y="1327138"/>
            <a:ext cx="4723775" cy="2316301"/>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9F0DF11D-D105-4527-9EFB-388F63CF91D4}"/>
              </a:ext>
              <a:ext uri="{C183D7F6-B498-43B3-948B-1728B52AA6E4}">
                <adec:decorative xmlns:adec="http://schemas.microsoft.com/office/drawing/2017/decorative" val="1"/>
              </a:ext>
            </a:extLst>
          </p:cNvPr>
          <p:cNvSpPr/>
          <p:nvPr/>
        </p:nvSpPr>
        <p:spPr>
          <a:xfrm>
            <a:off x="1116055" y="2063972"/>
            <a:ext cx="500660" cy="1460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B8A15C1-063C-49CA-9A2C-B27B962B6DB6}"/>
              </a:ext>
              <a:ext uri="{C183D7F6-B498-43B3-948B-1728B52AA6E4}">
                <adec:decorative xmlns:adec="http://schemas.microsoft.com/office/drawing/2017/decorative" val="1"/>
              </a:ext>
            </a:extLst>
          </p:cNvPr>
          <p:cNvSpPr/>
          <p:nvPr/>
        </p:nvSpPr>
        <p:spPr>
          <a:xfrm>
            <a:off x="4213888" y="3800148"/>
            <a:ext cx="250331" cy="1331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innehåll 9" descr="Bilden visar ett urklipp från IT systemet mina sidor för fristående aktörer">
            <a:extLst>
              <a:ext uri="{FF2B5EF4-FFF2-40B4-BE49-F238E27FC236}">
                <a16:creationId xmlns:a16="http://schemas.microsoft.com/office/drawing/2014/main" id="{807AA3A2-0002-7B28-5CD7-5AB3D6E5F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116" y="2406917"/>
            <a:ext cx="3986918" cy="1973356"/>
          </a:xfrm>
          <a:prstGeom prst="rect">
            <a:avLst/>
          </a:prstGeom>
          <a:ln>
            <a:noFill/>
          </a:ln>
          <a:effectLst>
            <a:outerShdw blurRad="292100" dist="139700" dir="2700000" algn="tl" rotWithShape="0">
              <a:srgbClr val="333333">
                <a:alpha val="65000"/>
              </a:srgbClr>
            </a:outerShdw>
          </a:effectLst>
        </p:spPr>
      </p:pic>
      <p:sp>
        <p:nvSpPr>
          <p:cNvPr id="11" name="Rektangel 10">
            <a:extLst>
              <a:ext uri="{FF2B5EF4-FFF2-40B4-BE49-F238E27FC236}">
                <a16:creationId xmlns:a16="http://schemas.microsoft.com/office/drawing/2014/main" id="{350D2CCF-8FA7-AE72-AC0F-3BF44205F1A0}"/>
              </a:ext>
              <a:ext uri="{C183D7F6-B498-43B3-948B-1728B52AA6E4}">
                <adec:decorative xmlns:adec="http://schemas.microsoft.com/office/drawing/2017/decorative" val="1"/>
              </a:ext>
            </a:extLst>
          </p:cNvPr>
          <p:cNvSpPr/>
          <p:nvPr/>
        </p:nvSpPr>
        <p:spPr>
          <a:xfrm>
            <a:off x="2943134" y="2629123"/>
            <a:ext cx="1014983" cy="15289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B9F606AB-3576-9FC1-2345-218347C10310}"/>
              </a:ext>
            </a:extLst>
          </p:cNvPr>
          <p:cNvSpPr txBox="1"/>
          <p:nvPr/>
        </p:nvSpPr>
        <p:spPr>
          <a:xfrm>
            <a:off x="5624914" y="1327138"/>
            <a:ext cx="3364341" cy="1015663"/>
          </a:xfrm>
          <a:prstGeom prst="rect">
            <a:avLst/>
          </a:prstGeom>
          <a:noFill/>
        </p:spPr>
        <p:txBody>
          <a:bodyPr wrap="square" rtlCol="0">
            <a:spAutoFit/>
          </a:bodyPr>
          <a:lstStyle/>
          <a:p>
            <a:r>
              <a:rPr lang="sv-SE" sz="1200" dirty="0">
                <a:ea typeface="Open Sans" panose="020B0606030504020204" pitchFamily="34" charset="0"/>
                <a:cs typeface="Open Sans" panose="020B0606030504020204" pitchFamily="34" charset="0"/>
              </a:rPr>
              <a:t> </a:t>
            </a:r>
            <a:endParaRPr lang="sv-SE" sz="1200" dirty="0"/>
          </a:p>
          <a:p>
            <a:r>
              <a:rPr lang="sv-SE" sz="1200" dirty="0"/>
              <a:t>Klicka på Avboka om du är säker på att du ska avboka tolktillfället. </a:t>
            </a:r>
          </a:p>
          <a:p>
            <a:endParaRPr lang="sv-SE" sz="1200" dirty="0"/>
          </a:p>
          <a:p>
            <a:r>
              <a:rPr lang="sv-SE" sz="1200" dirty="0"/>
              <a:t>Din bokning kommer nu få status avbokad. </a:t>
            </a:r>
          </a:p>
        </p:txBody>
      </p:sp>
    </p:spTree>
    <p:extLst>
      <p:ext uri="{BB962C8B-B14F-4D97-AF65-F5344CB8AC3E}">
        <p14:creationId xmlns:p14="http://schemas.microsoft.com/office/powerpoint/2010/main" val="428405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5CE731-9441-44DC-8AA0-CC7E0651BDB7}"/>
              </a:ext>
            </a:extLst>
          </p:cNvPr>
          <p:cNvSpPr txBox="1">
            <a:spLocks noGrp="1"/>
          </p:cNvSpPr>
          <p:nvPr>
            <p:ph type="title" idx="4294967295"/>
          </p:nvPr>
        </p:nvSpPr>
        <p:spPr>
          <a:xfrm>
            <a:off x="530799" y="197351"/>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Inleverera tolktillfället</a:t>
            </a:r>
          </a:p>
        </p:txBody>
      </p:sp>
      <p:pic>
        <p:nvPicPr>
          <p:cNvPr id="10" name="Bildobjekt 9" descr="Bilden visar ett urklipp från IT systemet mina sidor för fristående aktörer">
            <a:extLst>
              <a:ext uri="{FF2B5EF4-FFF2-40B4-BE49-F238E27FC236}">
                <a16:creationId xmlns:a16="http://schemas.microsoft.com/office/drawing/2014/main" id="{38BA6B78-EAAB-18D2-21C1-F1397727E9CD}"/>
              </a:ext>
            </a:extLst>
          </p:cNvPr>
          <p:cNvPicPr>
            <a:picLocks noChangeAspect="1"/>
          </p:cNvPicPr>
          <p:nvPr/>
        </p:nvPicPr>
        <p:blipFill>
          <a:blip r:embed="rId2"/>
          <a:stretch>
            <a:fillRect/>
          </a:stretch>
        </p:blipFill>
        <p:spPr>
          <a:xfrm>
            <a:off x="530799" y="908084"/>
            <a:ext cx="3381084" cy="3053882"/>
          </a:xfrm>
          <a:prstGeom prst="rect">
            <a:avLst/>
          </a:prstGeom>
          <a:ln>
            <a:noFill/>
          </a:ln>
          <a:effectLst>
            <a:outerShdw blurRad="292100" dist="139700" dir="2700000" algn="tl" rotWithShape="0">
              <a:srgbClr val="333333">
                <a:alpha val="65000"/>
              </a:srgbClr>
            </a:outerShdw>
          </a:effectLst>
        </p:spPr>
      </p:pic>
      <p:sp>
        <p:nvSpPr>
          <p:cNvPr id="4" name="Rektangel 3" descr="Röd markering">
            <a:extLst>
              <a:ext uri="{FF2B5EF4-FFF2-40B4-BE49-F238E27FC236}">
                <a16:creationId xmlns:a16="http://schemas.microsoft.com/office/drawing/2014/main" id="{60BC84D3-10FD-4717-8F8E-A77B76F00F51}"/>
              </a:ext>
            </a:extLst>
          </p:cNvPr>
          <p:cNvSpPr/>
          <p:nvPr/>
        </p:nvSpPr>
        <p:spPr>
          <a:xfrm>
            <a:off x="708837" y="3067458"/>
            <a:ext cx="1190844" cy="2191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Platshållare för innehåll 7" descr="Bilden visar ett urklipp från IT systemet mina sidor för fristående aktörer">
            <a:extLst>
              <a:ext uri="{FF2B5EF4-FFF2-40B4-BE49-F238E27FC236}">
                <a16:creationId xmlns:a16="http://schemas.microsoft.com/office/drawing/2014/main" id="{E26AF1E1-3022-46AE-8DC9-FCCD2304C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230" y="2332599"/>
            <a:ext cx="3393540" cy="2272300"/>
          </a:xfrm>
          <a:prstGeom prst="rect">
            <a:avLst/>
          </a:prstGeom>
          <a:ln>
            <a:noFill/>
          </a:ln>
          <a:effectLst>
            <a:outerShdw blurRad="292100" dist="139700" dir="2700000" algn="tl" rotWithShape="0">
              <a:srgbClr val="333333">
                <a:alpha val="65000"/>
              </a:srgbClr>
            </a:outerShdw>
          </a:effectLst>
        </p:spPr>
      </p:pic>
      <p:sp>
        <p:nvSpPr>
          <p:cNvPr id="6" name="Rektangel 5" descr="Röd markering">
            <a:extLst>
              <a:ext uri="{FF2B5EF4-FFF2-40B4-BE49-F238E27FC236}">
                <a16:creationId xmlns:a16="http://schemas.microsoft.com/office/drawing/2014/main" id="{C0D57BBD-9DBB-405A-98FF-CC7424D5E40F}"/>
              </a:ext>
            </a:extLst>
          </p:cNvPr>
          <p:cNvSpPr/>
          <p:nvPr/>
        </p:nvSpPr>
        <p:spPr>
          <a:xfrm>
            <a:off x="2387793" y="2800665"/>
            <a:ext cx="1532161" cy="5005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Bilden visar ett urklipp från IT systemet mina sidor för fristående aktörer">
            <a:extLst>
              <a:ext uri="{FF2B5EF4-FFF2-40B4-BE49-F238E27FC236}">
                <a16:creationId xmlns:a16="http://schemas.microsoft.com/office/drawing/2014/main" id="{8272D308-3DED-426D-81A4-4D75F9C90AB2}"/>
              </a:ext>
            </a:extLst>
          </p:cNvPr>
          <p:cNvPicPr>
            <a:picLocks noChangeAspect="1"/>
          </p:cNvPicPr>
          <p:nvPr/>
        </p:nvPicPr>
        <p:blipFill>
          <a:blip r:embed="rId4"/>
          <a:stretch>
            <a:fillRect/>
          </a:stretch>
        </p:blipFill>
        <p:spPr>
          <a:xfrm>
            <a:off x="4089921" y="3206630"/>
            <a:ext cx="2544795" cy="1366373"/>
          </a:xfrm>
          <a:prstGeom prst="rect">
            <a:avLst/>
          </a:prstGeom>
          <a:ln>
            <a:noFill/>
          </a:ln>
          <a:effectLst>
            <a:outerShdw blurRad="292100" dist="139700" dir="2700000" algn="tl" rotWithShape="0">
              <a:srgbClr val="333333">
                <a:alpha val="65000"/>
              </a:srgbClr>
            </a:outerShdw>
          </a:effectLst>
        </p:spPr>
      </p:pic>
      <p:sp>
        <p:nvSpPr>
          <p:cNvPr id="9" name="Rektangel 8" descr="Röd markering">
            <a:extLst>
              <a:ext uri="{FF2B5EF4-FFF2-40B4-BE49-F238E27FC236}">
                <a16:creationId xmlns:a16="http://schemas.microsoft.com/office/drawing/2014/main" id="{A6728466-D628-4B85-9FBC-B5C3B18BCC29}"/>
              </a:ext>
            </a:extLst>
          </p:cNvPr>
          <p:cNvSpPr/>
          <p:nvPr/>
        </p:nvSpPr>
        <p:spPr>
          <a:xfrm>
            <a:off x="4698609" y="4206239"/>
            <a:ext cx="422031" cy="14067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A3E58967-CDAE-9C73-4CB9-F7EC837ADEAE}"/>
              </a:ext>
            </a:extLst>
          </p:cNvPr>
          <p:cNvSpPr txBox="1"/>
          <p:nvPr/>
        </p:nvSpPr>
        <p:spPr>
          <a:xfrm>
            <a:off x="5631948" y="1074668"/>
            <a:ext cx="3364341" cy="1569660"/>
          </a:xfrm>
          <a:prstGeom prst="rect">
            <a:avLst/>
          </a:prstGeom>
          <a:noFill/>
        </p:spPr>
        <p:txBody>
          <a:bodyPr wrap="square" rtlCol="0">
            <a:spAutoFit/>
          </a:bodyPr>
          <a:lstStyle/>
          <a:p>
            <a:r>
              <a:rPr lang="sv-SE" sz="1200" dirty="0">
                <a:ea typeface="Open Sans" panose="020B0606030504020204" pitchFamily="34" charset="0"/>
                <a:cs typeface="Open Sans" panose="020B0606030504020204" pitchFamily="34" charset="0"/>
              </a:rPr>
              <a:t>När du avslutat ditt möte där du använt dig av tolk behöver du inleverera ditt tolktillfälle</a:t>
            </a:r>
            <a:r>
              <a:rPr lang="sv-SE" sz="1200" dirty="0"/>
              <a:t>.</a:t>
            </a:r>
          </a:p>
          <a:p>
            <a:endParaRPr lang="sv-SE" sz="1200" dirty="0"/>
          </a:p>
          <a:p>
            <a:r>
              <a:rPr lang="sv-SE" sz="1200" dirty="0"/>
              <a:t>Välj Inleverera tolk. </a:t>
            </a:r>
            <a:br>
              <a:rPr lang="sv-SE" sz="1200" dirty="0"/>
            </a:br>
            <a:endParaRPr lang="sv-SE" sz="1200" dirty="0"/>
          </a:p>
          <a:p>
            <a:r>
              <a:rPr lang="sv-SE" sz="1200" dirty="0"/>
              <a:t>Välj i rullistan vilket tillfälle du vill inleverera. </a:t>
            </a:r>
            <a:br>
              <a:rPr lang="sv-SE" sz="1200" dirty="0"/>
            </a:br>
            <a:endParaRPr lang="sv-SE" sz="1200" dirty="0"/>
          </a:p>
          <a:p>
            <a:r>
              <a:rPr lang="sv-SE" sz="1200" dirty="0"/>
              <a:t>Klicka på välj bokning.  </a:t>
            </a:r>
          </a:p>
        </p:txBody>
      </p:sp>
    </p:spTree>
    <p:extLst>
      <p:ext uri="{BB962C8B-B14F-4D97-AF65-F5344CB8AC3E}">
        <p14:creationId xmlns:p14="http://schemas.microsoft.com/office/powerpoint/2010/main" val="361244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0A2722-525F-4C38-96EB-7811DB486717}"/>
              </a:ext>
            </a:extLst>
          </p:cNvPr>
          <p:cNvSpPr txBox="1">
            <a:spLocks noGrp="1"/>
          </p:cNvSpPr>
          <p:nvPr>
            <p:ph type="title" idx="4294967295"/>
          </p:nvPr>
        </p:nvSpPr>
        <p:spPr>
          <a:xfrm>
            <a:off x="518336" y="396767"/>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Inleverera- Ange utebliven tolk och extra minuter</a:t>
            </a:r>
          </a:p>
        </p:txBody>
      </p:sp>
      <p:pic>
        <p:nvPicPr>
          <p:cNvPr id="3" name="Bildobjekt 2" descr="Bilden visar ett urklipp från IT systemet mina sidor för fristående aktörer">
            <a:extLst>
              <a:ext uri="{FF2B5EF4-FFF2-40B4-BE49-F238E27FC236}">
                <a16:creationId xmlns:a16="http://schemas.microsoft.com/office/drawing/2014/main" id="{9AC78E41-DADD-4B02-9CFB-9745D87FF033}"/>
              </a:ext>
            </a:extLst>
          </p:cNvPr>
          <p:cNvPicPr>
            <a:picLocks noChangeAspect="1"/>
          </p:cNvPicPr>
          <p:nvPr/>
        </p:nvPicPr>
        <p:blipFill>
          <a:blip r:embed="rId2"/>
          <a:stretch>
            <a:fillRect/>
          </a:stretch>
        </p:blipFill>
        <p:spPr>
          <a:xfrm>
            <a:off x="575042" y="1071767"/>
            <a:ext cx="4815493" cy="3728270"/>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DFBEF644-4D06-4B40-B794-ED883040D28A}"/>
              </a:ext>
              <a:ext uri="{C183D7F6-B498-43B3-948B-1728B52AA6E4}">
                <adec:decorative xmlns:adec="http://schemas.microsoft.com/office/drawing/2017/decorative" val="1"/>
              </a:ext>
            </a:extLst>
          </p:cNvPr>
          <p:cNvSpPr/>
          <p:nvPr/>
        </p:nvSpPr>
        <p:spPr>
          <a:xfrm>
            <a:off x="1240595" y="3709219"/>
            <a:ext cx="573457" cy="36251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26B4122-C723-40AD-95C1-DFEBA5909AFE}"/>
              </a:ext>
              <a:ext uri="{C183D7F6-B498-43B3-948B-1728B52AA6E4}">
                <adec:decorative xmlns:adec="http://schemas.microsoft.com/office/drawing/2017/decorative" val="1"/>
              </a:ext>
            </a:extLst>
          </p:cNvPr>
          <p:cNvSpPr/>
          <p:nvPr/>
        </p:nvSpPr>
        <p:spPr>
          <a:xfrm>
            <a:off x="1240595" y="4071733"/>
            <a:ext cx="2063044" cy="36251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219C0627-3EA6-0F7D-4993-77BAF1A86ADE}"/>
              </a:ext>
            </a:extLst>
          </p:cNvPr>
          <p:cNvSpPr txBox="1"/>
          <p:nvPr/>
        </p:nvSpPr>
        <p:spPr>
          <a:xfrm>
            <a:off x="5616054" y="1202144"/>
            <a:ext cx="3323965" cy="2369880"/>
          </a:xfrm>
          <a:prstGeom prst="rect">
            <a:avLst/>
          </a:prstGeom>
          <a:noFill/>
        </p:spPr>
        <p:txBody>
          <a:bodyPr wrap="square">
            <a:spAutoFit/>
          </a:bodyPr>
          <a:lstStyle/>
          <a:p>
            <a:pPr marL="0" indent="0">
              <a:buFont typeface="Arial" panose="020B0604020202020204" pitchFamily="34" charset="0"/>
              <a:buNone/>
            </a:pPr>
            <a:r>
              <a:rPr lang="sv-SE" sz="1200" b="1" dirty="0">
                <a:ea typeface="Open Sans" panose="020B0606030504020204" pitchFamily="34" charset="0"/>
                <a:cs typeface="Open Sans" panose="020B0606030504020204" pitchFamily="34" charset="0"/>
              </a:rPr>
              <a:t>Utebliven tolk från mötet</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Om tolken uteblev från mötet så anger du det genom att klicka i </a:t>
            </a:r>
            <a:r>
              <a:rPr lang="sv-SE" sz="1200" b="1" dirty="0">
                <a:ea typeface="Open Sans" panose="020B0606030504020204" pitchFamily="34" charset="0"/>
                <a:cs typeface="Open Sans" panose="020B0606030504020204" pitchFamily="34" charset="0"/>
              </a:rPr>
              <a:t>Ja </a:t>
            </a:r>
          </a:p>
          <a:p>
            <a:pPr marL="0" indent="0">
              <a:buFont typeface="Arial" panose="020B0604020202020204" pitchFamily="34" charset="0"/>
              <a:buNone/>
            </a:pPr>
            <a:endParaRPr lang="sv-SE" sz="800" b="1" dirty="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sv-SE" sz="800" b="1" dirty="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b="1" dirty="0">
                <a:ea typeface="Open Sans" panose="020B0606030504020204" pitchFamily="34" charset="0"/>
                <a:cs typeface="Open Sans" panose="020B0606030504020204" pitchFamily="34" charset="0"/>
              </a:rPr>
              <a:t>Mötet blev längre</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Om tolktillfället blev längre än bokningen så lägger du till tiden.</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Du avrundar uppåt till närmaste 15 minuters intervall.</a:t>
            </a:r>
          </a:p>
          <a:p>
            <a:pPr marL="0" indent="0">
              <a:buFont typeface="Arial" panose="020B0604020202020204" pitchFamily="34" charset="0"/>
              <a:buNone/>
            </a:pPr>
            <a:endParaRPr lang="sv-SE" sz="1200" dirty="0">
              <a:solidFill>
                <a:srgbClr val="000000"/>
              </a:solidFill>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dirty="0">
                <a:solidFill>
                  <a:srgbClr val="000000"/>
                </a:solidFill>
                <a:ea typeface="Open Sans" panose="020B0606030504020204" pitchFamily="34" charset="0"/>
                <a:cs typeface="Open Sans" panose="020B0606030504020204" pitchFamily="34" charset="0"/>
              </a:rPr>
              <a:t>Gå vidare genom att klicka på </a:t>
            </a:r>
            <a:r>
              <a:rPr lang="sv-SE" sz="1200" b="1" dirty="0">
                <a:solidFill>
                  <a:srgbClr val="000000"/>
                </a:solidFill>
                <a:ea typeface="Open Sans" panose="020B0606030504020204" pitchFamily="34" charset="0"/>
                <a:cs typeface="Open Sans" panose="020B0606030504020204" pitchFamily="34" charset="0"/>
              </a:rPr>
              <a:t>Förhandsgranska tolktillfälle</a:t>
            </a:r>
          </a:p>
        </p:txBody>
      </p:sp>
    </p:spTree>
    <p:extLst>
      <p:ext uri="{BB962C8B-B14F-4D97-AF65-F5344CB8AC3E}">
        <p14:creationId xmlns:p14="http://schemas.microsoft.com/office/powerpoint/2010/main" val="249714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5EC776-0D3E-4B88-8E8F-E0C0608667D7}"/>
              </a:ext>
            </a:extLst>
          </p:cNvPr>
          <p:cNvSpPr txBox="1">
            <a:spLocks noGrp="1"/>
          </p:cNvSpPr>
          <p:nvPr>
            <p:ph type="title" idx="4294967295"/>
          </p:nvPr>
        </p:nvSpPr>
        <p:spPr>
          <a:xfrm>
            <a:off x="575043" y="486435"/>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Inleverera</a:t>
            </a:r>
          </a:p>
        </p:txBody>
      </p:sp>
      <p:pic>
        <p:nvPicPr>
          <p:cNvPr id="3" name="Bildobjekt 2" descr="Bilden visar ett urklipp från IT systemet mina sidor för fristående aktörer">
            <a:extLst>
              <a:ext uri="{FF2B5EF4-FFF2-40B4-BE49-F238E27FC236}">
                <a16:creationId xmlns:a16="http://schemas.microsoft.com/office/drawing/2014/main" id="{917EE24B-A814-4160-97AF-C58C4A6ED989}"/>
              </a:ext>
            </a:extLst>
          </p:cNvPr>
          <p:cNvPicPr>
            <a:picLocks noChangeAspect="1"/>
          </p:cNvPicPr>
          <p:nvPr/>
        </p:nvPicPr>
        <p:blipFill>
          <a:blip r:embed="rId2"/>
          <a:stretch>
            <a:fillRect/>
          </a:stretch>
        </p:blipFill>
        <p:spPr>
          <a:xfrm>
            <a:off x="575043" y="1168631"/>
            <a:ext cx="4252746" cy="3205369"/>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8D857F25-9132-44AD-8417-71ED90DFD4EA}"/>
              </a:ext>
              <a:ext uri="{C183D7F6-B498-43B3-948B-1728B52AA6E4}">
                <adec:decorative xmlns:adec="http://schemas.microsoft.com/office/drawing/2017/decorative" val="1"/>
              </a:ext>
            </a:extLst>
          </p:cNvPr>
          <p:cNvSpPr/>
          <p:nvPr/>
        </p:nvSpPr>
        <p:spPr>
          <a:xfrm>
            <a:off x="1189608" y="4082115"/>
            <a:ext cx="587573" cy="1801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Bilden visar ett urklipp från IT systemet mina sidor för fristående aktörer">
            <a:extLst>
              <a:ext uri="{FF2B5EF4-FFF2-40B4-BE49-F238E27FC236}">
                <a16:creationId xmlns:a16="http://schemas.microsoft.com/office/drawing/2014/main" id="{2D7D95E8-B754-4E27-B610-84A1884E4D80}"/>
              </a:ext>
            </a:extLst>
          </p:cNvPr>
          <p:cNvPicPr>
            <a:picLocks noChangeAspect="1"/>
          </p:cNvPicPr>
          <p:nvPr/>
        </p:nvPicPr>
        <p:blipFill>
          <a:blip r:embed="rId3"/>
          <a:stretch>
            <a:fillRect/>
          </a:stretch>
        </p:blipFill>
        <p:spPr>
          <a:xfrm>
            <a:off x="2701416" y="2571750"/>
            <a:ext cx="2247867" cy="1737540"/>
          </a:xfrm>
          <a:prstGeom prst="rect">
            <a:avLst/>
          </a:prstGeom>
        </p:spPr>
      </p:pic>
      <p:sp>
        <p:nvSpPr>
          <p:cNvPr id="6" name="Rektangel 5">
            <a:extLst>
              <a:ext uri="{FF2B5EF4-FFF2-40B4-BE49-F238E27FC236}">
                <a16:creationId xmlns:a16="http://schemas.microsoft.com/office/drawing/2014/main" id="{9573EA95-ABCC-49CA-BE3D-AFD8D5691843}"/>
              </a:ext>
              <a:ext uri="{C183D7F6-B498-43B3-948B-1728B52AA6E4}">
                <adec:decorative xmlns:adec="http://schemas.microsoft.com/office/drawing/2017/decorative" val="1"/>
              </a:ext>
            </a:extLst>
          </p:cNvPr>
          <p:cNvSpPr/>
          <p:nvPr/>
        </p:nvSpPr>
        <p:spPr>
          <a:xfrm>
            <a:off x="2976044" y="3799460"/>
            <a:ext cx="554640" cy="2247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Bilden visar ett urklipp från IT systemet mina sidor för fristående aktörer">
            <a:extLst>
              <a:ext uri="{FF2B5EF4-FFF2-40B4-BE49-F238E27FC236}">
                <a16:creationId xmlns:a16="http://schemas.microsoft.com/office/drawing/2014/main" id="{6D4043A7-3713-F310-C8DB-E71C671BED39}"/>
              </a:ext>
            </a:extLst>
          </p:cNvPr>
          <p:cNvPicPr>
            <a:picLocks noChangeAspect="1"/>
          </p:cNvPicPr>
          <p:nvPr/>
        </p:nvPicPr>
        <p:blipFill>
          <a:blip r:embed="rId4"/>
          <a:stretch>
            <a:fillRect/>
          </a:stretch>
        </p:blipFill>
        <p:spPr>
          <a:xfrm>
            <a:off x="4252699" y="3300919"/>
            <a:ext cx="2690274" cy="1379732"/>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58CE94A7-0862-6260-0947-B6DB1513C647}"/>
              </a:ext>
            </a:extLst>
          </p:cNvPr>
          <p:cNvSpPr txBox="1"/>
          <p:nvPr/>
        </p:nvSpPr>
        <p:spPr>
          <a:xfrm>
            <a:off x="5280990" y="1120369"/>
            <a:ext cx="3323965" cy="1015663"/>
          </a:xfrm>
          <a:prstGeom prst="rect">
            <a:avLst/>
          </a:prstGeom>
          <a:noFill/>
        </p:spPr>
        <p:txBody>
          <a:bodyPr wrap="square">
            <a:spAutoFit/>
          </a:bodyPr>
          <a:lstStyle/>
          <a:p>
            <a:pPr marL="0" indent="0">
              <a:buFont typeface="Arial" panose="020B0604020202020204" pitchFamily="34" charset="0"/>
              <a:buNone/>
            </a:pPr>
            <a:r>
              <a:rPr lang="sv-SE" sz="1200" dirty="0">
                <a:solidFill>
                  <a:srgbClr val="000000"/>
                </a:solidFill>
                <a:ea typeface="Open Sans" panose="020B0606030504020204" pitchFamily="34" charset="0"/>
                <a:cs typeface="Open Sans" panose="020B0606030504020204" pitchFamily="34" charset="0"/>
              </a:rPr>
              <a:t>När du är nöjd med din inleverans klicka på inleverera. </a:t>
            </a:r>
          </a:p>
          <a:p>
            <a:pPr marL="0" indent="0">
              <a:buFont typeface="Arial" panose="020B0604020202020204" pitchFamily="34" charset="0"/>
              <a:buNone/>
            </a:pPr>
            <a:endParaRPr lang="sv-SE" sz="1200" dirty="0">
              <a:solidFill>
                <a:srgbClr val="000000"/>
              </a:solidFill>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dirty="0">
                <a:solidFill>
                  <a:srgbClr val="000000"/>
                </a:solidFill>
                <a:ea typeface="Open Sans" panose="020B0606030504020204" pitchFamily="34" charset="0"/>
                <a:cs typeface="Open Sans" panose="020B0606030504020204" pitchFamily="34" charset="0"/>
              </a:rPr>
              <a:t>Din tolkbokning kommer nu att få status inlevererad. </a:t>
            </a:r>
          </a:p>
        </p:txBody>
      </p:sp>
    </p:spTree>
    <p:extLst>
      <p:ext uri="{BB962C8B-B14F-4D97-AF65-F5344CB8AC3E}">
        <p14:creationId xmlns:p14="http://schemas.microsoft.com/office/powerpoint/2010/main" val="3485673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person, bord, inomhus, bärbar dator">
            <a:extLst>
              <a:ext uri="{FF2B5EF4-FFF2-40B4-BE49-F238E27FC236}">
                <a16:creationId xmlns:a16="http://schemas.microsoft.com/office/drawing/2014/main" id="{82895486-355E-5274-24E0-B88EA9525FD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54" b="54"/>
          <a:stretch/>
        </p:blipFill>
        <p:spPr>
          <a:xfrm>
            <a:off x="141288" y="0"/>
            <a:ext cx="9002712" cy="4627563"/>
          </a:xfrm>
          <a:prstGeom prst="rect">
            <a:avLst/>
          </a:prstGeom>
          <a:noFill/>
        </p:spPr>
      </p:pic>
      <p:sp>
        <p:nvSpPr>
          <p:cNvPr id="3" name="Rubrik 2">
            <a:extLst>
              <a:ext uri="{FF2B5EF4-FFF2-40B4-BE49-F238E27FC236}">
                <a16:creationId xmlns:a16="http://schemas.microsoft.com/office/drawing/2014/main" id="{CCA23AAC-B407-A93E-385F-EEF3B9B1047A}"/>
              </a:ext>
            </a:extLst>
          </p:cNvPr>
          <p:cNvSpPr>
            <a:spLocks noGrp="1"/>
          </p:cNvSpPr>
          <p:nvPr>
            <p:ph type="ctrTitle"/>
          </p:nvPr>
        </p:nvSpPr>
        <p:spPr/>
        <p:txBody>
          <a:bodyPr/>
          <a:lstStyle/>
          <a:p>
            <a:r>
              <a:rPr lang="sv-SE" dirty="0"/>
              <a:t>Ny period</a:t>
            </a:r>
          </a:p>
        </p:txBody>
      </p:sp>
      <p:sp>
        <p:nvSpPr>
          <p:cNvPr id="4" name="Underrubrik 3">
            <a:extLst>
              <a:ext uri="{FF2B5EF4-FFF2-40B4-BE49-F238E27FC236}">
                <a16:creationId xmlns:a16="http://schemas.microsoft.com/office/drawing/2014/main" id="{1F0EB290-7C17-F791-FFED-EC852A999ACF}"/>
              </a:ext>
            </a:extLst>
          </p:cNvPr>
          <p:cNvSpPr>
            <a:spLocks noGrp="1"/>
          </p:cNvSpPr>
          <p:nvPr>
            <p:ph type="subTitle" idx="1"/>
          </p:nvPr>
        </p:nvSpPr>
        <p:spPr/>
        <p:txBody>
          <a:bodyPr/>
          <a:lstStyle/>
          <a:p>
            <a:r>
              <a:rPr lang="sv-SE" dirty="0"/>
              <a:t>Placeringsperiod 2 och 3</a:t>
            </a:r>
          </a:p>
        </p:txBody>
      </p:sp>
    </p:spTree>
    <p:extLst>
      <p:ext uri="{BB962C8B-B14F-4D97-AF65-F5344CB8AC3E}">
        <p14:creationId xmlns:p14="http://schemas.microsoft.com/office/powerpoint/2010/main" val="1344497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AC0E60-EB14-81C5-7138-E95AC650341F}"/>
              </a:ext>
            </a:extLst>
          </p:cNvPr>
          <p:cNvSpPr>
            <a:spLocks noGrp="1"/>
          </p:cNvSpPr>
          <p:nvPr>
            <p:ph type="title"/>
          </p:nvPr>
        </p:nvSpPr>
        <p:spPr>
          <a:xfrm>
            <a:off x="575043" y="357745"/>
            <a:ext cx="7422784" cy="675000"/>
          </a:xfrm>
        </p:spPr>
        <p:txBody>
          <a:bodyPr/>
          <a:lstStyle/>
          <a:p>
            <a:r>
              <a:rPr lang="sv-SE" dirty="0"/>
              <a:t>Placeringsperiodernas längd</a:t>
            </a:r>
          </a:p>
        </p:txBody>
      </p:sp>
      <p:sp>
        <p:nvSpPr>
          <p:cNvPr id="3" name="Platshållare för innehåll 2">
            <a:extLst>
              <a:ext uri="{FF2B5EF4-FFF2-40B4-BE49-F238E27FC236}">
                <a16:creationId xmlns:a16="http://schemas.microsoft.com/office/drawing/2014/main" id="{402EC188-2439-56D8-E998-99DA9D5F408F}"/>
              </a:ext>
            </a:extLst>
          </p:cNvPr>
          <p:cNvSpPr>
            <a:spLocks noGrp="1"/>
          </p:cNvSpPr>
          <p:nvPr>
            <p:ph idx="1"/>
          </p:nvPr>
        </p:nvSpPr>
        <p:spPr>
          <a:xfrm>
            <a:off x="576002" y="1135573"/>
            <a:ext cx="7421825" cy="2872353"/>
          </a:xfrm>
        </p:spPr>
        <p:txBody>
          <a:bodyPr/>
          <a:lstStyle/>
          <a:p>
            <a:pPr marL="0" indent="0">
              <a:buNone/>
            </a:pPr>
            <a:r>
              <a:rPr lang="sv-SE" sz="1600" dirty="0"/>
              <a:t>För att kunna ta del av tjänstens fulla längd kan en deltagare behöva tre placeringsperioder. </a:t>
            </a:r>
          </a:p>
          <a:p>
            <a:r>
              <a:rPr lang="sv-SE" sz="1600" dirty="0"/>
              <a:t>Placeringsperiod 1 och 2 är 180 dagar långa. </a:t>
            </a:r>
          </a:p>
          <a:p>
            <a:r>
              <a:rPr lang="sv-SE" sz="1600" dirty="0"/>
              <a:t>Placeringsperiod 3 är olika lång beroende på om deltagaren deltog i del 2 i tjänsten eller inte. </a:t>
            </a:r>
          </a:p>
          <a:p>
            <a:endParaRPr lang="sv-SE" sz="1600" dirty="0"/>
          </a:p>
        </p:txBody>
      </p:sp>
    </p:spTree>
    <p:extLst>
      <p:ext uri="{BB962C8B-B14F-4D97-AF65-F5344CB8AC3E}">
        <p14:creationId xmlns:p14="http://schemas.microsoft.com/office/powerpoint/2010/main" val="4097560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787373-5D36-6B96-1CDC-BCE46AD11F2B}"/>
              </a:ext>
            </a:extLst>
          </p:cNvPr>
          <p:cNvSpPr>
            <a:spLocks noGrp="1"/>
          </p:cNvSpPr>
          <p:nvPr>
            <p:ph type="title"/>
          </p:nvPr>
        </p:nvSpPr>
        <p:spPr>
          <a:xfrm>
            <a:off x="575043" y="462148"/>
            <a:ext cx="7422784" cy="675000"/>
          </a:xfrm>
        </p:spPr>
        <p:txBody>
          <a:bodyPr/>
          <a:lstStyle/>
          <a:p>
            <a:r>
              <a:rPr lang="sv-SE" dirty="0"/>
              <a:t>Ny period- deltagarlistan</a:t>
            </a:r>
          </a:p>
        </p:txBody>
      </p:sp>
      <p:pic>
        <p:nvPicPr>
          <p:cNvPr id="4" name="Platshållare för innehåll 3" descr="Bilden är ett urklipp från It systemet mina sidor för fristående aktörer. ">
            <a:extLst>
              <a:ext uri="{FF2B5EF4-FFF2-40B4-BE49-F238E27FC236}">
                <a16:creationId xmlns:a16="http://schemas.microsoft.com/office/drawing/2014/main" id="{3EC77F03-FFF5-1EF1-9C52-4B3FF3F87317}"/>
              </a:ext>
            </a:extLst>
          </p:cNvPr>
          <p:cNvPicPr>
            <a:picLocks noGrp="1" noChangeAspect="1"/>
          </p:cNvPicPr>
          <p:nvPr>
            <p:ph idx="1"/>
          </p:nvPr>
        </p:nvPicPr>
        <p:blipFill>
          <a:blip r:embed="rId2"/>
          <a:stretch>
            <a:fillRect/>
          </a:stretch>
        </p:blipFill>
        <p:spPr>
          <a:xfrm>
            <a:off x="575043" y="1234252"/>
            <a:ext cx="4882809" cy="2873375"/>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C7B0AF9B-989F-7944-EF73-2CEC6B054F29}"/>
              </a:ext>
            </a:extLst>
          </p:cNvPr>
          <p:cNvSpPr txBox="1"/>
          <p:nvPr/>
        </p:nvSpPr>
        <p:spPr>
          <a:xfrm>
            <a:off x="5769621" y="1294018"/>
            <a:ext cx="2799336" cy="2862322"/>
          </a:xfrm>
          <a:prstGeom prst="rect">
            <a:avLst/>
          </a:prstGeom>
          <a:noFill/>
        </p:spPr>
        <p:txBody>
          <a:bodyPr wrap="square" rtlCol="0">
            <a:spAutoFit/>
          </a:bodyPr>
          <a:lstStyle/>
          <a:p>
            <a:r>
              <a:rPr lang="sv-SE" sz="1200" dirty="0"/>
              <a:t>När beslut om period 2 eller 3 fattas, tilldelas deltagaren per automatik till samma handledare som för den tidigare perioden. </a:t>
            </a:r>
          </a:p>
          <a:p>
            <a:endParaRPr lang="sv-SE" sz="1200" dirty="0"/>
          </a:p>
          <a:p>
            <a:r>
              <a:rPr lang="sv-SE" sz="1200" dirty="0"/>
              <a:t>Deltagaren får vid ny period ett nytt deltagarkort för den nya placeringsperioden. De tidigare kortet kommer finnas kvar i listan av deltagare.</a:t>
            </a:r>
          </a:p>
          <a:p>
            <a:endParaRPr lang="sv-SE" sz="1200" dirty="0"/>
          </a:p>
          <a:p>
            <a:r>
              <a:rPr lang="sv-SE" sz="1200" dirty="0"/>
              <a:t>Du hittar deltagaren med ny period i </a:t>
            </a:r>
            <a:r>
              <a:rPr lang="sv-SE" sz="1200" b="1" dirty="0"/>
              <a:t>deltagarlistan</a:t>
            </a:r>
            <a:r>
              <a:rPr lang="sv-SE" sz="1200" dirty="0"/>
              <a:t> genom att filtrera på</a:t>
            </a:r>
            <a:r>
              <a:rPr lang="sv-SE" sz="1200" b="1" dirty="0"/>
              <a:t> ny period</a:t>
            </a:r>
            <a:r>
              <a:rPr lang="sv-SE" sz="1200" dirty="0"/>
              <a:t>.</a:t>
            </a:r>
          </a:p>
          <a:p>
            <a:endParaRPr lang="sv-SE" sz="1200" dirty="0"/>
          </a:p>
        </p:txBody>
      </p:sp>
      <p:sp>
        <p:nvSpPr>
          <p:cNvPr id="6" name="Rektangel 5">
            <a:extLst>
              <a:ext uri="{FF2B5EF4-FFF2-40B4-BE49-F238E27FC236}">
                <a16:creationId xmlns:a16="http://schemas.microsoft.com/office/drawing/2014/main" id="{16948BEE-D7F5-8892-77F7-C76CB5157748}"/>
              </a:ext>
              <a:ext uri="{C183D7F6-B498-43B3-948B-1728B52AA6E4}">
                <adec:decorative xmlns:adec="http://schemas.microsoft.com/office/drawing/2017/decorative" val="1"/>
              </a:ext>
            </a:extLst>
          </p:cNvPr>
          <p:cNvSpPr/>
          <p:nvPr/>
        </p:nvSpPr>
        <p:spPr>
          <a:xfrm>
            <a:off x="3731795" y="3377571"/>
            <a:ext cx="565076" cy="7300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B6384D2-EDDC-55B4-E441-FD8A5DBF8342}"/>
              </a:ext>
              <a:ext uri="{C183D7F6-B498-43B3-948B-1728B52AA6E4}">
                <adec:decorative xmlns:adec="http://schemas.microsoft.com/office/drawing/2017/decorative" val="1"/>
              </a:ext>
            </a:extLst>
          </p:cNvPr>
          <p:cNvSpPr/>
          <p:nvPr/>
        </p:nvSpPr>
        <p:spPr>
          <a:xfrm>
            <a:off x="2461807" y="2638005"/>
            <a:ext cx="491786" cy="2103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17456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06EBF4-2AAD-D97B-B82F-1B99165EBE0C}"/>
              </a:ext>
            </a:extLst>
          </p:cNvPr>
          <p:cNvSpPr>
            <a:spLocks noGrp="1"/>
          </p:cNvSpPr>
          <p:nvPr>
            <p:ph type="title"/>
          </p:nvPr>
        </p:nvSpPr>
        <p:spPr>
          <a:xfrm>
            <a:off x="575043" y="527677"/>
            <a:ext cx="7422784" cy="675000"/>
          </a:xfrm>
        </p:spPr>
        <p:txBody>
          <a:bodyPr/>
          <a:lstStyle/>
          <a:p>
            <a:r>
              <a:rPr lang="sv-SE" dirty="0"/>
              <a:t>Ny period på deltagarkortet</a:t>
            </a:r>
          </a:p>
        </p:txBody>
      </p:sp>
      <p:pic>
        <p:nvPicPr>
          <p:cNvPr id="5" name="Platshållare för innehåll 4" descr="Bilden är ett urklipp från It systemet mina sidor för fristående aktörer. ">
            <a:extLst>
              <a:ext uri="{FF2B5EF4-FFF2-40B4-BE49-F238E27FC236}">
                <a16:creationId xmlns:a16="http://schemas.microsoft.com/office/drawing/2014/main" id="{B4D4FB23-908D-6EBE-8B4C-414869388399}"/>
              </a:ext>
            </a:extLst>
          </p:cNvPr>
          <p:cNvPicPr>
            <a:picLocks noGrp="1" noChangeAspect="1"/>
          </p:cNvPicPr>
          <p:nvPr>
            <p:ph idx="1"/>
          </p:nvPr>
        </p:nvPicPr>
        <p:blipFill>
          <a:blip r:embed="rId2"/>
          <a:stretch>
            <a:fillRect/>
          </a:stretch>
        </p:blipFill>
        <p:spPr>
          <a:xfrm>
            <a:off x="575043" y="1340413"/>
            <a:ext cx="4962060" cy="2871788"/>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95975120-A7A0-BF57-DA56-1D893E3B24D7}"/>
              </a:ext>
              <a:ext uri="{C183D7F6-B498-43B3-948B-1728B52AA6E4}">
                <adec:decorative xmlns:adec="http://schemas.microsoft.com/office/drawing/2017/decorative" val="1"/>
              </a:ext>
            </a:extLst>
          </p:cNvPr>
          <p:cNvSpPr/>
          <p:nvPr/>
        </p:nvSpPr>
        <p:spPr>
          <a:xfrm>
            <a:off x="1612144" y="1602224"/>
            <a:ext cx="491786" cy="2103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EFEEA4FA-A726-E7AA-DCB4-68C796015ACC}"/>
              </a:ext>
            </a:extLst>
          </p:cNvPr>
          <p:cNvSpPr txBox="1"/>
          <p:nvPr/>
        </p:nvSpPr>
        <p:spPr>
          <a:xfrm>
            <a:off x="5769621" y="1294018"/>
            <a:ext cx="2799336" cy="2123658"/>
          </a:xfrm>
          <a:prstGeom prst="rect">
            <a:avLst/>
          </a:prstGeom>
          <a:noFill/>
        </p:spPr>
        <p:txBody>
          <a:bodyPr wrap="square" rtlCol="0">
            <a:spAutoFit/>
          </a:bodyPr>
          <a:lstStyle/>
          <a:p>
            <a:r>
              <a:rPr lang="sv-SE" sz="1200" dirty="0"/>
              <a:t>På deltagarkortet kommer du se Ny period längst upp bredvid namnet. </a:t>
            </a:r>
          </a:p>
          <a:p>
            <a:endParaRPr lang="sv-SE" sz="1200" dirty="0"/>
          </a:p>
          <a:p>
            <a:r>
              <a:rPr lang="sv-SE" sz="1200" dirty="0"/>
              <a:t>Börja använda de nya deltagarkortet för den nya perioden.</a:t>
            </a:r>
          </a:p>
          <a:p>
            <a:endParaRPr lang="sv-SE" sz="1200" dirty="0"/>
          </a:p>
          <a:p>
            <a:r>
              <a:rPr lang="sv-SE" sz="1200" dirty="0"/>
              <a:t>Periodisk redovisning behöver skickas in på det deltagarkortet perioden ägt rum.  </a:t>
            </a:r>
          </a:p>
          <a:p>
            <a:endParaRPr lang="sv-SE" sz="1200" dirty="0"/>
          </a:p>
          <a:p>
            <a:endParaRPr lang="sv-SE" sz="1200" dirty="0"/>
          </a:p>
        </p:txBody>
      </p:sp>
    </p:spTree>
    <p:extLst>
      <p:ext uri="{BB962C8B-B14F-4D97-AF65-F5344CB8AC3E}">
        <p14:creationId xmlns:p14="http://schemas.microsoft.com/office/powerpoint/2010/main" val="1877291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sz="2400" dirty="0"/>
              <a:t>Skapa och skicka rapporter</a:t>
            </a:r>
          </a:p>
        </p:txBody>
      </p:sp>
    </p:spTree>
    <p:extLst>
      <p:ext uri="{BB962C8B-B14F-4D97-AF65-F5344CB8AC3E}">
        <p14:creationId xmlns:p14="http://schemas.microsoft.com/office/powerpoint/2010/main" val="1985241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visar ett urklipp från IT systemet mina sidor för fristående aktörer">
            <a:extLst>
              <a:ext uri="{FF2B5EF4-FFF2-40B4-BE49-F238E27FC236}">
                <a16:creationId xmlns:a16="http://schemas.microsoft.com/office/drawing/2014/main" id="{8EDE12AA-91FC-EFAE-4046-A4FC5B05F413}"/>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357295" y="326772"/>
            <a:ext cx="7422784" cy="675000"/>
          </a:xfrm>
        </p:spPr>
        <p:txBody>
          <a:bodyPr/>
          <a:lstStyle/>
          <a:p>
            <a:r>
              <a:rPr lang="sv-SE" sz="2400" dirty="0"/>
              <a:t>Initial planering </a:t>
            </a:r>
          </a:p>
        </p:txBody>
      </p:sp>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4572000" y="1103031"/>
            <a:ext cx="3718560" cy="2649382"/>
          </a:xfrm>
        </p:spPr>
        <p:txBody>
          <a:bodyPr/>
          <a:lstStyle/>
          <a:p>
            <a:pPr marL="0" indent="0">
              <a:buFont typeface="Arial" panose="020B0604020202020204" pitchFamily="34" charset="0"/>
              <a:buNone/>
            </a:pPr>
            <a:r>
              <a:rPr lang="sv-SE" sz="1200" dirty="0"/>
              <a:t>Gå till </a:t>
            </a:r>
            <a:r>
              <a:rPr lang="sv-SE" sz="1200" b="1" dirty="0"/>
              <a:t>Rapportering</a:t>
            </a:r>
            <a:r>
              <a:rPr lang="sv-SE" sz="1200" dirty="0"/>
              <a:t> på </a:t>
            </a:r>
            <a:r>
              <a:rPr lang="sv-SE" sz="1200" b="1" dirty="0"/>
              <a:t>Deltagarkortet</a:t>
            </a:r>
            <a:r>
              <a:rPr lang="sv-SE" sz="1200" dirty="0"/>
              <a:t> och välj </a:t>
            </a:r>
            <a:r>
              <a:rPr lang="sv-SE" sz="1200" b="1" dirty="0"/>
              <a:t>Initial planering.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Den initiala planeringen är den första planeringen som görs med deltagaren och ska skickas in senast arbetsdag 10 efter tjänstens start.</a:t>
            </a:r>
            <a:br>
              <a:rPr lang="sv-SE" sz="1200" dirty="0"/>
            </a:br>
            <a:endParaRPr lang="sv-SE" sz="1200" dirty="0"/>
          </a:p>
          <a:p>
            <a:pPr marL="0" indent="0">
              <a:buNone/>
            </a:pPr>
            <a:r>
              <a:rPr lang="sv-SE" sz="1200" dirty="0"/>
              <a:t>Den initiala planeringen kan godkännas eller underkännas av Arbetsförmedlingen. </a:t>
            </a:r>
          </a:p>
          <a:p>
            <a:r>
              <a:rPr lang="sv-SE" sz="1200" dirty="0"/>
              <a:t>En </a:t>
            </a:r>
            <a:r>
              <a:rPr lang="sv-SE" sz="1200" b="1" dirty="0"/>
              <a:t>Godkänd</a:t>
            </a:r>
            <a:r>
              <a:rPr lang="sv-SE" sz="1200" dirty="0"/>
              <a:t> initial planering kan inte förändras.</a:t>
            </a:r>
          </a:p>
          <a:p>
            <a:r>
              <a:rPr lang="sv-SE" sz="1200" dirty="0"/>
              <a:t>En </a:t>
            </a:r>
            <a:r>
              <a:rPr lang="sv-SE" sz="1200" b="1" dirty="0"/>
              <a:t>Ej godkänd </a:t>
            </a:r>
            <a:r>
              <a:rPr lang="sv-SE" sz="1200" dirty="0"/>
              <a:t>initial planering kan ersättas med en ny när arbetsförmedlingen har gett den första ej godkänt. </a:t>
            </a:r>
          </a:p>
          <a:p>
            <a:pPr marL="0" inden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0068FCB8-5386-E45F-8D87-EA1C348CD985}"/>
              </a:ext>
              <a:ext uri="{C183D7F6-B498-43B3-948B-1728B52AA6E4}">
                <adec:decorative xmlns:adec="http://schemas.microsoft.com/office/drawing/2017/decorative" val="1"/>
              </a:ext>
            </a:extLst>
          </p:cNvPr>
          <p:cNvSpPr/>
          <p:nvPr/>
        </p:nvSpPr>
        <p:spPr>
          <a:xfrm>
            <a:off x="374840" y="2352170"/>
            <a:ext cx="1801101" cy="25233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34623A1-8579-9438-A2B6-DC27775FC897}"/>
              </a:ext>
              <a:ext uri="{C183D7F6-B498-43B3-948B-1728B52AA6E4}">
                <adec:decorative xmlns:adec="http://schemas.microsoft.com/office/drawing/2017/decorative" val="1"/>
              </a:ext>
            </a:extLst>
          </p:cNvPr>
          <p:cNvSpPr/>
          <p:nvPr/>
        </p:nvSpPr>
        <p:spPr>
          <a:xfrm>
            <a:off x="350760" y="1202890"/>
            <a:ext cx="1384762" cy="166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288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6D5AA-669A-4103-818A-5D5BD7F615B1}"/>
              </a:ext>
            </a:extLst>
          </p:cNvPr>
          <p:cNvSpPr>
            <a:spLocks noGrp="1"/>
          </p:cNvSpPr>
          <p:nvPr>
            <p:ph type="title"/>
          </p:nvPr>
        </p:nvSpPr>
        <p:spPr>
          <a:xfrm>
            <a:off x="418734" y="417202"/>
            <a:ext cx="7422784" cy="675000"/>
          </a:xfrm>
        </p:spPr>
        <p:txBody>
          <a:bodyPr/>
          <a:lstStyle/>
          <a:p>
            <a:r>
              <a:rPr lang="sv-SE" sz="2400" dirty="0"/>
              <a:t>Senaste uppdateringar i användarstödet</a:t>
            </a:r>
          </a:p>
        </p:txBody>
      </p:sp>
      <p:graphicFrame>
        <p:nvGraphicFramePr>
          <p:cNvPr id="3" name="Tabell 3">
            <a:extLst>
              <a:ext uri="{FF2B5EF4-FFF2-40B4-BE49-F238E27FC236}">
                <a16:creationId xmlns:a16="http://schemas.microsoft.com/office/drawing/2014/main" id="{1BFD5F71-0267-AADA-D6AB-5E0428AFB3B3}"/>
              </a:ext>
            </a:extLst>
          </p:cNvPr>
          <p:cNvGraphicFramePr>
            <a:graphicFrameLocks noGrp="1"/>
          </p:cNvGraphicFramePr>
          <p:nvPr>
            <p:extLst>
              <p:ext uri="{D42A27DB-BD31-4B8C-83A1-F6EECF244321}">
                <p14:modId xmlns:p14="http://schemas.microsoft.com/office/powerpoint/2010/main" val="3305677466"/>
              </p:ext>
            </p:extLst>
          </p:nvPr>
        </p:nvGraphicFramePr>
        <p:xfrm>
          <a:off x="519658" y="1092202"/>
          <a:ext cx="7702448" cy="3928726"/>
        </p:xfrm>
        <a:graphic>
          <a:graphicData uri="http://schemas.openxmlformats.org/drawingml/2006/table">
            <a:tbl>
              <a:tblPr firstRow="1" bandRow="1">
                <a:tableStyleId>{5C22544A-7EE6-4342-B048-85BDC9FD1C3A}</a:tableStyleId>
              </a:tblPr>
              <a:tblGrid>
                <a:gridCol w="3851224">
                  <a:extLst>
                    <a:ext uri="{9D8B030D-6E8A-4147-A177-3AD203B41FA5}">
                      <a16:colId xmlns:a16="http://schemas.microsoft.com/office/drawing/2014/main" val="3374689114"/>
                    </a:ext>
                  </a:extLst>
                </a:gridCol>
                <a:gridCol w="3851224">
                  <a:extLst>
                    <a:ext uri="{9D8B030D-6E8A-4147-A177-3AD203B41FA5}">
                      <a16:colId xmlns:a16="http://schemas.microsoft.com/office/drawing/2014/main" val="718559629"/>
                    </a:ext>
                  </a:extLst>
                </a:gridCol>
              </a:tblGrid>
              <a:tr h="316471">
                <a:tc>
                  <a:txBody>
                    <a:bodyPr/>
                    <a:lstStyle/>
                    <a:p>
                      <a:r>
                        <a:rPr lang="sv-SE" sz="1000" b="0" dirty="0"/>
                        <a:t>Datum för uppdatering</a:t>
                      </a:r>
                    </a:p>
                  </a:txBody>
                  <a:tcPr/>
                </a:tc>
                <a:tc>
                  <a:txBody>
                    <a:bodyPr/>
                    <a:lstStyle/>
                    <a:p>
                      <a:r>
                        <a:rPr lang="sv-SE" sz="1000" b="0" dirty="0"/>
                        <a:t>Vad har uppdaterats</a:t>
                      </a:r>
                    </a:p>
                  </a:txBody>
                  <a:tcPr/>
                </a:tc>
                <a:extLst>
                  <a:ext uri="{0D108BD9-81ED-4DB2-BD59-A6C34878D82A}">
                    <a16:rowId xmlns:a16="http://schemas.microsoft.com/office/drawing/2014/main" val="3044311943"/>
                  </a:ext>
                </a:extLst>
              </a:tr>
              <a:tr h="378371">
                <a:tc>
                  <a:txBody>
                    <a:bodyPr/>
                    <a:lstStyle/>
                    <a:p>
                      <a:pPr marL="0" indent="0">
                        <a:buNone/>
                      </a:pPr>
                      <a:r>
                        <a:rPr lang="sv-SE" sz="1000" b="0" dirty="0"/>
                        <a:t>2024-05-30</a:t>
                      </a:r>
                    </a:p>
                  </a:txBody>
                  <a:tcPr/>
                </a:tc>
                <a:tc>
                  <a:txBody>
                    <a:bodyPr/>
                    <a:lstStyle/>
                    <a:p>
                      <a:r>
                        <a:rPr lang="sv-SE" sz="1000" b="0" dirty="0"/>
                        <a:t>Uppdatering av länkar</a:t>
                      </a:r>
                    </a:p>
                  </a:txBody>
                  <a:tcPr/>
                </a:tc>
                <a:extLst>
                  <a:ext uri="{0D108BD9-81ED-4DB2-BD59-A6C34878D82A}">
                    <a16:rowId xmlns:a16="http://schemas.microsoft.com/office/drawing/2014/main" val="239735536"/>
                  </a:ext>
                </a:extLst>
              </a:tr>
              <a:tr h="378371">
                <a:tc>
                  <a:txBody>
                    <a:bodyPr/>
                    <a:lstStyle/>
                    <a:p>
                      <a:pPr marL="0" indent="0">
                        <a:buNone/>
                      </a:pPr>
                      <a:r>
                        <a:rPr lang="sv-SE" sz="1000" b="0" dirty="0"/>
                        <a:t>2024-05-15</a:t>
                      </a:r>
                    </a:p>
                  </a:txBody>
                  <a:tcPr/>
                </a:tc>
                <a:tc>
                  <a:txBody>
                    <a:bodyPr/>
                    <a:lstStyle/>
                    <a:p>
                      <a:r>
                        <a:rPr lang="sv-SE" sz="1000" b="0" dirty="0"/>
                        <a:t>Avvikelserapport</a:t>
                      </a:r>
                    </a:p>
                  </a:txBody>
                  <a:tcPr/>
                </a:tc>
                <a:extLst>
                  <a:ext uri="{0D108BD9-81ED-4DB2-BD59-A6C34878D82A}">
                    <a16:rowId xmlns:a16="http://schemas.microsoft.com/office/drawing/2014/main" val="234236253"/>
                  </a:ext>
                </a:extLst>
              </a:tr>
              <a:tr h="378371">
                <a:tc>
                  <a:txBody>
                    <a:bodyPr/>
                    <a:lstStyle/>
                    <a:p>
                      <a:pPr marL="0" indent="0">
                        <a:buNone/>
                      </a:pPr>
                      <a:r>
                        <a:rPr lang="sv-SE" sz="1000" b="0" dirty="0"/>
                        <a:t>2024-02-28</a:t>
                      </a:r>
                    </a:p>
                  </a:txBody>
                  <a:tcPr/>
                </a:tc>
                <a:tc>
                  <a:txBody>
                    <a:bodyPr/>
                    <a:lstStyle/>
                    <a:p>
                      <a:r>
                        <a:rPr lang="sv-SE" sz="1000" b="0" dirty="0"/>
                        <a:t>Exporter- exportera underlag ekonomi</a:t>
                      </a:r>
                    </a:p>
                  </a:txBody>
                  <a:tcPr/>
                </a:tc>
                <a:extLst>
                  <a:ext uri="{0D108BD9-81ED-4DB2-BD59-A6C34878D82A}">
                    <a16:rowId xmlns:a16="http://schemas.microsoft.com/office/drawing/2014/main" val="971582962"/>
                  </a:ext>
                </a:extLst>
              </a:tr>
              <a:tr h="378371">
                <a:tc>
                  <a:txBody>
                    <a:bodyPr/>
                    <a:lstStyle/>
                    <a:p>
                      <a:pPr marL="0" indent="0">
                        <a:buNone/>
                      </a:pPr>
                      <a:r>
                        <a:rPr lang="sv-SE" sz="1000" b="0" dirty="0"/>
                        <a:t>2024-02-23</a:t>
                      </a:r>
                    </a:p>
                  </a:txBody>
                  <a:tcPr/>
                </a:tc>
                <a:tc>
                  <a:txBody>
                    <a:bodyPr/>
                    <a:lstStyle/>
                    <a:p>
                      <a:r>
                        <a:rPr lang="sv-SE" sz="1000" b="0" dirty="0"/>
                        <a:t>Ny period</a:t>
                      </a:r>
                    </a:p>
                  </a:txBody>
                  <a:tcPr/>
                </a:tc>
                <a:extLst>
                  <a:ext uri="{0D108BD9-81ED-4DB2-BD59-A6C34878D82A}">
                    <a16:rowId xmlns:a16="http://schemas.microsoft.com/office/drawing/2014/main" val="4008148801"/>
                  </a:ext>
                </a:extLst>
              </a:tr>
              <a:tr h="378371">
                <a:tc>
                  <a:txBody>
                    <a:bodyPr/>
                    <a:lstStyle/>
                    <a:p>
                      <a:pPr marL="0" indent="0">
                        <a:buNone/>
                      </a:pPr>
                      <a:r>
                        <a:rPr lang="sv-SE" sz="1000" b="0" dirty="0"/>
                        <a:t>2024-02-16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Händelseöversikt</a:t>
                      </a:r>
                    </a:p>
                    <a:p>
                      <a:endParaRPr lang="sv-SE" sz="1000" b="0" dirty="0"/>
                    </a:p>
                  </a:txBody>
                  <a:tcPr/>
                </a:tc>
                <a:extLst>
                  <a:ext uri="{0D108BD9-81ED-4DB2-BD59-A6C34878D82A}">
                    <a16:rowId xmlns:a16="http://schemas.microsoft.com/office/drawing/2014/main" val="1362925928"/>
                  </a:ext>
                </a:extLst>
              </a:tr>
              <a:tr h="6466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2024-01-27</a:t>
                      </a:r>
                    </a:p>
                    <a:p>
                      <a:endParaRPr lang="sv-SE" sz="1000" b="0" dirty="0"/>
                    </a:p>
                  </a:txBody>
                  <a:tcPr/>
                </a:tc>
                <a:tc>
                  <a:txBody>
                    <a:bodyPr/>
                    <a:lstStyle/>
                    <a:p>
                      <a:pPr marL="171450" indent="-171450">
                        <a:buFont typeface="Arial" panose="020B0604020202020204" pitchFamily="34" charset="0"/>
                        <a:buChar char="•"/>
                      </a:pPr>
                      <a:r>
                        <a:rPr lang="sv-SE" sz="1000" b="0" dirty="0"/>
                        <a:t>Informativ rapport med bilaga</a:t>
                      </a:r>
                    </a:p>
                    <a:p>
                      <a:pPr marL="171450" indent="-171450">
                        <a:buFont typeface="Arial" panose="020B0604020202020204" pitchFamily="34" charset="0"/>
                        <a:buChar char="•"/>
                      </a:pPr>
                      <a:r>
                        <a:rPr lang="sv-SE" sz="1000" b="0" dirty="0"/>
                        <a:t>Resultatredovisning med bilaga</a:t>
                      </a:r>
                    </a:p>
                    <a:p>
                      <a:pPr marL="171450" indent="-171450">
                        <a:buFont typeface="Arial" panose="020B0604020202020204" pitchFamily="34" charset="0"/>
                        <a:buChar char="•"/>
                      </a:pPr>
                      <a:r>
                        <a:rPr lang="sv-SE" sz="1000" b="0" dirty="0"/>
                        <a:t>Delredovisning</a:t>
                      </a:r>
                    </a:p>
                  </a:txBody>
                  <a:tcPr/>
                </a:tc>
                <a:extLst>
                  <a:ext uri="{0D108BD9-81ED-4DB2-BD59-A6C34878D82A}">
                    <a16:rowId xmlns:a16="http://schemas.microsoft.com/office/drawing/2014/main" val="3897964076"/>
                  </a:ext>
                </a:extLst>
              </a:tr>
              <a:tr h="5072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2024-01-16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Deltagarkort - Deltagare &amp; tjänst: Deltagandegrad</a:t>
                      </a:r>
                    </a:p>
                  </a:txBody>
                  <a:tcPr/>
                </a:tc>
                <a:extLst>
                  <a:ext uri="{0D108BD9-81ED-4DB2-BD59-A6C34878D82A}">
                    <a16:rowId xmlns:a16="http://schemas.microsoft.com/office/drawing/2014/main" val="3249634694"/>
                  </a:ext>
                </a:extLst>
              </a:tr>
              <a:tr h="5365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2023-12-01</a:t>
                      </a:r>
                    </a:p>
                  </a:txBody>
                  <a:tcPr/>
                </a:tc>
                <a:tc>
                  <a:txBody>
                    <a:bodyPr/>
                    <a:lstStyle/>
                    <a:p>
                      <a:pPr marL="0" indent="0">
                        <a:buNone/>
                      </a:pPr>
                      <a:r>
                        <a:rPr lang="sv-SE" sz="1000" b="0" dirty="0"/>
                        <a:t>Signal om arbete eller studier</a:t>
                      </a:r>
                    </a:p>
                    <a:p>
                      <a:pPr marL="0" indent="0">
                        <a:buNone/>
                      </a:pPr>
                      <a:r>
                        <a:rPr lang="sv-SE" sz="1000" b="0" dirty="0"/>
                        <a:t>Resultatredovisning</a:t>
                      </a:r>
                    </a:p>
                    <a:p>
                      <a:endParaRPr lang="sv-SE" sz="1000" b="0" dirty="0"/>
                    </a:p>
                  </a:txBody>
                  <a:tcPr/>
                </a:tc>
                <a:extLst>
                  <a:ext uri="{0D108BD9-81ED-4DB2-BD59-A6C34878D82A}">
                    <a16:rowId xmlns:a16="http://schemas.microsoft.com/office/drawing/2014/main" val="1957442111"/>
                  </a:ext>
                </a:extLst>
              </a:tr>
            </a:tbl>
          </a:graphicData>
        </a:graphic>
      </p:graphicFrame>
    </p:spTree>
    <p:extLst>
      <p:ext uri="{BB962C8B-B14F-4D97-AF65-F5344CB8AC3E}">
        <p14:creationId xmlns:p14="http://schemas.microsoft.com/office/powerpoint/2010/main" val="3473099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05A813-35C9-8AE5-1322-508375625B2F}"/>
              </a:ext>
            </a:extLst>
          </p:cNvPr>
          <p:cNvSpPr>
            <a:spLocks noGrp="1"/>
          </p:cNvSpPr>
          <p:nvPr>
            <p:ph type="title"/>
          </p:nvPr>
        </p:nvSpPr>
        <p:spPr>
          <a:xfrm>
            <a:off x="429387" y="212089"/>
            <a:ext cx="7422784" cy="675000"/>
          </a:xfrm>
        </p:spPr>
        <p:txBody>
          <a:bodyPr/>
          <a:lstStyle/>
          <a:p>
            <a:r>
              <a:rPr lang="sv-SE" sz="2400" dirty="0"/>
              <a:t>Skapa Initial planering</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150966EB-B259-4B1B-9ADD-D4293E505DB2}"/>
              </a:ext>
            </a:extLst>
          </p:cNvPr>
          <p:cNvPicPr>
            <a:picLocks noGrp="1" noChangeAspect="1"/>
          </p:cNvPicPr>
          <p:nvPr>
            <p:ph idx="1"/>
          </p:nvPr>
        </p:nvPicPr>
        <p:blipFill>
          <a:blip r:embed="rId2"/>
          <a:stretch>
            <a:fillRect/>
          </a:stretch>
        </p:blipFill>
        <p:spPr>
          <a:xfrm>
            <a:off x="429386" y="905958"/>
            <a:ext cx="3818932" cy="3640071"/>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60723916-92FB-CC7B-0E3C-2944CD4E9AC2}"/>
              </a:ext>
            </a:extLst>
          </p:cNvPr>
          <p:cNvSpPr txBox="1"/>
          <p:nvPr/>
        </p:nvSpPr>
        <p:spPr>
          <a:xfrm>
            <a:off x="4962643" y="989517"/>
            <a:ext cx="3350321" cy="1384995"/>
          </a:xfrm>
          <a:prstGeom prst="rect">
            <a:avLst/>
          </a:prstGeom>
          <a:noFill/>
        </p:spPr>
        <p:txBody>
          <a:bodyPr wrap="square">
            <a:spAutoFit/>
          </a:bodyPr>
          <a:lstStyle/>
          <a:p>
            <a:r>
              <a:rPr lang="sv-SE" sz="1200" dirty="0"/>
              <a:t>Fyll i den initiala planeringen utifrån deltagarens behov i tjänsten. </a:t>
            </a:r>
          </a:p>
          <a:p>
            <a:endParaRPr lang="sv-SE" sz="1200" dirty="0"/>
          </a:p>
          <a:p>
            <a:r>
              <a:rPr lang="sv-SE" sz="1200" dirty="0"/>
              <a:t>Svara på frågan har deltagaren behov av förstärkt språk och/eller kommunikationsstöd i del 3 och del 4.</a:t>
            </a:r>
          </a:p>
          <a:p>
            <a:endParaRPr lang="sv-SE" sz="1200" dirty="0"/>
          </a:p>
        </p:txBody>
      </p:sp>
      <p:sp>
        <p:nvSpPr>
          <p:cNvPr id="12" name="Rektangel 11">
            <a:extLst>
              <a:ext uri="{FF2B5EF4-FFF2-40B4-BE49-F238E27FC236}">
                <a16:creationId xmlns:a16="http://schemas.microsoft.com/office/drawing/2014/main" id="{A6268846-A91A-E981-FB30-CCFAC360CB46}"/>
              </a:ext>
              <a:ext uri="{C183D7F6-B498-43B3-948B-1728B52AA6E4}">
                <adec:decorative xmlns:adec="http://schemas.microsoft.com/office/drawing/2017/decorative" val="1"/>
              </a:ext>
            </a:extLst>
          </p:cNvPr>
          <p:cNvSpPr/>
          <p:nvPr/>
        </p:nvSpPr>
        <p:spPr>
          <a:xfrm>
            <a:off x="429386" y="3894702"/>
            <a:ext cx="3060574" cy="6701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6FBE3015-1108-47AF-EC32-52ECBC5F1828}"/>
              </a:ext>
              <a:ext uri="{C183D7F6-B498-43B3-948B-1728B52AA6E4}">
                <adec:decorative xmlns:adec="http://schemas.microsoft.com/office/drawing/2017/decorative" val="1"/>
              </a:ext>
            </a:extLst>
          </p:cNvPr>
          <p:cNvSpPr/>
          <p:nvPr/>
        </p:nvSpPr>
        <p:spPr>
          <a:xfrm>
            <a:off x="538754" y="2283530"/>
            <a:ext cx="573354" cy="146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80604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55DC0-5021-2C17-933D-766B2508CFD1}"/>
              </a:ext>
            </a:extLst>
          </p:cNvPr>
          <p:cNvSpPr>
            <a:spLocks noGrp="1"/>
          </p:cNvSpPr>
          <p:nvPr>
            <p:ph type="title"/>
          </p:nvPr>
        </p:nvSpPr>
        <p:spPr>
          <a:xfrm>
            <a:off x="268310" y="195905"/>
            <a:ext cx="7422784" cy="675000"/>
          </a:xfrm>
        </p:spPr>
        <p:txBody>
          <a:bodyPr/>
          <a:lstStyle/>
          <a:p>
            <a:r>
              <a:rPr lang="sv-SE" sz="2400" dirty="0"/>
              <a:t>Skapa Initial planering forts.</a:t>
            </a:r>
          </a:p>
        </p:txBody>
      </p:sp>
      <p:pic>
        <p:nvPicPr>
          <p:cNvPr id="7" name="Platshållare för innehåll 6" descr="Bilden är ett urklipp från IT systemet Mina sidor för fristående aktörer&#10;">
            <a:extLst>
              <a:ext uri="{FF2B5EF4-FFF2-40B4-BE49-F238E27FC236}">
                <a16:creationId xmlns:a16="http://schemas.microsoft.com/office/drawing/2014/main" id="{89EBB402-FCBC-5D61-5248-092794EEBA9E}"/>
              </a:ext>
            </a:extLst>
          </p:cNvPr>
          <p:cNvPicPr>
            <a:picLocks noGrp="1" noChangeAspect="1"/>
          </p:cNvPicPr>
          <p:nvPr>
            <p:ph idx="1"/>
          </p:nvPr>
        </p:nvPicPr>
        <p:blipFill>
          <a:blip r:embed="rId2"/>
          <a:stretch>
            <a:fillRect/>
          </a:stretch>
        </p:blipFill>
        <p:spPr>
          <a:xfrm>
            <a:off x="268310" y="804083"/>
            <a:ext cx="2890933" cy="2871788"/>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 systemet Mina sidor för fristående aktörer&#10;">
            <a:extLst>
              <a:ext uri="{FF2B5EF4-FFF2-40B4-BE49-F238E27FC236}">
                <a16:creationId xmlns:a16="http://schemas.microsoft.com/office/drawing/2014/main" id="{053966C0-C125-7992-DAFF-128703DFB7F0}"/>
              </a:ext>
            </a:extLst>
          </p:cNvPr>
          <p:cNvPicPr>
            <a:picLocks noChangeAspect="1"/>
          </p:cNvPicPr>
          <p:nvPr/>
        </p:nvPicPr>
        <p:blipFill>
          <a:blip r:embed="rId3"/>
          <a:stretch>
            <a:fillRect/>
          </a:stretch>
        </p:blipFill>
        <p:spPr>
          <a:xfrm>
            <a:off x="2498641" y="2172027"/>
            <a:ext cx="2693761" cy="2775568"/>
          </a:xfrm>
          <a:prstGeom prst="rect">
            <a:avLst/>
          </a:prstGeom>
          <a:ln>
            <a:noFill/>
          </a:ln>
          <a:effectLst>
            <a:outerShdw blurRad="292100" dist="139700" dir="2700000" algn="tl" rotWithShape="0">
              <a:srgbClr val="333333">
                <a:alpha val="65000"/>
              </a:srgbClr>
            </a:outerShdw>
          </a:effectLst>
        </p:spPr>
      </p:pic>
      <p:sp>
        <p:nvSpPr>
          <p:cNvPr id="10" name="Platshållare för innehåll 2">
            <a:extLst>
              <a:ext uri="{FF2B5EF4-FFF2-40B4-BE49-F238E27FC236}">
                <a16:creationId xmlns:a16="http://schemas.microsoft.com/office/drawing/2014/main" id="{B22C371F-6074-A7D3-C361-4626546D7C72}"/>
              </a:ext>
            </a:extLst>
          </p:cNvPr>
          <p:cNvSpPr txBox="1">
            <a:spLocks/>
          </p:cNvSpPr>
          <p:nvPr/>
        </p:nvSpPr>
        <p:spPr>
          <a:xfrm>
            <a:off x="5525369" y="618740"/>
            <a:ext cx="3350321" cy="3309296"/>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p>
          <a:p>
            <a:pPr marL="0" indent="0">
              <a:buNone/>
            </a:pPr>
            <a:r>
              <a:rPr lang="sv-SE" sz="1200" dirty="0"/>
              <a:t>Fyll i vilka delar och aktiviteter deltagaren är i behov av för att närma sig målet med tjänsten. </a:t>
            </a:r>
            <a:br>
              <a:rPr lang="sv-SE" sz="1200" dirty="0"/>
            </a:br>
            <a:endParaRPr lang="sv-SE" sz="1200" dirty="0"/>
          </a:p>
          <a:p>
            <a:r>
              <a:rPr lang="sv-SE" sz="1200" dirty="0"/>
              <a:t>Klicka i de delar ni planerar för initialt i tjänsten samt vilka aktiviteter i dessa delar.</a:t>
            </a:r>
          </a:p>
          <a:p>
            <a:r>
              <a:rPr lang="sv-SE" sz="1200" dirty="0"/>
              <a:t>Obligatoriska aktiviteter är alltid förifyllda.</a:t>
            </a:r>
            <a:br>
              <a:rPr lang="sv-SE" sz="1200" dirty="0"/>
            </a:br>
            <a:r>
              <a:rPr lang="sv-SE" sz="1200" dirty="0"/>
              <a:t> </a:t>
            </a:r>
          </a:p>
          <a:p>
            <a:pPr marL="0" indent="0">
              <a:buFont typeface="Arial" panose="020B0604020202020204" pitchFamily="34" charset="0"/>
              <a:buNone/>
            </a:pPr>
            <a:r>
              <a:rPr lang="sv-SE" sz="1200" dirty="0"/>
              <a:t>Klicka på </a:t>
            </a:r>
            <a:r>
              <a:rPr lang="sv-SE" sz="1200" b="1" dirty="0"/>
              <a:t>Förhandsgranska </a:t>
            </a:r>
            <a:r>
              <a:rPr lang="sv-SE" sz="1200" dirty="0"/>
              <a:t>för att gå vidare. </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p:txBody>
      </p:sp>
      <p:sp>
        <p:nvSpPr>
          <p:cNvPr id="3" name="Rektangel 2">
            <a:extLst>
              <a:ext uri="{FF2B5EF4-FFF2-40B4-BE49-F238E27FC236}">
                <a16:creationId xmlns:a16="http://schemas.microsoft.com/office/drawing/2014/main" id="{89302E86-F10A-7DDC-EC1B-C3E28D206DBB}"/>
              </a:ext>
              <a:ext uri="{C183D7F6-B498-43B3-948B-1728B52AA6E4}">
                <adec:decorative xmlns:adec="http://schemas.microsoft.com/office/drawing/2017/decorative" val="1"/>
              </a:ext>
            </a:extLst>
          </p:cNvPr>
          <p:cNvSpPr/>
          <p:nvPr/>
        </p:nvSpPr>
        <p:spPr>
          <a:xfrm>
            <a:off x="3159242" y="4579471"/>
            <a:ext cx="1046997" cy="2949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61041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044236-ACA1-7419-23CB-9908E59663DC}"/>
              </a:ext>
            </a:extLst>
          </p:cNvPr>
          <p:cNvSpPr>
            <a:spLocks noGrp="1"/>
          </p:cNvSpPr>
          <p:nvPr>
            <p:ph type="title"/>
          </p:nvPr>
        </p:nvSpPr>
        <p:spPr>
          <a:xfrm>
            <a:off x="483603" y="271403"/>
            <a:ext cx="7422784" cy="675000"/>
          </a:xfrm>
        </p:spPr>
        <p:txBody>
          <a:bodyPr/>
          <a:lstStyle/>
          <a:p>
            <a:r>
              <a:rPr lang="sv-SE" sz="2400" dirty="0"/>
              <a:t>Förhandsgranska Initial planering</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39CE51EA-F5BB-7782-3C19-D1BD8A569E1A}"/>
              </a:ext>
            </a:extLst>
          </p:cNvPr>
          <p:cNvPicPr>
            <a:picLocks noGrp="1" noChangeAspect="1"/>
          </p:cNvPicPr>
          <p:nvPr>
            <p:ph idx="1"/>
          </p:nvPr>
        </p:nvPicPr>
        <p:blipFill>
          <a:blip r:embed="rId2"/>
          <a:stretch>
            <a:fillRect/>
          </a:stretch>
        </p:blipFill>
        <p:spPr>
          <a:xfrm>
            <a:off x="483603" y="1135856"/>
            <a:ext cx="3838660" cy="3619024"/>
          </a:xfrm>
          <a:prstGeom prst="rect">
            <a:avLst/>
          </a:prstGeom>
          <a:ln>
            <a:noFill/>
          </a:ln>
          <a:effectLst>
            <a:outerShdw blurRad="292100" dist="139700" dir="2700000" algn="tl" rotWithShape="0">
              <a:srgbClr val="333333">
                <a:alpha val="65000"/>
              </a:srgbClr>
            </a:outerShdw>
          </a:effectLst>
        </p:spPr>
      </p:pic>
      <p:sp>
        <p:nvSpPr>
          <p:cNvPr id="6" name="Platshållare för innehåll 2">
            <a:extLst>
              <a:ext uri="{FF2B5EF4-FFF2-40B4-BE49-F238E27FC236}">
                <a16:creationId xmlns:a16="http://schemas.microsoft.com/office/drawing/2014/main" id="{1EE6FA4F-57F6-AAED-0B21-96F97512145B}"/>
              </a:ext>
            </a:extLst>
          </p:cNvPr>
          <p:cNvSpPr txBox="1">
            <a:spLocks/>
          </p:cNvSpPr>
          <p:nvPr/>
        </p:nvSpPr>
        <p:spPr>
          <a:xfrm>
            <a:off x="4945609" y="1135856"/>
            <a:ext cx="3350321" cy="300175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b="1" dirty="0"/>
              <a:t>Viktigt!</a:t>
            </a:r>
          </a:p>
          <a:p>
            <a:pPr marL="0" indent="0">
              <a:buFont typeface="Arial" panose="020B0604020202020204" pitchFamily="34" charset="0"/>
              <a:buNone/>
            </a:pPr>
            <a:r>
              <a:rPr lang="sv-SE" sz="1200" dirty="0"/>
              <a:t>Förhandsgranska dina val noga innan du skickar in den initiala planeringen då det inte går att ersätta den utan att arbetsförmedlingen gett den ej godkänt. </a:t>
            </a:r>
            <a:br>
              <a:rPr lang="sv-SE" sz="1200" dirty="0"/>
            </a:br>
            <a:endParaRPr lang="sv-SE" sz="1200" dirty="0"/>
          </a:p>
          <a:p>
            <a:pPr marL="0" indent="0">
              <a:buFont typeface="Arial" panose="020B0604020202020204" pitchFamily="34" charset="0"/>
              <a:buNone/>
            </a:pPr>
            <a:r>
              <a:rPr lang="sv-SE" sz="1200" dirty="0"/>
              <a:t>Kryssa i rutan om heder och samvete.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Klicka på </a:t>
            </a:r>
            <a:r>
              <a:rPr lang="sv-SE" sz="1200" b="1" dirty="0"/>
              <a:t>Skicka in </a:t>
            </a:r>
            <a:r>
              <a:rPr lang="sv-SE" sz="1200" dirty="0"/>
              <a:t>när du är nöjd. </a:t>
            </a:r>
          </a:p>
          <a:p>
            <a:pPr marL="0" indent="0">
              <a:buFont typeface="Arial" panose="020B0604020202020204" pitchFamily="34" charset="0"/>
              <a:buNone/>
            </a:pPr>
            <a:endParaRPr lang="sv-SE" sz="1200" dirty="0"/>
          </a:p>
          <a:p>
            <a:pPr marL="0" indent="0">
              <a:buNone/>
            </a:pPr>
            <a:r>
              <a:rPr lang="sv-SE" sz="1200" dirty="0"/>
              <a:t>Kontakta Arbetsförmedlingen om du skickat in en Initial planering som du behöver få ej godkänd för att kunna skicka in en ny. </a:t>
            </a:r>
          </a:p>
          <a:p>
            <a:pPr marL="0" indent="0">
              <a:buNone/>
            </a:pPr>
            <a:endParaRPr lang="sv-SE" sz="1200" dirty="0"/>
          </a:p>
          <a:p>
            <a:pPr marL="0" indent="0">
              <a:buNone/>
            </a:pPr>
            <a:r>
              <a:rPr lang="sv-SE" sz="1200" dirty="0"/>
              <a:t>Du ska kontakta arbetsförmedlingen i ditt leveransområde enligt överenskommelse.</a:t>
            </a:r>
          </a:p>
        </p:txBody>
      </p:sp>
      <p:sp>
        <p:nvSpPr>
          <p:cNvPr id="4" name="Rektangel 3">
            <a:extLst>
              <a:ext uri="{FF2B5EF4-FFF2-40B4-BE49-F238E27FC236}">
                <a16:creationId xmlns:a16="http://schemas.microsoft.com/office/drawing/2014/main" id="{294AD4BF-8612-B75D-8730-3B4017221E85}"/>
              </a:ext>
              <a:ext uri="{C183D7F6-B498-43B3-948B-1728B52AA6E4}">
                <adec:decorative xmlns:adec="http://schemas.microsoft.com/office/drawing/2017/decorative" val="1"/>
              </a:ext>
            </a:extLst>
          </p:cNvPr>
          <p:cNvSpPr/>
          <p:nvPr/>
        </p:nvSpPr>
        <p:spPr>
          <a:xfrm>
            <a:off x="483603" y="3826412"/>
            <a:ext cx="3427215" cy="9284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03501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A09BDD-F4BD-E691-EC53-3FF65C1F7959}"/>
              </a:ext>
            </a:extLst>
          </p:cNvPr>
          <p:cNvSpPr>
            <a:spLocks noGrp="1"/>
          </p:cNvSpPr>
          <p:nvPr>
            <p:ph type="title"/>
          </p:nvPr>
        </p:nvSpPr>
        <p:spPr>
          <a:xfrm>
            <a:off x="575043" y="289691"/>
            <a:ext cx="7422784" cy="675000"/>
          </a:xfrm>
        </p:spPr>
        <p:txBody>
          <a:bodyPr/>
          <a:lstStyle/>
          <a:p>
            <a:r>
              <a:rPr lang="sv-SE" sz="2400" dirty="0"/>
              <a:t>Inskickad Initial planering</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14C232B0-04FE-4ABE-2474-D9BC4945DC63}"/>
              </a:ext>
            </a:extLst>
          </p:cNvPr>
          <p:cNvPicPr>
            <a:picLocks noGrp="1" noChangeAspect="1"/>
          </p:cNvPicPr>
          <p:nvPr>
            <p:ph idx="1"/>
          </p:nvPr>
        </p:nvPicPr>
        <p:blipFill>
          <a:blip r:embed="rId2"/>
          <a:stretch>
            <a:fillRect/>
          </a:stretch>
        </p:blipFill>
        <p:spPr>
          <a:xfrm>
            <a:off x="575042" y="1041653"/>
            <a:ext cx="3521469" cy="3693691"/>
          </a:xfrm>
          <a:prstGeom prst="rect">
            <a:avLst/>
          </a:prstGeom>
          <a:ln>
            <a:noFill/>
          </a:ln>
          <a:effectLst>
            <a:outerShdw blurRad="292100" dist="139700" dir="2700000" algn="tl" rotWithShape="0">
              <a:srgbClr val="333333">
                <a:alpha val="65000"/>
              </a:srgbClr>
            </a:outerShdw>
          </a:effectLst>
        </p:spPr>
      </p:pic>
      <p:sp>
        <p:nvSpPr>
          <p:cNvPr id="6" name="Platshållare för innehåll 2">
            <a:extLst>
              <a:ext uri="{FF2B5EF4-FFF2-40B4-BE49-F238E27FC236}">
                <a16:creationId xmlns:a16="http://schemas.microsoft.com/office/drawing/2014/main" id="{782A43DD-FFB5-1B98-67B0-0BED20EE9B29}"/>
              </a:ext>
            </a:extLst>
          </p:cNvPr>
          <p:cNvSpPr txBox="1">
            <a:spLocks/>
          </p:cNvSpPr>
          <p:nvPr/>
        </p:nvSpPr>
        <p:spPr>
          <a:xfrm>
            <a:off x="4798503" y="1243629"/>
            <a:ext cx="3671163" cy="3236092"/>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Du får ett meddelande när den initiala planeringen är inskickad. </a:t>
            </a:r>
          </a:p>
          <a:p>
            <a:pPr marL="0" indent="0">
              <a:buFont typeface="Arial" panose="020B0604020202020204" pitchFamily="34" charset="0"/>
              <a:buNone/>
            </a:pPr>
            <a:endParaRPr lang="sv-SE" sz="1200" dirty="0"/>
          </a:p>
          <a:p>
            <a:pPr marL="0" indent="0">
              <a:buNone/>
            </a:pPr>
            <a:r>
              <a:rPr lang="sv-SE" sz="1200" dirty="0"/>
              <a:t>Klicka på </a:t>
            </a:r>
            <a:r>
              <a:rPr lang="sv-SE" sz="1200" b="1" dirty="0"/>
              <a:t>Tillbaka till deltagaren</a:t>
            </a:r>
            <a:r>
              <a:rPr lang="sv-SE" sz="1200" dirty="0"/>
              <a:t> för att komma tillbaka till deltagarkortet.</a:t>
            </a:r>
            <a:br>
              <a:rPr lang="sv-SE" sz="1200" dirty="0"/>
            </a:br>
            <a:endParaRPr lang="sv-SE" sz="1200" dirty="0"/>
          </a:p>
          <a:p>
            <a:pPr marL="0" indent="0">
              <a:buNone/>
            </a:pPr>
            <a:r>
              <a:rPr lang="sv-SE" sz="1200" dirty="0"/>
              <a:t>På deltagarkortet under </a:t>
            </a:r>
            <a:r>
              <a:rPr lang="sv-SE" sz="1200" b="1" dirty="0"/>
              <a:t>Övrigt inskickade rapporter, </a:t>
            </a:r>
            <a:r>
              <a:rPr lang="sv-SE" sz="1200" dirty="0"/>
              <a:t>kan du se vilken status en inskickad rapport har. </a:t>
            </a:r>
          </a:p>
          <a:p>
            <a:pPr marL="0" indent="0">
              <a:buNone/>
            </a:pPr>
            <a:r>
              <a:rPr lang="sv-SE" sz="1200" dirty="0"/>
              <a:t>Du får även en ny händelse när en rapport har en ny status.</a:t>
            </a:r>
          </a:p>
          <a:p>
            <a:pPr marL="0" indent="0">
              <a:buNone/>
            </a:pPr>
            <a:r>
              <a:rPr lang="sv-SE" sz="1200" dirty="0">
                <a:hlinkClick r:id="rId3" action="ppaction://hlinksldjump"/>
              </a:rPr>
              <a:t>Läs mer om statusar och händelser här. </a:t>
            </a:r>
            <a:endParaRPr lang="sv-SE" sz="1200" dirty="0"/>
          </a:p>
          <a:p>
            <a:pPr marL="0" indent="0">
              <a:buNone/>
            </a:pPr>
            <a:endParaRPr lang="sv-SE" sz="1200" dirty="0"/>
          </a:p>
        </p:txBody>
      </p:sp>
      <p:sp>
        <p:nvSpPr>
          <p:cNvPr id="3" name="Rektangel 2">
            <a:extLst>
              <a:ext uri="{FF2B5EF4-FFF2-40B4-BE49-F238E27FC236}">
                <a16:creationId xmlns:a16="http://schemas.microsoft.com/office/drawing/2014/main" id="{3FC19B72-C4AE-B9DB-8744-A86FA93D2C7C}"/>
              </a:ext>
              <a:ext uri="{C183D7F6-B498-43B3-948B-1728B52AA6E4}">
                <adec:decorative xmlns:adec="http://schemas.microsoft.com/office/drawing/2017/decorative" val="1"/>
              </a:ext>
            </a:extLst>
          </p:cNvPr>
          <p:cNvSpPr/>
          <p:nvPr/>
        </p:nvSpPr>
        <p:spPr>
          <a:xfrm>
            <a:off x="674334" y="2268701"/>
            <a:ext cx="566284" cy="7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3867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Bilden visar ett urklipp från IT systemet mina sidor för fristående aktörer">
            <a:extLst>
              <a:ext uri="{FF2B5EF4-FFF2-40B4-BE49-F238E27FC236}">
                <a16:creationId xmlns:a16="http://schemas.microsoft.com/office/drawing/2014/main" id="{ABE2FC10-35E3-7B12-0155-20146A9F1CED}"/>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357295" y="326772"/>
            <a:ext cx="7422784" cy="675000"/>
          </a:xfrm>
        </p:spPr>
        <p:txBody>
          <a:bodyPr/>
          <a:lstStyle/>
          <a:p>
            <a:r>
              <a:rPr lang="sv-SE" sz="2400" dirty="0"/>
              <a:t>Gemensam planering</a:t>
            </a:r>
          </a:p>
        </p:txBody>
      </p:sp>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4572000" y="1093542"/>
            <a:ext cx="3479957" cy="2845819"/>
          </a:xfrm>
        </p:spPr>
        <p:txBody>
          <a:bodyPr/>
          <a:lstStyle/>
          <a:p>
            <a:pPr marL="0" indent="0">
              <a:buNone/>
            </a:pPr>
            <a:r>
              <a:rPr lang="sv-SE" sz="1200" dirty="0"/>
              <a:t>För att skapa en rapport går du in under fliken </a:t>
            </a:r>
            <a:r>
              <a:rPr lang="sv-SE" sz="1200" b="1" dirty="0"/>
              <a:t>Rapportering</a:t>
            </a:r>
            <a:r>
              <a:rPr lang="sv-SE" sz="1200" dirty="0"/>
              <a:t> på </a:t>
            </a:r>
            <a:r>
              <a:rPr lang="sv-SE" sz="1200" b="1" dirty="0"/>
              <a:t>Deltagarkortet</a:t>
            </a:r>
            <a:r>
              <a:rPr lang="sv-SE" sz="1200" dirty="0"/>
              <a:t>. </a:t>
            </a:r>
            <a:br>
              <a:rPr lang="sv-SE" sz="1200" dirty="0"/>
            </a:br>
            <a:endParaRPr lang="sv-SE" sz="1200" dirty="0"/>
          </a:p>
          <a:p>
            <a:r>
              <a:rPr lang="sv-SE" sz="1200" dirty="0"/>
              <a:t>Välj </a:t>
            </a:r>
            <a:r>
              <a:rPr lang="sv-SE" sz="1200" b="1" dirty="0"/>
              <a:t>Gemensam planering</a:t>
            </a:r>
            <a:r>
              <a:rPr lang="sv-SE" sz="1200" dirty="0"/>
              <a:t>. </a:t>
            </a:r>
            <a:br>
              <a:rPr lang="sv-SE" sz="1200" dirty="0"/>
            </a:br>
            <a:br>
              <a:rPr lang="sv-SE" sz="1200" dirty="0"/>
            </a:br>
            <a:r>
              <a:rPr lang="sv-SE" sz="1200" dirty="0"/>
              <a:t>Vid förändringar i planeringen med deltagaren ska en ny gemensam planering skickas in till Arbetsförmedlingen. </a:t>
            </a:r>
            <a:br>
              <a:rPr lang="sv-SE" sz="1200" dirty="0"/>
            </a:br>
            <a:endParaRPr lang="sv-SE" sz="1200" dirty="0"/>
          </a:p>
          <a:p>
            <a:r>
              <a:rPr lang="sv-SE" sz="1200" dirty="0"/>
              <a:t>Under placeringsperiod 1 gäller den initiala planeringen till dess att förändringar i planeringen görs. </a:t>
            </a:r>
          </a:p>
          <a:p>
            <a:r>
              <a:rPr lang="sv-SE" sz="1200" dirty="0"/>
              <a:t>Under placeringsperiod 2 och 3 krävs en gemensam planering för att skapa en order. </a:t>
            </a:r>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0068FCB8-5386-E45F-8D87-EA1C348CD985}"/>
              </a:ext>
              <a:ext uri="{C183D7F6-B498-43B3-948B-1728B52AA6E4}">
                <adec:decorative xmlns:adec="http://schemas.microsoft.com/office/drawing/2017/decorative" val="1"/>
              </a:ext>
            </a:extLst>
          </p:cNvPr>
          <p:cNvSpPr/>
          <p:nvPr/>
        </p:nvSpPr>
        <p:spPr>
          <a:xfrm>
            <a:off x="400967" y="2624993"/>
            <a:ext cx="1813240" cy="25749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9E6D084-FB8C-02C6-38BC-A2C5BC4DC3B5}"/>
              </a:ext>
              <a:ext uri="{C183D7F6-B498-43B3-948B-1728B52AA6E4}">
                <adec:decorative xmlns:adec="http://schemas.microsoft.com/office/drawing/2017/decorative" val="1"/>
              </a:ext>
            </a:extLst>
          </p:cNvPr>
          <p:cNvSpPr/>
          <p:nvPr/>
        </p:nvSpPr>
        <p:spPr>
          <a:xfrm>
            <a:off x="363492" y="1205445"/>
            <a:ext cx="1353691" cy="166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38656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6BBC3-1D2F-479A-8416-42199D965443}"/>
              </a:ext>
            </a:extLst>
          </p:cNvPr>
          <p:cNvSpPr>
            <a:spLocks noGrp="1"/>
          </p:cNvSpPr>
          <p:nvPr>
            <p:ph type="title"/>
          </p:nvPr>
        </p:nvSpPr>
        <p:spPr>
          <a:xfrm>
            <a:off x="361979" y="226078"/>
            <a:ext cx="7422784" cy="675000"/>
          </a:xfrm>
        </p:spPr>
        <p:txBody>
          <a:bodyPr/>
          <a:lstStyle/>
          <a:p>
            <a:r>
              <a:rPr lang="sv-SE" sz="2400" dirty="0"/>
              <a:t>Skapa gemensam planering</a:t>
            </a:r>
          </a:p>
        </p:txBody>
      </p:sp>
      <p:pic>
        <p:nvPicPr>
          <p:cNvPr id="5" name="Bildobjekt 4" descr="Bilden är ett urklipp från IT systemet Mina sidor för fristående aktörer&#10;">
            <a:extLst>
              <a:ext uri="{FF2B5EF4-FFF2-40B4-BE49-F238E27FC236}">
                <a16:creationId xmlns:a16="http://schemas.microsoft.com/office/drawing/2014/main" id="{024F1D8D-6254-ED69-5B5D-55571249C26C}"/>
              </a:ext>
            </a:extLst>
          </p:cNvPr>
          <p:cNvPicPr>
            <a:picLocks noChangeAspect="1"/>
          </p:cNvPicPr>
          <p:nvPr/>
        </p:nvPicPr>
        <p:blipFill>
          <a:blip r:embed="rId2"/>
          <a:stretch>
            <a:fillRect/>
          </a:stretch>
        </p:blipFill>
        <p:spPr>
          <a:xfrm>
            <a:off x="361979" y="760651"/>
            <a:ext cx="2244923" cy="3784038"/>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D3976986-ED17-ECFF-F48F-D6FD0315EC63}"/>
              </a:ext>
              <a:ext uri="{C183D7F6-B498-43B3-948B-1728B52AA6E4}">
                <adec:decorative xmlns:adec="http://schemas.microsoft.com/office/drawing/2017/decorative" val="1"/>
              </a:ext>
            </a:extLst>
          </p:cNvPr>
          <p:cNvSpPr/>
          <p:nvPr/>
        </p:nvSpPr>
        <p:spPr>
          <a:xfrm>
            <a:off x="361979" y="3043151"/>
            <a:ext cx="1183600" cy="11970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Bilden är ett urklipp från IT systemet Mina sidor för fristående aktörer&#10;">
            <a:extLst>
              <a:ext uri="{FF2B5EF4-FFF2-40B4-BE49-F238E27FC236}">
                <a16:creationId xmlns:a16="http://schemas.microsoft.com/office/drawing/2014/main" id="{A033A1F6-38B2-497E-70A1-4705908F897C}"/>
              </a:ext>
            </a:extLst>
          </p:cNvPr>
          <p:cNvPicPr>
            <a:picLocks noChangeAspect="1"/>
          </p:cNvPicPr>
          <p:nvPr/>
        </p:nvPicPr>
        <p:blipFill>
          <a:blip r:embed="rId3"/>
          <a:stretch>
            <a:fillRect/>
          </a:stretch>
        </p:blipFill>
        <p:spPr>
          <a:xfrm>
            <a:off x="2801103" y="737592"/>
            <a:ext cx="1881835" cy="2198300"/>
          </a:xfrm>
          <a:prstGeom prst="rect">
            <a:avLst/>
          </a:prstGeom>
          <a:ln>
            <a:noFill/>
          </a:ln>
          <a:effectLst>
            <a:outerShdw blurRad="292100" dist="139700" dir="2700000" algn="tl" rotWithShape="0">
              <a:srgbClr val="333333">
                <a:alpha val="65000"/>
              </a:srgbClr>
            </a:outerShdw>
          </a:effectLst>
        </p:spPr>
      </p:pic>
      <p:pic>
        <p:nvPicPr>
          <p:cNvPr id="11" name="Bildobjekt 10" descr="Bilden är ett urklipp från IT systemet Mina sidor för fristående aktörer&#10;">
            <a:extLst>
              <a:ext uri="{FF2B5EF4-FFF2-40B4-BE49-F238E27FC236}">
                <a16:creationId xmlns:a16="http://schemas.microsoft.com/office/drawing/2014/main" id="{74909F35-5215-6B71-DE74-ECE87B664BF3}"/>
              </a:ext>
            </a:extLst>
          </p:cNvPr>
          <p:cNvPicPr>
            <a:picLocks noChangeAspect="1"/>
          </p:cNvPicPr>
          <p:nvPr/>
        </p:nvPicPr>
        <p:blipFill>
          <a:blip r:embed="rId4"/>
          <a:stretch>
            <a:fillRect/>
          </a:stretch>
        </p:blipFill>
        <p:spPr>
          <a:xfrm>
            <a:off x="2801103" y="2935892"/>
            <a:ext cx="1881835" cy="211482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B866660-2C1D-965B-32A7-0A8D5116A4D2}"/>
              </a:ext>
            </a:extLst>
          </p:cNvPr>
          <p:cNvSpPr>
            <a:spLocks noGrp="1"/>
          </p:cNvSpPr>
          <p:nvPr>
            <p:ph idx="13"/>
          </p:nvPr>
        </p:nvSpPr>
        <p:spPr>
          <a:xfrm>
            <a:off x="5204799" y="993488"/>
            <a:ext cx="3489621" cy="3246738"/>
          </a:xfrm>
        </p:spPr>
        <p:txBody>
          <a:bodyPr/>
          <a:lstStyle/>
          <a:p>
            <a:pPr marL="0" indent="0">
              <a:buNone/>
            </a:pPr>
            <a:r>
              <a:rPr lang="sv-SE" sz="1200" dirty="0"/>
              <a:t>Fyll i gemensam planering på följande sätt: </a:t>
            </a:r>
          </a:p>
          <a:p>
            <a:r>
              <a:rPr lang="sv-SE" sz="1200" dirty="0"/>
              <a:t>Först väljer du vilken eller vilka delar du vill skicka in gemensam planering för.</a:t>
            </a:r>
          </a:p>
          <a:p>
            <a:r>
              <a:rPr lang="sv-SE" sz="1200" dirty="0"/>
              <a:t>Välj de aktiviteter som deltagaren ska genomföra genom att bocka för dem i listan.</a:t>
            </a:r>
          </a:p>
          <a:p>
            <a:r>
              <a:rPr lang="sv-SE" sz="1200" dirty="0"/>
              <a:t>De obligatoriska aktiviteterna är alltid förkryssade. </a:t>
            </a:r>
          </a:p>
          <a:p>
            <a:r>
              <a:rPr lang="sv-SE" sz="1200" dirty="0"/>
              <a:t>Du får en varningstext om någon av de obligatoriska aktiviteterna inte är ikryssade när du klickar på knappen </a:t>
            </a:r>
            <a:r>
              <a:rPr lang="sv-SE" sz="1200" b="1" dirty="0"/>
              <a:t>Förhandsgranska</a:t>
            </a:r>
            <a:r>
              <a:rPr lang="sv-SE" sz="1200" dirty="0"/>
              <a:t>.</a:t>
            </a:r>
          </a:p>
          <a:p>
            <a:pPr marL="0" indent="0">
              <a:buNone/>
            </a:pPr>
            <a:endParaRPr lang="sv-SE" sz="1200" dirty="0"/>
          </a:p>
          <a:p>
            <a:pPr marL="0" indent="0">
              <a:buNone/>
            </a:pPr>
            <a:r>
              <a:rPr lang="sv-SE" sz="1200" dirty="0"/>
              <a:t>Klicka på knappen </a:t>
            </a:r>
            <a:r>
              <a:rPr lang="sv-SE" sz="1200" b="1" dirty="0"/>
              <a:t>Förhandsgranska</a:t>
            </a:r>
            <a:r>
              <a:rPr lang="sv-SE" sz="1200" dirty="0"/>
              <a:t> för att komma vidare till nästa steg.</a:t>
            </a:r>
          </a:p>
          <a:p>
            <a:pPr marL="0" indent="0">
              <a:buNone/>
            </a:pPr>
            <a:endParaRPr lang="sv-SE" sz="1200" dirty="0"/>
          </a:p>
          <a:p>
            <a:endParaRPr lang="sv-SE" sz="1200" dirty="0"/>
          </a:p>
          <a:p>
            <a:pPr marL="0" indent="0">
              <a:buNone/>
            </a:pPr>
            <a:br>
              <a:rPr lang="sv-SE" sz="1000" b="1" dirty="0"/>
            </a:br>
            <a:endParaRPr lang="sv-SE" sz="1000" b="1" dirty="0"/>
          </a:p>
          <a:p>
            <a:pPr marL="0" indent="0">
              <a:buNone/>
            </a:pPr>
            <a:endParaRPr lang="sv-SE" sz="1600" dirty="0"/>
          </a:p>
        </p:txBody>
      </p:sp>
      <p:sp>
        <p:nvSpPr>
          <p:cNvPr id="4" name="Rektangel 3">
            <a:extLst>
              <a:ext uri="{FF2B5EF4-FFF2-40B4-BE49-F238E27FC236}">
                <a16:creationId xmlns:a16="http://schemas.microsoft.com/office/drawing/2014/main" id="{DA317634-D0D4-12DA-757D-B3DE0A445EBD}"/>
              </a:ext>
              <a:ext uri="{C183D7F6-B498-43B3-948B-1728B52AA6E4}">
                <adec:decorative xmlns:adec="http://schemas.microsoft.com/office/drawing/2017/decorative" val="1"/>
              </a:ext>
            </a:extLst>
          </p:cNvPr>
          <p:cNvSpPr/>
          <p:nvPr/>
        </p:nvSpPr>
        <p:spPr>
          <a:xfrm>
            <a:off x="443228" y="1518617"/>
            <a:ext cx="478600" cy="58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7532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 systemet Mina sidor för fristående aktörer&#10;">
            <a:extLst>
              <a:ext uri="{FF2B5EF4-FFF2-40B4-BE49-F238E27FC236}">
                <a16:creationId xmlns:a16="http://schemas.microsoft.com/office/drawing/2014/main" id="{73E04D86-C72F-AF33-6EF0-CDC37ECAA61E}"/>
              </a:ext>
            </a:extLst>
          </p:cNvPr>
          <p:cNvPicPr>
            <a:picLocks noChangeAspect="1"/>
          </p:cNvPicPr>
          <p:nvPr/>
        </p:nvPicPr>
        <p:blipFill>
          <a:blip r:embed="rId2"/>
          <a:stretch>
            <a:fillRect/>
          </a:stretch>
        </p:blipFill>
        <p:spPr>
          <a:xfrm>
            <a:off x="332510" y="1133580"/>
            <a:ext cx="4257675" cy="3667125"/>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95364CE4-A36B-4FF1-8572-1CE41C27E244}"/>
              </a:ext>
            </a:extLst>
          </p:cNvPr>
          <p:cNvSpPr>
            <a:spLocks noGrp="1"/>
          </p:cNvSpPr>
          <p:nvPr>
            <p:ph type="title"/>
          </p:nvPr>
        </p:nvSpPr>
        <p:spPr>
          <a:xfrm>
            <a:off x="332510" y="478851"/>
            <a:ext cx="7422784" cy="675000"/>
          </a:xfrm>
        </p:spPr>
        <p:txBody>
          <a:bodyPr/>
          <a:lstStyle/>
          <a:p>
            <a:r>
              <a:rPr lang="sv-SE" sz="2400" dirty="0"/>
              <a:t>Skicka in gemensam planering</a:t>
            </a:r>
          </a:p>
        </p:txBody>
      </p:sp>
      <p:sp>
        <p:nvSpPr>
          <p:cNvPr id="3" name="Platshållare för innehåll 2">
            <a:extLst>
              <a:ext uri="{FF2B5EF4-FFF2-40B4-BE49-F238E27FC236}">
                <a16:creationId xmlns:a16="http://schemas.microsoft.com/office/drawing/2014/main" id="{F5054625-41A1-4928-AAFD-253172A825E8}"/>
              </a:ext>
            </a:extLst>
          </p:cNvPr>
          <p:cNvSpPr>
            <a:spLocks noGrp="1"/>
          </p:cNvSpPr>
          <p:nvPr>
            <p:ph idx="13"/>
          </p:nvPr>
        </p:nvSpPr>
        <p:spPr>
          <a:xfrm>
            <a:off x="5032763" y="1287952"/>
            <a:ext cx="3548691" cy="1689325"/>
          </a:xfrm>
        </p:spPr>
        <p:txBody>
          <a:bodyPr/>
          <a:lstStyle/>
          <a:p>
            <a:pPr marL="0" indent="0">
              <a:buNone/>
            </a:pPr>
            <a:r>
              <a:rPr lang="sv-SE" sz="1200" dirty="0"/>
              <a:t>Kontrollera att den gemensamma planeringen stämmer och att du fått med de aktiviteter ni har kommit överens om att deltagaren ska genomföra. </a:t>
            </a:r>
          </a:p>
          <a:p>
            <a:pPr marL="0" indent="0">
              <a:buNone/>
            </a:pPr>
            <a:endParaRPr lang="sv-SE" sz="1200" dirty="0"/>
          </a:p>
          <a:p>
            <a:pPr marL="0" indent="0">
              <a:buNone/>
            </a:pPr>
            <a:endParaRPr lang="sv-SE" sz="1200" dirty="0"/>
          </a:p>
          <a:p>
            <a:pPr marL="0" indent="0">
              <a:buNone/>
            </a:pPr>
            <a:r>
              <a:rPr lang="sv-SE" sz="1200" dirty="0"/>
              <a:t>För att skicka in planeringen till Arbetsförmedlingen klicka på knappen </a:t>
            </a:r>
            <a:r>
              <a:rPr lang="sv-SE" sz="1200" b="1" dirty="0"/>
              <a:t>Skicka in</a:t>
            </a:r>
            <a:r>
              <a:rPr lang="sv-SE" sz="1200" dirty="0"/>
              <a:t>.</a:t>
            </a:r>
          </a:p>
          <a:p>
            <a:pPr marL="0" indent="0">
              <a:buNone/>
            </a:pPr>
            <a:endParaRPr lang="sv-SE" sz="1200" dirty="0"/>
          </a:p>
        </p:txBody>
      </p:sp>
      <p:sp>
        <p:nvSpPr>
          <p:cNvPr id="6" name="Rektangel 5">
            <a:extLst>
              <a:ext uri="{FF2B5EF4-FFF2-40B4-BE49-F238E27FC236}">
                <a16:creationId xmlns:a16="http://schemas.microsoft.com/office/drawing/2014/main" id="{49E36A61-9274-AEC3-9F7F-A677C5A8F97C}"/>
              </a:ext>
              <a:ext uri="{C183D7F6-B498-43B3-948B-1728B52AA6E4}">
                <adec:decorative xmlns:adec="http://schemas.microsoft.com/office/drawing/2017/decorative" val="1"/>
              </a:ext>
            </a:extLst>
          </p:cNvPr>
          <p:cNvSpPr/>
          <p:nvPr/>
        </p:nvSpPr>
        <p:spPr>
          <a:xfrm>
            <a:off x="1763780" y="4341336"/>
            <a:ext cx="785211" cy="3844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10989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 systemet Mina sidor för fristående aktörer&#10;">
            <a:extLst>
              <a:ext uri="{FF2B5EF4-FFF2-40B4-BE49-F238E27FC236}">
                <a16:creationId xmlns:a16="http://schemas.microsoft.com/office/drawing/2014/main" id="{FFECBB47-12C1-0FA4-0C4C-72009B2ED345}"/>
              </a:ext>
            </a:extLst>
          </p:cNvPr>
          <p:cNvPicPr>
            <a:picLocks noChangeAspect="1"/>
          </p:cNvPicPr>
          <p:nvPr/>
        </p:nvPicPr>
        <p:blipFill>
          <a:blip r:embed="rId2"/>
          <a:stretch>
            <a:fillRect/>
          </a:stretch>
        </p:blipFill>
        <p:spPr>
          <a:xfrm>
            <a:off x="295262" y="933061"/>
            <a:ext cx="3519393" cy="3897453"/>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1D95910D-DE48-4F67-A6F7-018D334D46DC}"/>
              </a:ext>
            </a:extLst>
          </p:cNvPr>
          <p:cNvSpPr>
            <a:spLocks noGrp="1"/>
          </p:cNvSpPr>
          <p:nvPr>
            <p:ph type="title"/>
          </p:nvPr>
        </p:nvSpPr>
        <p:spPr>
          <a:xfrm>
            <a:off x="295262" y="339412"/>
            <a:ext cx="7422784" cy="675000"/>
          </a:xfrm>
        </p:spPr>
        <p:txBody>
          <a:bodyPr/>
          <a:lstStyle/>
          <a:p>
            <a:r>
              <a:rPr lang="sv-SE" sz="2400" dirty="0"/>
              <a:t>Gemensam planering inskickad</a:t>
            </a:r>
          </a:p>
        </p:txBody>
      </p:sp>
      <p:sp>
        <p:nvSpPr>
          <p:cNvPr id="3" name="Platshållare för innehåll 2">
            <a:extLst>
              <a:ext uri="{FF2B5EF4-FFF2-40B4-BE49-F238E27FC236}">
                <a16:creationId xmlns:a16="http://schemas.microsoft.com/office/drawing/2014/main" id="{8FFD5E70-019B-4C2F-81A0-E8A6E0F59CEC}"/>
              </a:ext>
            </a:extLst>
          </p:cNvPr>
          <p:cNvSpPr>
            <a:spLocks noGrp="1"/>
          </p:cNvSpPr>
          <p:nvPr>
            <p:ph idx="13"/>
          </p:nvPr>
        </p:nvSpPr>
        <p:spPr>
          <a:xfrm>
            <a:off x="4396739" y="1105180"/>
            <a:ext cx="4065271" cy="3458634"/>
          </a:xfrm>
        </p:spPr>
        <p:txBody>
          <a:bodyPr/>
          <a:lstStyle/>
          <a:p>
            <a:pPr marL="0" indent="0">
              <a:buNone/>
            </a:pPr>
            <a:r>
              <a:rPr lang="sv-SE" sz="1200" dirty="0"/>
              <a:t>Nu är den gemensamma planeringen färdig och inskickad till Arbetsförmedlingen. </a:t>
            </a:r>
            <a:br>
              <a:rPr lang="sv-SE" sz="1200" dirty="0"/>
            </a:br>
            <a:endParaRPr lang="sv-SE" sz="1200" dirty="0"/>
          </a:p>
          <a:p>
            <a:pPr marL="0" indent="0">
              <a:buNone/>
            </a:pPr>
            <a:r>
              <a:rPr lang="sv-SE" sz="1200" dirty="0"/>
              <a:t>På deltagarkortet, under </a:t>
            </a:r>
            <a:r>
              <a:rPr lang="sv-SE" sz="1200" b="1" dirty="0"/>
              <a:t>Övrigt inskickade rapporter, </a:t>
            </a:r>
            <a:r>
              <a:rPr lang="sv-SE" sz="1200" dirty="0"/>
              <a:t>kan du se vilken status en inskickad rapport har. Du får även en ny händelse när en rapport har en ny status. </a:t>
            </a:r>
          </a:p>
          <a:p>
            <a:pPr marL="0" indent="0">
              <a:buNone/>
            </a:pPr>
            <a:endParaRPr lang="sv-SE" sz="1200" dirty="0"/>
          </a:p>
          <a:p>
            <a:pPr marL="0" indent="0">
              <a:buNone/>
            </a:pPr>
            <a:r>
              <a:rPr lang="sv-SE" sz="1200" dirty="0"/>
              <a:t>Klicka på </a:t>
            </a:r>
            <a:r>
              <a:rPr lang="sv-SE" sz="1200" b="1" dirty="0"/>
              <a:t>Tillbaka till deltagaren</a:t>
            </a:r>
            <a:r>
              <a:rPr lang="sv-SE" sz="1200" dirty="0"/>
              <a:t> för att komma tillbaka tilldeltagarkortet.</a:t>
            </a:r>
          </a:p>
          <a:p>
            <a:pPr marL="0" indent="0">
              <a:buNone/>
            </a:pPr>
            <a:endParaRPr lang="sv-SE" sz="1200" dirty="0"/>
          </a:p>
          <a:p>
            <a:pPr marL="0" indent="0">
              <a:buNone/>
            </a:pPr>
            <a:r>
              <a:rPr lang="sv-SE" sz="1200" dirty="0"/>
              <a:t>Om förutsättningarna för deltagaren ändras kan du skicka in en ny gemensam planering som då kommer att ersätta den tidigare inskickade.</a:t>
            </a:r>
            <a:br>
              <a:rPr lang="sv-SE" sz="1200" dirty="0"/>
            </a:b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B2BE38E4-A9EB-7F91-970D-928A84D43CAE}"/>
              </a:ext>
              <a:ext uri="{C183D7F6-B498-43B3-948B-1728B52AA6E4}">
                <adec:decorative xmlns:adec="http://schemas.microsoft.com/office/drawing/2017/decorative" val="1"/>
              </a:ext>
            </a:extLst>
          </p:cNvPr>
          <p:cNvSpPr/>
          <p:nvPr/>
        </p:nvSpPr>
        <p:spPr>
          <a:xfrm>
            <a:off x="403885" y="4563814"/>
            <a:ext cx="1085050" cy="2667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F3E22205-DCA1-0515-AC6E-5D2773397722}"/>
              </a:ext>
              <a:ext uri="{C183D7F6-B498-43B3-948B-1728B52AA6E4}">
                <adec:decorative xmlns:adec="http://schemas.microsoft.com/office/drawing/2017/decorative" val="1"/>
              </a:ext>
            </a:extLst>
          </p:cNvPr>
          <p:cNvSpPr/>
          <p:nvPr/>
        </p:nvSpPr>
        <p:spPr>
          <a:xfrm>
            <a:off x="341654" y="1968403"/>
            <a:ext cx="701255" cy="77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1034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visar ett urklipp från IT systemet mina sidor för fristående aktörer">
            <a:extLst>
              <a:ext uri="{FF2B5EF4-FFF2-40B4-BE49-F238E27FC236}">
                <a16:creationId xmlns:a16="http://schemas.microsoft.com/office/drawing/2014/main" id="{47FEC826-4595-50FD-FA45-1DA50B9ABC26}"/>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CBE4B075-1321-441B-A285-B4EE230327F7}"/>
              </a:ext>
            </a:extLst>
          </p:cNvPr>
          <p:cNvSpPr>
            <a:spLocks noGrp="1"/>
          </p:cNvSpPr>
          <p:nvPr>
            <p:ph type="title"/>
          </p:nvPr>
        </p:nvSpPr>
        <p:spPr>
          <a:xfrm>
            <a:off x="270208" y="218542"/>
            <a:ext cx="7422784" cy="675000"/>
          </a:xfrm>
        </p:spPr>
        <p:txBody>
          <a:bodyPr/>
          <a:lstStyle/>
          <a:p>
            <a:r>
              <a:rPr lang="sv-SE" sz="2400" dirty="0"/>
              <a:t>Delredovisning</a:t>
            </a:r>
          </a:p>
        </p:txBody>
      </p:sp>
      <p:sp>
        <p:nvSpPr>
          <p:cNvPr id="3" name="Platshållare för innehåll 2">
            <a:extLst>
              <a:ext uri="{FF2B5EF4-FFF2-40B4-BE49-F238E27FC236}">
                <a16:creationId xmlns:a16="http://schemas.microsoft.com/office/drawing/2014/main" id="{623F8486-03DB-44AA-B12A-3E8AF83BC58D}"/>
              </a:ext>
            </a:extLst>
          </p:cNvPr>
          <p:cNvSpPr>
            <a:spLocks noGrp="1"/>
          </p:cNvSpPr>
          <p:nvPr>
            <p:ph idx="13"/>
          </p:nvPr>
        </p:nvSpPr>
        <p:spPr>
          <a:xfrm>
            <a:off x="4324420" y="1182539"/>
            <a:ext cx="4331919" cy="3246738"/>
          </a:xfrm>
        </p:spPr>
        <p:txBody>
          <a:bodyPr/>
          <a:lstStyle/>
          <a:p>
            <a:pPr marL="0" indent="0">
              <a:buNone/>
            </a:pPr>
            <a:br>
              <a:rPr lang="sv-SE" sz="1000" b="1" dirty="0"/>
            </a:br>
            <a:endParaRPr lang="sv-SE" sz="1000" b="1" dirty="0"/>
          </a:p>
          <a:p>
            <a:pPr marL="0" indent="0">
              <a:buNone/>
            </a:pPr>
            <a:endParaRPr lang="sv-SE" sz="1600" dirty="0"/>
          </a:p>
        </p:txBody>
      </p:sp>
      <p:sp>
        <p:nvSpPr>
          <p:cNvPr id="7" name="Rektangel 6">
            <a:extLst>
              <a:ext uri="{FF2B5EF4-FFF2-40B4-BE49-F238E27FC236}">
                <a16:creationId xmlns:a16="http://schemas.microsoft.com/office/drawing/2014/main" id="{5E8E23B5-0763-B1DF-CF27-185A2A0B69D5}"/>
              </a:ext>
              <a:ext uri="{C183D7F6-B498-43B3-948B-1728B52AA6E4}">
                <adec:decorative xmlns:adec="http://schemas.microsoft.com/office/drawing/2017/decorative" val="1"/>
              </a:ext>
            </a:extLst>
          </p:cNvPr>
          <p:cNvSpPr/>
          <p:nvPr/>
        </p:nvSpPr>
        <p:spPr>
          <a:xfrm>
            <a:off x="411014" y="3465046"/>
            <a:ext cx="1755066" cy="2768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00F75A6-CEBC-F51D-11B3-01AE6A324B0B}"/>
              </a:ext>
              <a:ext uri="{C183D7F6-B498-43B3-948B-1728B52AA6E4}">
                <adec:decorative xmlns:adec="http://schemas.microsoft.com/office/drawing/2017/decorative" val="1"/>
              </a:ext>
            </a:extLst>
          </p:cNvPr>
          <p:cNvSpPr/>
          <p:nvPr/>
        </p:nvSpPr>
        <p:spPr>
          <a:xfrm>
            <a:off x="358548" y="1182539"/>
            <a:ext cx="1387806" cy="211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EB34572E-B1FC-02F9-D58E-4A278B153F62}"/>
              </a:ext>
            </a:extLst>
          </p:cNvPr>
          <p:cNvSpPr txBox="1">
            <a:spLocks/>
          </p:cNvSpPr>
          <p:nvPr/>
        </p:nvSpPr>
        <p:spPr>
          <a:xfrm>
            <a:off x="4167266" y="893542"/>
            <a:ext cx="3314202" cy="3194616"/>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ctr">
              <a:spcBef>
                <a:spcPts val="0"/>
              </a:spcBef>
              <a:buFont typeface="Arial" panose="020B0604020202020204" pitchFamily="34" charset="0"/>
              <a:buNone/>
            </a:pPr>
            <a:r>
              <a:rPr lang="sv-SE" sz="1400" dirty="0">
                <a:latin typeface="Calibri" panose="020F0502020204030204" pitchFamily="34" charset="0"/>
              </a:rPr>
              <a:t>Delredovisning för del 1 kan skickas från dag 1 i tjänsten. </a:t>
            </a: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marL="0" indent="0" fontAlgn="ctr">
              <a:spcBef>
                <a:spcPts val="0"/>
              </a:spcBef>
              <a:buFont typeface="Arial" panose="020B0604020202020204" pitchFamily="34" charset="0"/>
              <a:buNone/>
            </a:pPr>
            <a:r>
              <a:rPr lang="sv-SE" sz="1400" dirty="0">
                <a:latin typeface="Calibri" panose="020F0502020204030204" pitchFamily="34" charset="0"/>
              </a:rPr>
              <a:t>Delredovisning för del 2, 3 och 4 kan skickas in efter en initial planering godkänts. </a:t>
            </a: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fontAlgn="ctr">
              <a:spcBef>
                <a:spcPts val="0"/>
              </a:spcBef>
              <a:buFont typeface="+mj-lt"/>
              <a:buAutoNum type="arabicPeriod"/>
            </a:pPr>
            <a:endParaRPr lang="sv-SE" sz="1400" dirty="0">
              <a:latin typeface="Calibri" panose="020F0502020204030204" pitchFamily="34" charset="0"/>
            </a:endParaRPr>
          </a:p>
          <a:p>
            <a:endParaRPr lang="sv-SE" sz="1400" dirty="0"/>
          </a:p>
        </p:txBody>
      </p:sp>
    </p:spTree>
    <p:extLst>
      <p:ext uri="{BB962C8B-B14F-4D97-AF65-F5344CB8AC3E}">
        <p14:creationId xmlns:p14="http://schemas.microsoft.com/office/powerpoint/2010/main" val="153428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090501-E96D-D364-75D8-15F6A672E5A2}"/>
              </a:ext>
            </a:extLst>
          </p:cNvPr>
          <p:cNvSpPr>
            <a:spLocks noGrp="1"/>
          </p:cNvSpPr>
          <p:nvPr>
            <p:ph type="title"/>
          </p:nvPr>
        </p:nvSpPr>
        <p:spPr>
          <a:xfrm>
            <a:off x="667857" y="241158"/>
            <a:ext cx="7422784" cy="675000"/>
          </a:xfrm>
        </p:spPr>
        <p:txBody>
          <a:bodyPr/>
          <a:lstStyle/>
          <a:p>
            <a:r>
              <a:rPr lang="sv-SE" sz="2400" dirty="0"/>
              <a:t>Fyll i delredovisning</a:t>
            </a:r>
          </a:p>
        </p:txBody>
      </p:sp>
      <p:sp>
        <p:nvSpPr>
          <p:cNvPr id="3" name="Platshållare för innehåll 2">
            <a:extLst>
              <a:ext uri="{FF2B5EF4-FFF2-40B4-BE49-F238E27FC236}">
                <a16:creationId xmlns:a16="http://schemas.microsoft.com/office/drawing/2014/main" id="{699978E5-6410-BEC8-E3BE-2709DC905E60}"/>
              </a:ext>
            </a:extLst>
          </p:cNvPr>
          <p:cNvSpPr txBox="1">
            <a:spLocks/>
          </p:cNvSpPr>
          <p:nvPr/>
        </p:nvSpPr>
        <p:spPr>
          <a:xfrm>
            <a:off x="4167266" y="896266"/>
            <a:ext cx="3522688" cy="3194616"/>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ctr">
              <a:spcBef>
                <a:spcPts val="0"/>
              </a:spcBef>
              <a:buFont typeface="Arial" panose="020B0604020202020204" pitchFamily="34" charset="0"/>
              <a:buNone/>
            </a:pPr>
            <a:r>
              <a:rPr lang="sv-SE" sz="1400" dirty="0">
                <a:latin typeface="Calibri" panose="020F0502020204030204" pitchFamily="34" charset="0"/>
              </a:rPr>
              <a:t>Fyll i efterfrågad information noga och bifoga dokumenten (delredovisning och eventuella instrumentskattningar) i en bilaga.</a:t>
            </a:r>
          </a:p>
          <a:p>
            <a:pPr marL="0" indent="0" fontAlgn="ctr">
              <a:spcBef>
                <a:spcPts val="0"/>
              </a:spcBef>
              <a:buNone/>
            </a:pPr>
            <a:endParaRPr lang="sv-SE" sz="1400" b="1" dirty="0">
              <a:latin typeface="Calibri" panose="020F0502020204030204" pitchFamily="34" charset="0"/>
            </a:endParaRPr>
          </a:p>
          <a:p>
            <a:pPr lvl="1" fontAlgn="ctr">
              <a:spcBef>
                <a:spcPts val="0"/>
              </a:spcBef>
            </a:pPr>
            <a:r>
              <a:rPr lang="sv-SE" sz="1200" dirty="0">
                <a:latin typeface="Calibri" panose="020F0502020204030204" pitchFamily="34" charset="0"/>
              </a:rPr>
              <a:t>Rapporten kan inte skickas in utan en bilaga.</a:t>
            </a:r>
          </a:p>
          <a:p>
            <a:pPr lvl="1" fontAlgn="ctr">
              <a:spcBef>
                <a:spcPts val="0"/>
              </a:spcBef>
            </a:pPr>
            <a:r>
              <a:rPr lang="sv-SE" sz="1200" dirty="0">
                <a:latin typeface="Calibri" panose="020F0502020204030204" pitchFamily="34" charset="0"/>
              </a:rPr>
              <a:t>Det är just nu endast möjligt att skicka in en bilaga i PDF format maximalt 10 MB.</a:t>
            </a:r>
          </a:p>
          <a:p>
            <a:pPr lvl="1" fontAlgn="ctr">
              <a:spcBef>
                <a:spcPts val="0"/>
              </a:spcBef>
            </a:pPr>
            <a:r>
              <a:rPr lang="sv-SE" sz="1200" b="1" dirty="0">
                <a:latin typeface="Calibri" panose="020F0502020204030204" pitchFamily="34" charset="0"/>
              </a:rPr>
              <a:t>Sammanfoga dokumenten på valfritt sätt till en bilaga. </a:t>
            </a:r>
            <a:endParaRPr lang="sv-SE" sz="1400" dirty="0">
              <a:latin typeface="Calibri" panose="020F0502020204030204" pitchFamily="34" charset="0"/>
            </a:endParaRP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marL="0" indent="0" fontAlgn="ctr">
              <a:spcBef>
                <a:spcPts val="0"/>
              </a:spcBef>
              <a:buFont typeface="Arial" panose="020B0604020202020204" pitchFamily="34" charset="0"/>
              <a:buNone/>
            </a:pPr>
            <a:r>
              <a:rPr lang="sv-SE" sz="1400" dirty="0">
                <a:latin typeface="Calibri" panose="020F0502020204030204" pitchFamily="34" charset="0"/>
              </a:rPr>
              <a:t>Filen kommer att få ett nytt namn. </a:t>
            </a:r>
          </a:p>
          <a:p>
            <a:pPr marL="0" indent="0" fontAlgn="ctr">
              <a:spcBef>
                <a:spcPts val="0"/>
              </a:spcBef>
              <a:buFont typeface="Arial" panose="020B0604020202020204" pitchFamily="34" charset="0"/>
              <a:buNone/>
            </a:pPr>
            <a:r>
              <a:rPr lang="sv-SE" sz="1400" dirty="0">
                <a:latin typeface="Calibri" panose="020F0502020204030204" pitchFamily="34" charset="0"/>
              </a:rPr>
              <a:t> </a:t>
            </a:r>
          </a:p>
          <a:p>
            <a:pPr marL="0" indent="0" fontAlgn="ctr">
              <a:spcBef>
                <a:spcPts val="0"/>
              </a:spcBef>
              <a:buFont typeface="Arial" panose="020B0604020202020204" pitchFamily="34" charset="0"/>
              <a:buNone/>
            </a:pPr>
            <a:r>
              <a:rPr lang="sv-SE" sz="1400" dirty="0">
                <a:latin typeface="Calibri" panose="020F0502020204030204" pitchFamily="34" charset="0"/>
              </a:rPr>
              <a:t>Klicka på </a:t>
            </a:r>
            <a:r>
              <a:rPr lang="sv-SE" sz="1400" b="1" dirty="0">
                <a:latin typeface="Calibri" panose="020F0502020204030204" pitchFamily="34" charset="0"/>
              </a:rPr>
              <a:t>Förhandsgranska</a:t>
            </a:r>
            <a:r>
              <a:rPr lang="sv-SE" sz="1400" dirty="0">
                <a:latin typeface="Calibri" panose="020F0502020204030204" pitchFamily="34" charset="0"/>
              </a:rPr>
              <a:t> när du är färdig för att gå vidare. </a:t>
            </a:r>
            <a:endParaRPr lang="sv-SE" sz="1400" dirty="0"/>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fontAlgn="ctr">
              <a:spcBef>
                <a:spcPts val="0"/>
              </a:spcBef>
              <a:buFont typeface="+mj-lt"/>
              <a:buAutoNum type="arabicPeriod"/>
            </a:pPr>
            <a:endParaRPr lang="sv-SE" sz="1400" dirty="0">
              <a:latin typeface="Calibri" panose="020F0502020204030204" pitchFamily="34" charset="0"/>
            </a:endParaRPr>
          </a:p>
          <a:p>
            <a:endParaRPr lang="sv-SE" sz="1400" dirty="0"/>
          </a:p>
        </p:txBody>
      </p:sp>
      <p:pic>
        <p:nvPicPr>
          <p:cNvPr id="8" name="Bildobjekt 7" descr="Bilden visar ett urklipp från IT systemet mina sidor för fristående aktörer">
            <a:extLst>
              <a:ext uri="{FF2B5EF4-FFF2-40B4-BE49-F238E27FC236}">
                <a16:creationId xmlns:a16="http://schemas.microsoft.com/office/drawing/2014/main" id="{39C819B1-AB94-FCC1-AED9-C0D283945C1F}"/>
              </a:ext>
            </a:extLst>
          </p:cNvPr>
          <p:cNvPicPr>
            <a:picLocks noChangeAspect="1"/>
          </p:cNvPicPr>
          <p:nvPr/>
        </p:nvPicPr>
        <p:blipFill>
          <a:blip r:embed="rId2"/>
          <a:stretch>
            <a:fillRect/>
          </a:stretch>
        </p:blipFill>
        <p:spPr>
          <a:xfrm>
            <a:off x="667857" y="896266"/>
            <a:ext cx="2595891" cy="4006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52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8A7BEEA-D042-4850-AB0C-EE55F6A8BF79}"/>
              </a:ext>
            </a:extLst>
          </p:cNvPr>
          <p:cNvSpPr>
            <a:spLocks noGrp="1"/>
          </p:cNvSpPr>
          <p:nvPr>
            <p:ph type="title"/>
          </p:nvPr>
        </p:nvSpPr>
        <p:spPr>
          <a:xfrm>
            <a:off x="163541" y="128511"/>
            <a:ext cx="7422784" cy="675000"/>
          </a:xfrm>
        </p:spPr>
        <p:txBody>
          <a:bodyPr/>
          <a:lstStyle/>
          <a:p>
            <a:r>
              <a:rPr lang="sv-SE" dirty="0"/>
              <a:t>Innehållsförteckning</a:t>
            </a:r>
          </a:p>
        </p:txBody>
      </p:sp>
      <p:sp>
        <p:nvSpPr>
          <p:cNvPr id="19" name="textruta 18">
            <a:extLst>
              <a:ext uri="{FF2B5EF4-FFF2-40B4-BE49-F238E27FC236}">
                <a16:creationId xmlns:a16="http://schemas.microsoft.com/office/drawing/2014/main" id="{564C77CF-80CC-40B9-B92B-C6E0E2ABC869}"/>
              </a:ext>
            </a:extLst>
          </p:cNvPr>
          <p:cNvSpPr txBox="1"/>
          <p:nvPr/>
        </p:nvSpPr>
        <p:spPr>
          <a:xfrm>
            <a:off x="163541" y="557290"/>
            <a:ext cx="8783510" cy="6056723"/>
          </a:xfrm>
          <a:prstGeom prst="rect">
            <a:avLst/>
          </a:prstGeom>
          <a:noFill/>
        </p:spPr>
        <p:txBody>
          <a:bodyPr wrap="square" numCol="3" anchor="t">
            <a:spAutoFit/>
          </a:bodyPr>
          <a:lstStyle/>
          <a:p>
            <a:pPr>
              <a:spcAft>
                <a:spcPts val="300"/>
              </a:spcAft>
            </a:pPr>
            <a:r>
              <a:rPr lang="sv-SE" sz="1000" b="1" dirty="0">
                <a:latin typeface="+mj-lt"/>
                <a:hlinkClick r:id="rId3" action="ppaction://hlinksldjump"/>
              </a:rPr>
              <a:t>Första sidan på </a:t>
            </a:r>
            <a:br>
              <a:rPr lang="sv-SE" sz="1000" b="1" dirty="0">
                <a:latin typeface="+mj-lt"/>
                <a:hlinkClick r:id="rId3" action="ppaction://hlinksldjump"/>
              </a:rPr>
            </a:br>
            <a:r>
              <a:rPr lang="sv-SE" sz="1000" b="1" dirty="0">
                <a:latin typeface="+mj-lt"/>
                <a:hlinkClick r:id="rId3" action="ppaction://hlinksldjump"/>
              </a:rPr>
              <a:t>Mina sidor för fristående aktörer</a:t>
            </a:r>
            <a:endParaRPr lang="sv-SE" sz="1000" b="1" dirty="0">
              <a:latin typeface="+mj-lt"/>
              <a:hlinkClick r:id="" action="ppaction://noaction"/>
            </a:endParaRPr>
          </a:p>
          <a:p>
            <a:pPr>
              <a:spcAft>
                <a:spcPts val="300"/>
              </a:spcAft>
            </a:pPr>
            <a:endParaRPr lang="sv-SE" sz="1000" b="1" dirty="0">
              <a:latin typeface="+mj-lt"/>
              <a:hlinkClick r:id="" action="ppaction://noaction"/>
            </a:endParaRPr>
          </a:p>
          <a:p>
            <a:pPr>
              <a:spcAft>
                <a:spcPts val="300"/>
              </a:spcAft>
            </a:pPr>
            <a:r>
              <a:rPr lang="sv-SE" sz="1000" b="1" dirty="0">
                <a:latin typeface="+mj-lt"/>
                <a:hlinkClick r:id="rId4" action="ppaction://hlinksldjump"/>
              </a:rPr>
              <a:t>Mina deltagare, deltagarinformation</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Se mina deltagare</a:t>
            </a:r>
          </a:p>
          <a:p>
            <a:pPr marL="171450" indent="-171450">
              <a:spcAft>
                <a:spcPts val="300"/>
              </a:spcAft>
              <a:buFont typeface="Arial" panose="020B0604020202020204" pitchFamily="34" charset="0"/>
              <a:buChar char="•"/>
            </a:pPr>
            <a:r>
              <a:rPr lang="sv-SE" sz="1000" dirty="0">
                <a:latin typeface="+mj-lt"/>
              </a:rPr>
              <a:t>Händelseöversikt</a:t>
            </a:r>
          </a:p>
          <a:p>
            <a:pPr marL="171450" indent="-171450">
              <a:spcAft>
                <a:spcPts val="300"/>
              </a:spcAft>
              <a:buFont typeface="Arial" panose="020B0604020202020204" pitchFamily="34" charset="0"/>
              <a:buChar char="•"/>
            </a:pPr>
            <a:r>
              <a:rPr lang="sv-SE" sz="1000" dirty="0">
                <a:latin typeface="+mj-lt"/>
              </a:rPr>
              <a:t>Deltagarinformation – Deltagare &amp; tjänst</a:t>
            </a:r>
          </a:p>
          <a:p>
            <a:pPr marL="171450" indent="-171450">
              <a:spcAft>
                <a:spcPts val="300"/>
              </a:spcAft>
              <a:buFont typeface="Arial" panose="020B0604020202020204" pitchFamily="34" charset="0"/>
              <a:buChar char="•"/>
            </a:pPr>
            <a:r>
              <a:rPr lang="sv-SE" sz="1000" dirty="0">
                <a:latin typeface="+mj-lt"/>
              </a:rPr>
              <a:t>Deltagarinformation – Rapportering</a:t>
            </a:r>
          </a:p>
          <a:p>
            <a:pPr marL="171450" indent="-171450">
              <a:spcAft>
                <a:spcPts val="300"/>
              </a:spcAft>
              <a:buFont typeface="Arial" panose="020B0604020202020204" pitchFamily="34" charset="0"/>
              <a:buChar char="•"/>
            </a:pPr>
            <a:r>
              <a:rPr lang="sv-SE" sz="1000" dirty="0">
                <a:latin typeface="+mj-lt"/>
              </a:rPr>
              <a:t>Deltagarinformation - Tolk</a:t>
            </a:r>
          </a:p>
          <a:p>
            <a:pPr marL="171450" indent="-171450">
              <a:spcAft>
                <a:spcPts val="300"/>
              </a:spcAft>
              <a:buFont typeface="Arial" panose="020B0604020202020204" pitchFamily="34" charset="0"/>
              <a:buChar char="•"/>
            </a:pPr>
            <a:r>
              <a:rPr lang="sv-SE" sz="1000" dirty="0">
                <a:latin typeface="+mj-lt"/>
              </a:rPr>
              <a:t>Deltagarinformation – Handlingsplan</a:t>
            </a:r>
          </a:p>
          <a:p>
            <a:pPr marL="171450" indent="-171450">
              <a:spcAft>
                <a:spcPts val="300"/>
              </a:spcAft>
              <a:buFont typeface="Arial" panose="020B0604020202020204" pitchFamily="34" charset="0"/>
              <a:buChar char="•"/>
            </a:pPr>
            <a:endParaRPr lang="sv-SE" sz="1000" dirty="0">
              <a:latin typeface="+mj-lt"/>
            </a:endParaRPr>
          </a:p>
          <a:p>
            <a:pPr>
              <a:spcAft>
                <a:spcPts val="300"/>
              </a:spcAft>
            </a:pPr>
            <a:r>
              <a:rPr lang="sv-SE" sz="1000" b="1" dirty="0">
                <a:latin typeface="+mj-lt"/>
                <a:hlinkClick r:id="rId5" action="ppaction://hlinksldjump"/>
              </a:rPr>
              <a:t>Ny period</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Ny period - placeringsperioder</a:t>
            </a:r>
          </a:p>
          <a:p>
            <a:pPr marL="171450" indent="-171450">
              <a:spcAft>
                <a:spcPts val="300"/>
              </a:spcAft>
              <a:buFont typeface="Arial" panose="020B0604020202020204" pitchFamily="34" charset="0"/>
              <a:buChar char="•"/>
            </a:pPr>
            <a:r>
              <a:rPr lang="sv-SE" sz="1000" dirty="0">
                <a:latin typeface="+mj-lt"/>
              </a:rPr>
              <a:t>Ny period – deltagarlistan</a:t>
            </a:r>
          </a:p>
          <a:p>
            <a:pPr marL="171450" indent="-171450">
              <a:spcAft>
                <a:spcPts val="300"/>
              </a:spcAft>
              <a:buFont typeface="Arial" panose="020B0604020202020204" pitchFamily="34" charset="0"/>
              <a:buChar char="•"/>
            </a:pPr>
            <a:r>
              <a:rPr lang="sv-SE" sz="1000" dirty="0">
                <a:latin typeface="+mj-lt"/>
              </a:rPr>
              <a:t>Ny period - deltagarkortet</a:t>
            </a:r>
          </a:p>
          <a:p>
            <a:pPr marL="0" indent="0">
              <a:spcBef>
                <a:spcPts val="0"/>
              </a:spcBef>
              <a:spcAft>
                <a:spcPts val="300"/>
              </a:spcAft>
              <a:buNone/>
            </a:pPr>
            <a:endParaRPr lang="sv-SE" sz="1000" b="1" dirty="0">
              <a:latin typeface="+mj-lt"/>
            </a:endParaRPr>
          </a:p>
          <a:p>
            <a:pPr>
              <a:spcBef>
                <a:spcPts val="0"/>
              </a:spcBef>
              <a:spcAft>
                <a:spcPts val="300"/>
              </a:spcAft>
            </a:pPr>
            <a:r>
              <a:rPr lang="sv-SE" sz="1000" b="1" dirty="0">
                <a:latin typeface="+mj-lt"/>
                <a:hlinkClick r:id="rId6" action="ppaction://hlinksldjump"/>
              </a:rPr>
              <a:t>Skapa och skicka rapporter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a:t>
            </a:r>
          </a:p>
          <a:p>
            <a:pPr marL="171450" indent="-171450">
              <a:spcBef>
                <a:spcPts val="0"/>
              </a:spcBef>
              <a:spcAft>
                <a:spcPts val="300"/>
              </a:spcAft>
              <a:buFont typeface="Arial" panose="020B0604020202020204" pitchFamily="34" charset="0"/>
              <a:buChar char="•"/>
            </a:pPr>
            <a:r>
              <a:rPr lang="sv-SE" sz="1000" dirty="0">
                <a:latin typeface="+mj-lt"/>
              </a:rPr>
              <a:t>Om du inte fyller i aktiviteterna korrekt</a:t>
            </a:r>
          </a:p>
          <a:p>
            <a:pPr marL="171450" indent="-171450">
              <a:spcBef>
                <a:spcPts val="0"/>
              </a:spcBef>
              <a:spcAft>
                <a:spcPts val="300"/>
              </a:spcAft>
              <a:buFont typeface="Arial" panose="020B0604020202020204" pitchFamily="34" charset="0"/>
              <a:buChar char="•"/>
            </a:pPr>
            <a:r>
              <a:rPr lang="sv-SE" sz="1000" dirty="0">
                <a:latin typeface="+mj-lt"/>
              </a:rPr>
              <a:t>Skicka in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 inskickad</a:t>
            </a:r>
          </a:p>
          <a:p>
            <a:pPr>
              <a:spcBef>
                <a:spcPts val="0"/>
              </a:spcBef>
              <a:spcAft>
                <a:spcPts val="300"/>
              </a:spcAft>
            </a:pPr>
            <a:endParaRPr lang="sv-SE" sz="1000" dirty="0">
              <a:latin typeface="+mj-lt"/>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rId7" action="ppaction://hlinksldjump"/>
              </a:rPr>
              <a:t>Skapa avvikelserapport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a:t>
            </a:r>
            <a:br>
              <a:rPr lang="sv-SE" sz="1000" dirty="0">
                <a:latin typeface="+mj-lt"/>
              </a:rPr>
            </a:b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Avvikelse</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 avvikelse</a:t>
            </a:r>
            <a:br>
              <a:rPr lang="sv-SE" sz="1000" dirty="0">
                <a:latin typeface="+mj-lt"/>
              </a:rPr>
            </a:br>
            <a:endParaRPr lang="sv-SE" sz="1000" dirty="0">
              <a:latin typeface="+mj-lt"/>
            </a:endParaRPr>
          </a:p>
          <a:p>
            <a:pPr marL="0" indent="0">
              <a:spcBef>
                <a:spcPts val="0"/>
              </a:spcBef>
              <a:spcAft>
                <a:spcPts val="300"/>
              </a:spcAft>
              <a:buNone/>
            </a:pPr>
            <a:r>
              <a:rPr lang="sv-SE" sz="1000" b="1" dirty="0">
                <a:latin typeface="+mj-lt"/>
                <a:hlinkClick r:id="rId8" action="ppaction://hlinksldjump"/>
              </a:rPr>
              <a:t>Initial Planering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initial planering</a:t>
            </a:r>
          </a:p>
          <a:p>
            <a:pPr marL="171450" indent="-171450">
              <a:spcBef>
                <a:spcPts val="0"/>
              </a:spcBef>
              <a:spcAft>
                <a:spcPts val="300"/>
              </a:spcAft>
              <a:buFont typeface="Arial" panose="020B0604020202020204" pitchFamily="34" charset="0"/>
              <a:buChar char="•"/>
            </a:pPr>
            <a:r>
              <a:rPr lang="sv-SE" sz="1000" dirty="0">
                <a:latin typeface="+mj-lt"/>
              </a:rPr>
              <a:t>Förhandsgranska initial planering</a:t>
            </a:r>
          </a:p>
          <a:p>
            <a:pPr marL="171450" indent="-171450">
              <a:spcBef>
                <a:spcPts val="0"/>
              </a:spcBef>
              <a:spcAft>
                <a:spcPts val="300"/>
              </a:spcAft>
              <a:buFont typeface="Arial" panose="020B0604020202020204" pitchFamily="34" charset="0"/>
              <a:buChar char="•"/>
            </a:pPr>
            <a:r>
              <a:rPr lang="sv-SE" sz="1000" dirty="0">
                <a:latin typeface="+mj-lt"/>
              </a:rPr>
              <a:t>Inskickas initial planering</a:t>
            </a:r>
            <a:endParaRPr lang="sv-SE" sz="1000" dirty="0">
              <a:latin typeface="+mj-lt"/>
              <a:hlinkClick r:id="rId9" action="ppaction://hlinksldjump"/>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rId9" action="ppaction://hlinksldjump"/>
              </a:rPr>
              <a:t>Periodisk redovisning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Se status periodisk redovisning</a:t>
            </a:r>
          </a:p>
          <a:p>
            <a:pPr marL="171450" indent="-171450">
              <a:spcBef>
                <a:spcPts val="0"/>
              </a:spcBef>
              <a:spcAft>
                <a:spcPts val="300"/>
              </a:spcAft>
              <a:buFont typeface="Arial" panose="020B0604020202020204" pitchFamily="34" charset="0"/>
              <a:buChar char="•"/>
            </a:pPr>
            <a:r>
              <a:rPr lang="sv-SE" sz="1000" dirty="0">
                <a:latin typeface="+mj-lt"/>
              </a:rPr>
              <a:t>Skapa periodisk redovisning</a:t>
            </a:r>
          </a:p>
          <a:p>
            <a:pPr marL="171450" indent="-171450">
              <a:spcBef>
                <a:spcPts val="0"/>
              </a:spcBef>
              <a:spcAft>
                <a:spcPts val="300"/>
              </a:spcAft>
              <a:buFont typeface="Arial" panose="020B0604020202020204" pitchFamily="34" charset="0"/>
              <a:buChar char="•"/>
            </a:pPr>
            <a:r>
              <a:rPr lang="sv-SE" sz="1000" dirty="0">
                <a:latin typeface="+mj-lt"/>
              </a:rPr>
              <a:t>Förhandsgranska periodisk redovisning</a:t>
            </a:r>
          </a:p>
          <a:p>
            <a:pPr marL="0" indent="0">
              <a:spcBef>
                <a:spcPts val="0"/>
              </a:spcBef>
              <a:spcAft>
                <a:spcPts val="300"/>
              </a:spcAft>
              <a:buNone/>
            </a:pPr>
            <a:endParaRPr lang="sv-SE" sz="1000" dirty="0">
              <a:latin typeface="+mj-lt"/>
            </a:endParaRPr>
          </a:p>
          <a:p>
            <a:pPr>
              <a:spcBef>
                <a:spcPts val="0"/>
              </a:spcBef>
              <a:spcAft>
                <a:spcPts val="300"/>
              </a:spcAft>
            </a:pPr>
            <a:r>
              <a:rPr lang="sv-SE" sz="1000" b="1" dirty="0">
                <a:latin typeface="+mj-lt"/>
                <a:hlinkClick r:id="rId10" action="ppaction://hlinksldjump"/>
              </a:rPr>
              <a:t>Informativ 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informativ rapport, utan bilaga</a:t>
            </a:r>
          </a:p>
          <a:p>
            <a:pPr marL="171450" indent="-171450">
              <a:spcBef>
                <a:spcPts val="0"/>
              </a:spcBef>
              <a:spcAft>
                <a:spcPts val="300"/>
              </a:spcAft>
              <a:buFont typeface="Arial" panose="020B0604020202020204" pitchFamily="34" charset="0"/>
              <a:buChar char="•"/>
            </a:pPr>
            <a:r>
              <a:rPr lang="sv-SE" sz="1000" dirty="0">
                <a:latin typeface="+mj-lt"/>
              </a:rPr>
              <a:t>Skapa informativ rapport, med bilaga</a:t>
            </a:r>
          </a:p>
          <a:p>
            <a:pPr marL="171450" indent="-171450">
              <a:spcBef>
                <a:spcPts val="0"/>
              </a:spcBef>
              <a:spcAft>
                <a:spcPts val="300"/>
              </a:spcAft>
              <a:buFont typeface="Arial" panose="020B0604020202020204" pitchFamily="34" charset="0"/>
              <a:buChar char="•"/>
            </a:pPr>
            <a:endParaRPr lang="sv-SE" sz="1000" b="1" dirty="0">
              <a:latin typeface="+mj-lt"/>
              <a:hlinkClick r:id="rId11" action="ppaction://hlinksldjump"/>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rId12" action="ppaction://hlinksldjump"/>
              </a:rPr>
              <a:t>Delredovisning</a:t>
            </a:r>
            <a:endParaRPr lang="sv-SE" sz="1000" b="1" dirty="0">
              <a:latin typeface="+mj-lt"/>
              <a:hlinkClick r:id="rId11" action="ppaction://hlinksldjump"/>
            </a:endParaRPr>
          </a:p>
          <a:p>
            <a:pPr marL="171450" indent="-171450">
              <a:spcBef>
                <a:spcPts val="0"/>
              </a:spcBef>
              <a:spcAft>
                <a:spcPts val="300"/>
              </a:spcAft>
              <a:buFont typeface="Arial" panose="020B0604020202020204" pitchFamily="34" charset="0"/>
              <a:buChar char="•"/>
            </a:pPr>
            <a:r>
              <a:rPr lang="sv-SE" sz="1000" dirty="0">
                <a:latin typeface="+mj-lt"/>
              </a:rPr>
              <a:t>Skapa delredovisning</a:t>
            </a:r>
          </a:p>
          <a:p>
            <a:pPr>
              <a:spcBef>
                <a:spcPts val="0"/>
              </a:spcBef>
              <a:spcAft>
                <a:spcPts val="300"/>
              </a:spcAft>
            </a:pPr>
            <a:endParaRPr lang="sv-SE" sz="1000" b="1" dirty="0">
              <a:latin typeface="+mj-lt"/>
            </a:endParaRPr>
          </a:p>
          <a:p>
            <a:pPr>
              <a:spcAft>
                <a:spcPts val="300"/>
              </a:spcAft>
            </a:pPr>
            <a:r>
              <a:rPr lang="sv-SE" sz="1000" b="1" dirty="0">
                <a:latin typeface="+mj-lt"/>
                <a:hlinkClick r:id="rId13" action="ppaction://hlinksldjump"/>
              </a:rPr>
              <a:t>Signal om studier eller arbete</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Skapa signal om arbeta eller studier</a:t>
            </a:r>
          </a:p>
          <a:p>
            <a:pPr marL="171450" indent="-171450">
              <a:spcAft>
                <a:spcPts val="300"/>
              </a:spcAft>
              <a:buFont typeface="Arial" panose="020B0604020202020204" pitchFamily="34" charset="0"/>
              <a:buChar char="•"/>
            </a:pPr>
            <a:r>
              <a:rPr lang="sv-SE" sz="1000" dirty="0">
                <a:latin typeface="+mj-lt"/>
              </a:rPr>
              <a:t>Skicka in signal om arbete eller studier</a:t>
            </a:r>
          </a:p>
          <a:p>
            <a:pPr>
              <a:spcAft>
                <a:spcPts val="300"/>
              </a:spcAft>
            </a:pPr>
            <a:endParaRPr lang="sv-SE" sz="1000" dirty="0">
              <a:latin typeface="+mj-lt"/>
            </a:endParaRPr>
          </a:p>
          <a:p>
            <a:pPr>
              <a:spcAft>
                <a:spcPts val="300"/>
              </a:spcAft>
            </a:pPr>
            <a:r>
              <a:rPr lang="sv-SE" sz="1000" b="1" dirty="0">
                <a:latin typeface="+mj-lt"/>
                <a:hlinkClick r:id="rId14" action="ppaction://hlinksldjump"/>
              </a:rPr>
              <a:t>Resultatredovisning</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Skapa resultatredovisning</a:t>
            </a:r>
          </a:p>
          <a:p>
            <a:pPr marL="171450" indent="-171450">
              <a:spcAft>
                <a:spcPts val="300"/>
              </a:spcAft>
              <a:buFont typeface="Arial" panose="020B0604020202020204" pitchFamily="34" charset="0"/>
              <a:buChar char="•"/>
            </a:pPr>
            <a:r>
              <a:rPr lang="sv-SE" sz="1000" dirty="0">
                <a:latin typeface="+mj-lt"/>
              </a:rPr>
              <a:t>Skicka in resultatredovisning</a:t>
            </a: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rId15" action="ppaction://hlinksldjump"/>
              </a:rPr>
              <a:t>Händelser och status på inskickade rapporter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Vilka status finns och dess betydelse</a:t>
            </a:r>
          </a:p>
          <a:p>
            <a:pPr marL="171450" indent="-171450">
              <a:spcBef>
                <a:spcPts val="0"/>
              </a:spcBef>
              <a:spcAft>
                <a:spcPts val="300"/>
              </a:spcAft>
              <a:buFont typeface="Arial" panose="020B0604020202020204" pitchFamily="34" charset="0"/>
              <a:buChar char="•"/>
            </a:pPr>
            <a:r>
              <a:rPr lang="sv-SE" sz="1000" dirty="0">
                <a:latin typeface="+mj-lt"/>
              </a:rPr>
              <a:t>Nya händelser- första sidan</a:t>
            </a:r>
          </a:p>
          <a:p>
            <a:pPr marL="171450" indent="-171450">
              <a:spcBef>
                <a:spcPts val="0"/>
              </a:spcBef>
              <a:spcAft>
                <a:spcPts val="300"/>
              </a:spcAft>
              <a:buFont typeface="Arial" panose="020B0604020202020204" pitchFamily="34" charset="0"/>
              <a:buChar char="•"/>
            </a:pPr>
            <a:r>
              <a:rPr lang="sv-SE" sz="1000" dirty="0">
                <a:latin typeface="+mj-lt"/>
              </a:rPr>
              <a:t>Nya händelser och status - deltagarkortet</a:t>
            </a:r>
          </a:p>
          <a:p>
            <a:pPr marL="171450" indent="-171450">
              <a:spcBef>
                <a:spcPts val="0"/>
              </a:spcBef>
              <a:spcAft>
                <a:spcPts val="300"/>
              </a:spcAft>
              <a:buFont typeface="Arial" panose="020B0604020202020204" pitchFamily="34" charset="0"/>
              <a:buChar char="•"/>
            </a:pPr>
            <a:r>
              <a:rPr lang="sv-SE" sz="1000" dirty="0">
                <a:latin typeface="+mj-lt"/>
              </a:rPr>
              <a:t>Nya händelser och status - deltagarlistan</a:t>
            </a:r>
            <a:br>
              <a:rPr lang="sv-SE" sz="1000" b="1" dirty="0">
                <a:latin typeface="+mj-lt"/>
              </a:rPr>
            </a:br>
            <a:endParaRPr lang="sv-SE" sz="1000" b="1" dirty="0">
              <a:latin typeface="+mj-lt"/>
            </a:endParaRPr>
          </a:p>
          <a:p>
            <a:pPr>
              <a:spcBef>
                <a:spcPts val="0"/>
              </a:spcBef>
              <a:spcAft>
                <a:spcPts val="300"/>
              </a:spcAft>
            </a:pPr>
            <a:r>
              <a:rPr lang="sv-SE" sz="1000" b="1" dirty="0">
                <a:latin typeface="+mj-lt"/>
                <a:hlinkClick r:id="rId16" action="ppaction://hlinksldjump"/>
              </a:rPr>
              <a:t>Exporter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Exportera deltagarinformation</a:t>
            </a:r>
          </a:p>
          <a:p>
            <a:pPr marL="171450" indent="-171450">
              <a:spcBef>
                <a:spcPts val="0"/>
              </a:spcBef>
              <a:spcAft>
                <a:spcPts val="300"/>
              </a:spcAft>
              <a:buFont typeface="Arial" panose="020B0604020202020204" pitchFamily="34" charset="0"/>
              <a:buChar char="•"/>
            </a:pPr>
            <a:r>
              <a:rPr lang="sv-SE" sz="1000" dirty="0">
                <a:latin typeface="+mj-lt"/>
              </a:rPr>
              <a:t>Exportera underlag ekonomi</a:t>
            </a:r>
          </a:p>
          <a:p>
            <a:pPr marL="0" indent="0">
              <a:spcBef>
                <a:spcPts val="0"/>
              </a:spcBef>
              <a:spcAft>
                <a:spcPts val="300"/>
              </a:spcAft>
              <a:buNone/>
            </a:pPr>
            <a:endParaRPr lang="sv-SE" sz="1000" b="1" dirty="0">
              <a:latin typeface="+mj-lt"/>
            </a:endParaRPr>
          </a:p>
          <a:p>
            <a:pPr marL="0" indent="0">
              <a:spcBef>
                <a:spcPts val="0"/>
              </a:spcBef>
              <a:spcAft>
                <a:spcPts val="300"/>
              </a:spcAft>
              <a:buNone/>
            </a:pPr>
            <a:endParaRPr lang="sv-SE" sz="1000" dirty="0">
              <a:latin typeface="+mj-lt"/>
            </a:endParaRPr>
          </a:p>
          <a:p>
            <a:pPr marL="0" indent="0">
              <a:spcBef>
                <a:spcPts val="0"/>
              </a:spcBef>
              <a:spcAft>
                <a:spcPts val="300"/>
              </a:spcAft>
              <a:buNone/>
            </a:pPr>
            <a:br>
              <a:rPr lang="sv-SE" sz="1000" dirty="0">
                <a:latin typeface="+mj-lt"/>
              </a:rPr>
            </a:br>
            <a:endParaRPr lang="sv-SE" sz="1000" dirty="0">
              <a:latin typeface="+mj-lt"/>
            </a:endParaRPr>
          </a:p>
        </p:txBody>
      </p:sp>
      <p:sp>
        <p:nvSpPr>
          <p:cNvPr id="8" name="textruta 7">
            <a:extLst>
              <a:ext uri="{FF2B5EF4-FFF2-40B4-BE49-F238E27FC236}">
                <a16:creationId xmlns:a16="http://schemas.microsoft.com/office/drawing/2014/main" id="{9EB993FF-F998-4AD1-BCD5-C755573A4276}"/>
              </a:ext>
            </a:extLst>
          </p:cNvPr>
          <p:cNvSpPr txBox="1"/>
          <p:nvPr/>
        </p:nvSpPr>
        <p:spPr>
          <a:xfrm>
            <a:off x="4358081" y="219790"/>
            <a:ext cx="4572000" cy="246221"/>
          </a:xfrm>
          <a:prstGeom prst="rect">
            <a:avLst/>
          </a:prstGeom>
          <a:noFill/>
        </p:spPr>
        <p:txBody>
          <a:bodyPr wrap="square">
            <a:spAutoFit/>
          </a:bodyPr>
          <a:lstStyle/>
          <a:p>
            <a:pPr marL="0" indent="0" algn="r">
              <a:spcBef>
                <a:spcPts val="0"/>
              </a:spcBef>
              <a:spcAft>
                <a:spcPts val="300"/>
              </a:spcAft>
              <a:buNone/>
            </a:pPr>
            <a:r>
              <a:rPr lang="sv-SE" sz="1000" b="1" dirty="0">
                <a:latin typeface="+mj-lt"/>
              </a:rPr>
              <a:t>Behörighet och administration finns i separat användarstöd. </a:t>
            </a:r>
          </a:p>
        </p:txBody>
      </p:sp>
    </p:spTree>
    <p:extLst>
      <p:ext uri="{BB962C8B-B14F-4D97-AF65-F5344CB8AC3E}">
        <p14:creationId xmlns:p14="http://schemas.microsoft.com/office/powerpoint/2010/main" val="532820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863BE0-2E34-ACEA-8460-4712A756A5E1}"/>
              </a:ext>
            </a:extLst>
          </p:cNvPr>
          <p:cNvSpPr>
            <a:spLocks noGrp="1"/>
          </p:cNvSpPr>
          <p:nvPr>
            <p:ph type="title"/>
          </p:nvPr>
        </p:nvSpPr>
        <p:spPr>
          <a:xfrm>
            <a:off x="575043" y="339622"/>
            <a:ext cx="7422784" cy="675000"/>
          </a:xfrm>
        </p:spPr>
        <p:txBody>
          <a:bodyPr/>
          <a:lstStyle/>
          <a:p>
            <a:r>
              <a:rPr lang="sv-SE" dirty="0"/>
              <a:t>Förhandsgranska och skicka in</a:t>
            </a:r>
          </a:p>
        </p:txBody>
      </p:sp>
      <p:pic>
        <p:nvPicPr>
          <p:cNvPr id="5" name="Platshållare för innehåll 4" descr="Bilden visar ett urklipp från IT systemet mina sidor för fristående aktörer">
            <a:extLst>
              <a:ext uri="{FF2B5EF4-FFF2-40B4-BE49-F238E27FC236}">
                <a16:creationId xmlns:a16="http://schemas.microsoft.com/office/drawing/2014/main" id="{7C910342-853D-487C-D075-18520E84E358}"/>
              </a:ext>
            </a:extLst>
          </p:cNvPr>
          <p:cNvPicPr>
            <a:picLocks noGrp="1" noChangeAspect="1"/>
          </p:cNvPicPr>
          <p:nvPr>
            <p:ph idx="1"/>
          </p:nvPr>
        </p:nvPicPr>
        <p:blipFill>
          <a:blip r:embed="rId2"/>
          <a:stretch>
            <a:fillRect/>
          </a:stretch>
        </p:blipFill>
        <p:spPr>
          <a:xfrm>
            <a:off x="575043" y="1014622"/>
            <a:ext cx="3230093" cy="38219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F5910E9-930B-2135-73CC-B6AF4932EA9E}"/>
              </a:ext>
            </a:extLst>
          </p:cNvPr>
          <p:cNvSpPr txBox="1">
            <a:spLocks/>
          </p:cNvSpPr>
          <p:nvPr/>
        </p:nvSpPr>
        <p:spPr>
          <a:xfrm>
            <a:off x="4550275" y="1233271"/>
            <a:ext cx="3177155" cy="3464497"/>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ctr">
              <a:spcBef>
                <a:spcPts val="0"/>
              </a:spcBef>
              <a:buNone/>
            </a:pPr>
            <a:r>
              <a:rPr lang="sv-SE" sz="1400" dirty="0">
                <a:latin typeface="Calibri" panose="020F0502020204030204" pitchFamily="34" charset="0"/>
              </a:rPr>
              <a:t>Kontrollera att informationen stämmer och kryssa i rutan om heder och samvete. </a:t>
            </a:r>
          </a:p>
          <a:p>
            <a:pPr marL="0" indent="0" fontAlgn="ctr">
              <a:spcBef>
                <a:spcPts val="0"/>
              </a:spcBef>
              <a:buNone/>
            </a:pPr>
            <a:endParaRPr lang="sv-SE" sz="1400" dirty="0">
              <a:latin typeface="Calibri" panose="020F0502020204030204" pitchFamily="34" charset="0"/>
            </a:endParaRPr>
          </a:p>
          <a:p>
            <a:pPr marL="0" indent="0" fontAlgn="ctr">
              <a:spcBef>
                <a:spcPts val="0"/>
              </a:spcBef>
              <a:buNone/>
            </a:pPr>
            <a:r>
              <a:rPr lang="sv-SE" sz="1400" dirty="0">
                <a:latin typeface="Calibri" panose="020F0502020204030204" pitchFamily="34" charset="0"/>
              </a:rPr>
              <a:t>När du är nöjd klicka på </a:t>
            </a:r>
            <a:r>
              <a:rPr lang="sv-SE" sz="1400" b="1" dirty="0">
                <a:latin typeface="Calibri" panose="020F0502020204030204" pitchFamily="34" charset="0"/>
              </a:rPr>
              <a:t>Skicka in</a:t>
            </a:r>
            <a:r>
              <a:rPr lang="sv-SE" sz="1400" dirty="0">
                <a:latin typeface="Calibri" panose="020F0502020204030204" pitchFamily="34" charset="0"/>
              </a:rPr>
              <a:t>. </a:t>
            </a:r>
          </a:p>
          <a:p>
            <a:pPr marL="0" indent="0" fontAlgn="ctr">
              <a:spcBef>
                <a:spcPts val="0"/>
              </a:spcBef>
              <a:buNone/>
            </a:pPr>
            <a:endParaRPr lang="sv-SE" sz="1400" dirty="0">
              <a:latin typeface="Calibri" panose="020F0502020204030204" pitchFamily="34" charset="0"/>
            </a:endParaRPr>
          </a:p>
          <a:p>
            <a:pPr marL="0" indent="0" fontAlgn="ctr">
              <a:spcBef>
                <a:spcPts val="0"/>
              </a:spcBef>
              <a:buNone/>
            </a:pPr>
            <a:r>
              <a:rPr lang="sv-SE" sz="1400" dirty="0">
                <a:latin typeface="Calibri" panose="020F0502020204030204" pitchFamily="34" charset="0"/>
              </a:rPr>
              <a:t>Du kommer att få en bekräftelse om allt gick bra. </a:t>
            </a:r>
            <a:endParaRPr lang="sv-SE" sz="1400" dirty="0"/>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fontAlgn="ctr">
              <a:spcBef>
                <a:spcPts val="0"/>
              </a:spcBef>
              <a:buFont typeface="+mj-lt"/>
              <a:buAutoNum type="arabicPeriod"/>
            </a:pPr>
            <a:endParaRPr lang="sv-SE" sz="1400" dirty="0">
              <a:latin typeface="Calibri" panose="020F0502020204030204" pitchFamily="34" charset="0"/>
            </a:endParaRPr>
          </a:p>
          <a:p>
            <a:endParaRPr lang="sv-SE" sz="1400" dirty="0"/>
          </a:p>
        </p:txBody>
      </p:sp>
    </p:spTree>
    <p:extLst>
      <p:ext uri="{BB962C8B-B14F-4D97-AF65-F5344CB8AC3E}">
        <p14:creationId xmlns:p14="http://schemas.microsoft.com/office/powerpoint/2010/main" val="356971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86179B-8D3D-4F21-93D0-B4F96419AF39}"/>
              </a:ext>
            </a:extLst>
          </p:cNvPr>
          <p:cNvSpPr>
            <a:spLocks noGrp="1"/>
          </p:cNvSpPr>
          <p:nvPr>
            <p:ph type="title"/>
          </p:nvPr>
        </p:nvSpPr>
        <p:spPr>
          <a:xfrm>
            <a:off x="575043" y="462148"/>
            <a:ext cx="7422784" cy="675000"/>
          </a:xfrm>
        </p:spPr>
        <p:txBody>
          <a:bodyPr/>
          <a:lstStyle/>
          <a:p>
            <a:r>
              <a:rPr lang="sv-SE" sz="2400" dirty="0"/>
              <a:t>Ersätta en inskickad delredovisning</a:t>
            </a:r>
          </a:p>
        </p:txBody>
      </p:sp>
      <p:sp>
        <p:nvSpPr>
          <p:cNvPr id="3" name="Platshållare för innehåll 2">
            <a:extLst>
              <a:ext uri="{FF2B5EF4-FFF2-40B4-BE49-F238E27FC236}">
                <a16:creationId xmlns:a16="http://schemas.microsoft.com/office/drawing/2014/main" id="{B445613E-8385-9767-2463-84EFA54C22D0}"/>
              </a:ext>
            </a:extLst>
          </p:cNvPr>
          <p:cNvSpPr>
            <a:spLocks noGrp="1"/>
          </p:cNvSpPr>
          <p:nvPr>
            <p:ph idx="1"/>
          </p:nvPr>
        </p:nvSpPr>
        <p:spPr>
          <a:xfrm>
            <a:off x="575042" y="1444189"/>
            <a:ext cx="4941337" cy="2872353"/>
          </a:xfrm>
        </p:spPr>
        <p:txBody>
          <a:bodyPr/>
          <a:lstStyle/>
          <a:p>
            <a:pPr marL="0" indent="0">
              <a:buNone/>
            </a:pPr>
            <a:r>
              <a:rPr lang="sv-SE" sz="1400" b="1" dirty="0"/>
              <a:t>Delredovisning som kan ersättas av dig som leverantör:</a:t>
            </a:r>
          </a:p>
          <a:p>
            <a:r>
              <a:rPr lang="sv-SE" sz="1400" dirty="0"/>
              <a:t>En inkommen och ej hanterad delredovisning.</a:t>
            </a:r>
          </a:p>
          <a:p>
            <a:r>
              <a:rPr lang="sv-SE" sz="1400" dirty="0"/>
              <a:t>En ej godkänd delredovisning. </a:t>
            </a:r>
          </a:p>
          <a:p>
            <a:pPr marL="0" indent="0">
              <a:buNone/>
            </a:pPr>
            <a:endParaRPr lang="sv-SE" sz="1400" dirty="0"/>
          </a:p>
          <a:p>
            <a:pPr marL="0" indent="0">
              <a:buNone/>
            </a:pPr>
            <a:r>
              <a:rPr lang="sv-SE" sz="1400" b="1" dirty="0"/>
              <a:t>Delredovisning som inte kan ersättas:</a:t>
            </a:r>
          </a:p>
          <a:p>
            <a:r>
              <a:rPr lang="sv-SE" sz="1400" dirty="0"/>
              <a:t>En godkänd delredovisning för en del. </a:t>
            </a:r>
          </a:p>
          <a:p>
            <a:r>
              <a:rPr lang="sv-SE" sz="1400" dirty="0"/>
              <a:t>En inkommen delredovisning som Arbetsförmedlingen jobbar med att hantera.</a:t>
            </a:r>
          </a:p>
          <a:p>
            <a:endParaRPr lang="sv-SE" sz="1400" dirty="0"/>
          </a:p>
          <a:p>
            <a:pPr marL="0" indent="0">
              <a:buNone/>
            </a:pPr>
            <a:endParaRPr lang="sv-SE" sz="1400" dirty="0"/>
          </a:p>
          <a:p>
            <a:endParaRPr lang="sv-SE" sz="1400" dirty="0"/>
          </a:p>
          <a:p>
            <a:endParaRPr lang="sv-SE" sz="1400" dirty="0"/>
          </a:p>
        </p:txBody>
      </p:sp>
      <p:sp>
        <p:nvSpPr>
          <p:cNvPr id="4" name="Rektangel 3">
            <a:extLst>
              <a:ext uri="{FF2B5EF4-FFF2-40B4-BE49-F238E27FC236}">
                <a16:creationId xmlns:a16="http://schemas.microsoft.com/office/drawing/2014/main" id="{861602FE-728D-DE06-76AF-A8567ED09DA1}"/>
              </a:ext>
              <a:ext uri="{C183D7F6-B498-43B3-948B-1728B52AA6E4}">
                <adec:decorative xmlns:adec="http://schemas.microsoft.com/office/drawing/2017/decorative" val="1"/>
              </a:ext>
            </a:extLst>
          </p:cNvPr>
          <p:cNvSpPr/>
          <p:nvPr/>
        </p:nvSpPr>
        <p:spPr>
          <a:xfrm>
            <a:off x="5776630" y="2571750"/>
            <a:ext cx="3003395" cy="810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sz="1200" dirty="0"/>
              <a:t>En ersatt rapport syns Mina sidor fristående aktörer, dock som inkommen. </a:t>
            </a:r>
          </a:p>
        </p:txBody>
      </p:sp>
    </p:spTree>
    <p:extLst>
      <p:ext uri="{BB962C8B-B14F-4D97-AF65-F5344CB8AC3E}">
        <p14:creationId xmlns:p14="http://schemas.microsoft.com/office/powerpoint/2010/main" val="27366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visar ett urklipp från IT systemet mina sidor för fristående aktörer">
            <a:extLst>
              <a:ext uri="{FF2B5EF4-FFF2-40B4-BE49-F238E27FC236}">
                <a16:creationId xmlns:a16="http://schemas.microsoft.com/office/drawing/2014/main" id="{47FEC826-4595-50FD-FA45-1DA50B9ABC26}"/>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CBE4B075-1321-441B-A285-B4EE230327F7}"/>
              </a:ext>
            </a:extLst>
          </p:cNvPr>
          <p:cNvSpPr>
            <a:spLocks noGrp="1"/>
          </p:cNvSpPr>
          <p:nvPr>
            <p:ph type="title"/>
          </p:nvPr>
        </p:nvSpPr>
        <p:spPr>
          <a:xfrm>
            <a:off x="214086" y="428025"/>
            <a:ext cx="7422784" cy="675000"/>
          </a:xfrm>
        </p:spPr>
        <p:txBody>
          <a:bodyPr/>
          <a:lstStyle/>
          <a:p>
            <a:r>
              <a:rPr lang="sv-SE" sz="2400" dirty="0"/>
              <a:t>Skapa avvikelserapport</a:t>
            </a:r>
          </a:p>
        </p:txBody>
      </p:sp>
      <p:sp>
        <p:nvSpPr>
          <p:cNvPr id="3" name="Platshållare för innehåll 2">
            <a:extLst>
              <a:ext uri="{FF2B5EF4-FFF2-40B4-BE49-F238E27FC236}">
                <a16:creationId xmlns:a16="http://schemas.microsoft.com/office/drawing/2014/main" id="{623F8486-03DB-44AA-B12A-3E8AF83BC58D}"/>
              </a:ext>
            </a:extLst>
          </p:cNvPr>
          <p:cNvSpPr>
            <a:spLocks noGrp="1"/>
          </p:cNvSpPr>
          <p:nvPr>
            <p:ph idx="13"/>
          </p:nvPr>
        </p:nvSpPr>
        <p:spPr>
          <a:xfrm>
            <a:off x="4324420" y="1182539"/>
            <a:ext cx="4331919" cy="3246738"/>
          </a:xfrm>
        </p:spPr>
        <p:txBody>
          <a:bodyPr/>
          <a:lstStyle/>
          <a:p>
            <a:pPr marL="0" indent="0">
              <a:buNone/>
            </a:pPr>
            <a:r>
              <a:rPr lang="sv-SE" sz="1200" dirty="0"/>
              <a:t>Gå in under fliken </a:t>
            </a:r>
            <a:r>
              <a:rPr lang="sv-SE" sz="1200" b="1" dirty="0"/>
              <a:t>Rapportering</a:t>
            </a:r>
            <a:r>
              <a:rPr lang="sv-SE" sz="1200" dirty="0"/>
              <a:t> på deltagarkortet. </a:t>
            </a:r>
          </a:p>
          <a:p>
            <a:r>
              <a:rPr lang="sv-SE" sz="1200" dirty="0"/>
              <a:t>Välj sedan </a:t>
            </a:r>
            <a:r>
              <a:rPr lang="sv-SE" sz="1200" b="1" dirty="0"/>
              <a:t>Avvikelserapport (Frånvaro) </a:t>
            </a:r>
            <a:r>
              <a:rPr lang="sv-SE" sz="1200" dirty="0"/>
              <a:t>eller </a:t>
            </a:r>
            <a:r>
              <a:rPr lang="sv-SE" sz="1200" b="1" dirty="0"/>
              <a:t>Avvikelserapport (Avvikelse) </a:t>
            </a:r>
            <a:r>
              <a:rPr lang="sv-SE" sz="1200" dirty="0"/>
              <a:t>beroende på vilken typ av avvikelse du vill rapportera</a:t>
            </a:r>
            <a:br>
              <a:rPr lang="sv-SE" sz="1200" dirty="0"/>
            </a:br>
            <a:endParaRPr lang="sv-SE" sz="1200" dirty="0"/>
          </a:p>
          <a:p>
            <a:pPr lvl="1"/>
            <a:r>
              <a:rPr lang="sv-SE" sz="1050" b="1" dirty="0"/>
              <a:t>Frånvaro:</a:t>
            </a:r>
            <a:br>
              <a:rPr lang="sv-SE" sz="1050" b="1" dirty="0"/>
            </a:br>
            <a:r>
              <a:rPr lang="sv-SE" sz="1050" dirty="0"/>
              <a:t>När deltagaren varit frånvarande på grund av sjukdom, vård av barn, arbete, utbildning, annan orsak, eller okänd orsak.</a:t>
            </a:r>
            <a:br>
              <a:rPr lang="sv-SE" sz="1050" dirty="0"/>
            </a:br>
            <a:r>
              <a:rPr lang="sv-SE" sz="1050" dirty="0"/>
              <a:t>Annan orsak kan till exempel vara läkar- eller tandläkarbesök, familjeangelägenhet, möte med myndighet eller annan känd orsak.</a:t>
            </a:r>
          </a:p>
          <a:p>
            <a:pPr marL="0" indent="0">
              <a:buNone/>
            </a:pPr>
            <a:endParaRPr lang="sv-SE" sz="1400" dirty="0"/>
          </a:p>
          <a:p>
            <a:pPr lvl="1"/>
            <a:r>
              <a:rPr lang="sv-SE" sz="1050" b="1" dirty="0"/>
              <a:t>Avvikelse:</a:t>
            </a:r>
            <a:br>
              <a:rPr lang="sv-SE" sz="1050" b="1" dirty="0"/>
            </a:br>
            <a:r>
              <a:rPr lang="sv-SE" sz="1050" dirty="0"/>
              <a:t>När deltagaren tackat nej till insats eller aktivitet, tackat nej till erbjudet arbete, inte kan tillgodogöra sig programmet, misskött sig eller stört verksamheten, eller sett till att erbjudet arbete inte blivit av.</a:t>
            </a:r>
            <a:br>
              <a:rPr lang="sv-SE" sz="1000" b="1" dirty="0"/>
            </a:br>
            <a:endParaRPr lang="sv-SE" sz="1000" b="1" dirty="0"/>
          </a:p>
          <a:p>
            <a:pPr marL="0" indent="0">
              <a:buNone/>
            </a:pPr>
            <a:endParaRPr lang="sv-SE" sz="1600" dirty="0"/>
          </a:p>
        </p:txBody>
      </p:sp>
      <p:sp>
        <p:nvSpPr>
          <p:cNvPr id="7" name="Rektangel 6">
            <a:extLst>
              <a:ext uri="{FF2B5EF4-FFF2-40B4-BE49-F238E27FC236}">
                <a16:creationId xmlns:a16="http://schemas.microsoft.com/office/drawing/2014/main" id="{5E8E23B5-0763-B1DF-CF27-185A2A0B69D5}"/>
              </a:ext>
              <a:ext uri="{C183D7F6-B498-43B3-948B-1728B52AA6E4}">
                <adec:decorative xmlns:adec="http://schemas.microsoft.com/office/drawing/2017/decorative" val="1"/>
              </a:ext>
            </a:extLst>
          </p:cNvPr>
          <p:cNvSpPr/>
          <p:nvPr/>
        </p:nvSpPr>
        <p:spPr>
          <a:xfrm>
            <a:off x="396023" y="2882490"/>
            <a:ext cx="1786201" cy="5797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00F75A6-CEBC-F51D-11B3-01AE6A324B0B}"/>
              </a:ext>
              <a:ext uri="{C183D7F6-B498-43B3-948B-1728B52AA6E4}">
                <adec:decorative xmlns:adec="http://schemas.microsoft.com/office/drawing/2017/decorative" val="1"/>
              </a:ext>
            </a:extLst>
          </p:cNvPr>
          <p:cNvSpPr/>
          <p:nvPr/>
        </p:nvSpPr>
        <p:spPr>
          <a:xfrm>
            <a:off x="358548" y="1182539"/>
            <a:ext cx="1387806" cy="211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075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03EB64-D5CC-44F0-93FF-B8024001C02F}"/>
              </a:ext>
            </a:extLst>
          </p:cNvPr>
          <p:cNvSpPr>
            <a:spLocks noGrp="1"/>
          </p:cNvSpPr>
          <p:nvPr>
            <p:ph type="title"/>
          </p:nvPr>
        </p:nvSpPr>
        <p:spPr>
          <a:xfrm>
            <a:off x="425476" y="161720"/>
            <a:ext cx="7422784" cy="675000"/>
          </a:xfrm>
        </p:spPr>
        <p:txBody>
          <a:bodyPr/>
          <a:lstStyle/>
          <a:p>
            <a:r>
              <a:rPr lang="sv-SE" sz="2400" dirty="0"/>
              <a:t>Avvikelserapport - Frånvaro</a:t>
            </a:r>
          </a:p>
        </p:txBody>
      </p:sp>
      <p:pic>
        <p:nvPicPr>
          <p:cNvPr id="9" name="Bildobjekt 8" descr="Bilden är ett urklipp från IT systemet Mina sidor för fristående aktörer&#10;">
            <a:extLst>
              <a:ext uri="{FF2B5EF4-FFF2-40B4-BE49-F238E27FC236}">
                <a16:creationId xmlns:a16="http://schemas.microsoft.com/office/drawing/2014/main" id="{1D5A8502-B354-5551-48F7-690B71478ACB}"/>
              </a:ext>
            </a:extLst>
          </p:cNvPr>
          <p:cNvPicPr>
            <a:picLocks noChangeAspect="1"/>
          </p:cNvPicPr>
          <p:nvPr/>
        </p:nvPicPr>
        <p:blipFill rotWithShape="1">
          <a:blip r:embed="rId2"/>
          <a:srcRect l="7876" t="15565" r="61510" b="18348"/>
          <a:stretch/>
        </p:blipFill>
        <p:spPr>
          <a:xfrm>
            <a:off x="339864" y="800595"/>
            <a:ext cx="3269183" cy="3969741"/>
          </a:xfrm>
          <a:prstGeom prst="rect">
            <a:avLst/>
          </a:prstGeom>
          <a:ln>
            <a:noFill/>
          </a:ln>
          <a:effectLst>
            <a:outerShdw blurRad="292100" dist="139700" dir="2700000" algn="tl" rotWithShape="0">
              <a:srgbClr val="333333">
                <a:alpha val="65000"/>
              </a:srgbClr>
            </a:outerShdw>
          </a:effectLst>
        </p:spPr>
      </p:pic>
      <p:pic>
        <p:nvPicPr>
          <p:cNvPr id="4" name="Bildobjekt 3" descr="Bilden är ett urklipp från IT systemet Mina sidor för fristående aktörer">
            <a:extLst>
              <a:ext uri="{FF2B5EF4-FFF2-40B4-BE49-F238E27FC236}">
                <a16:creationId xmlns:a16="http://schemas.microsoft.com/office/drawing/2014/main" id="{B5F6962C-4C56-772B-D7D7-F6C31BBD0477}"/>
              </a:ext>
            </a:extLst>
          </p:cNvPr>
          <p:cNvPicPr>
            <a:picLocks noChangeAspect="1"/>
          </p:cNvPicPr>
          <p:nvPr/>
        </p:nvPicPr>
        <p:blipFill>
          <a:blip r:embed="rId3"/>
          <a:stretch>
            <a:fillRect/>
          </a:stretch>
        </p:blipFill>
        <p:spPr>
          <a:xfrm>
            <a:off x="3031113" y="3101688"/>
            <a:ext cx="3184963" cy="177995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90CE263-C387-4AFE-92BB-D223381F5AF7}"/>
              </a:ext>
            </a:extLst>
          </p:cNvPr>
          <p:cNvSpPr>
            <a:spLocks noGrp="1"/>
          </p:cNvSpPr>
          <p:nvPr>
            <p:ph idx="13"/>
          </p:nvPr>
        </p:nvSpPr>
        <p:spPr>
          <a:xfrm>
            <a:off x="3969404" y="908758"/>
            <a:ext cx="4608154" cy="1133054"/>
          </a:xfrm>
        </p:spPr>
        <p:txBody>
          <a:bodyPr/>
          <a:lstStyle/>
          <a:p>
            <a:pPr marL="0" indent="0">
              <a:buNone/>
            </a:pPr>
            <a:r>
              <a:rPr lang="sv-SE" sz="1200" dirty="0"/>
              <a:t>Välj orsak till frånvaron i listan under rubriken </a:t>
            </a:r>
            <a:r>
              <a:rPr lang="sv-SE" sz="1200" b="1" dirty="0"/>
              <a:t>Orsak till frånvaro.</a:t>
            </a:r>
          </a:p>
          <a:p>
            <a:pPr marL="0" indent="0">
              <a:buNone/>
            </a:pPr>
            <a:endParaRPr lang="sv-SE" sz="1200" b="1" dirty="0"/>
          </a:p>
          <a:p>
            <a:pPr marL="0" indent="0">
              <a:buNone/>
            </a:pPr>
            <a:r>
              <a:rPr lang="sv-SE" sz="1200" dirty="0"/>
              <a:t>Om du valt </a:t>
            </a:r>
            <a:r>
              <a:rPr lang="sv-SE" sz="1200" b="1" dirty="0"/>
              <a:t>Annan orsak</a:t>
            </a:r>
            <a:r>
              <a:rPr lang="sv-SE" sz="1200" dirty="0"/>
              <a:t> behöver du beskriva orsaken till frånvaron i fritextfältet under rubriken </a:t>
            </a:r>
            <a:r>
              <a:rPr lang="sv-SE" sz="1200" b="1" dirty="0"/>
              <a:t>Beskriv frånvaro</a:t>
            </a:r>
            <a:r>
              <a:rPr lang="sv-SE" sz="1200" dirty="0"/>
              <a:t>.</a:t>
            </a:r>
          </a:p>
          <a:p>
            <a:pPr marL="0" indent="0">
              <a:buNone/>
            </a:pPr>
            <a:endParaRPr lang="sv-SE" sz="1200" dirty="0"/>
          </a:p>
        </p:txBody>
      </p:sp>
      <p:sp>
        <p:nvSpPr>
          <p:cNvPr id="5" name="Rektangel 4">
            <a:extLst>
              <a:ext uri="{FF2B5EF4-FFF2-40B4-BE49-F238E27FC236}">
                <a16:creationId xmlns:a16="http://schemas.microsoft.com/office/drawing/2014/main" id="{030BE108-2F49-601F-00C0-AD12FAEE0B6D}"/>
              </a:ext>
              <a:ext uri="{C183D7F6-B498-43B3-948B-1728B52AA6E4}">
                <adec:decorative xmlns:adec="http://schemas.microsoft.com/office/drawing/2017/decorative" val="1"/>
              </a:ext>
            </a:extLst>
          </p:cNvPr>
          <p:cNvSpPr/>
          <p:nvPr/>
        </p:nvSpPr>
        <p:spPr>
          <a:xfrm>
            <a:off x="360740" y="3246905"/>
            <a:ext cx="2196343" cy="15234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F81A3FE2-857D-91C8-6B28-7E2A148817A9}"/>
              </a:ext>
              <a:ext uri="{C183D7F6-B498-43B3-948B-1728B52AA6E4}">
                <adec:decorative xmlns:adec="http://schemas.microsoft.com/office/drawing/2017/decorative" val="1"/>
              </a:ext>
            </a:extLst>
          </p:cNvPr>
          <p:cNvSpPr/>
          <p:nvPr/>
        </p:nvSpPr>
        <p:spPr>
          <a:xfrm>
            <a:off x="3132183" y="3867819"/>
            <a:ext cx="679166" cy="1539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3E6E9C5-338C-5C90-7F8A-40B5B6B618EA}"/>
              </a:ext>
              <a:ext uri="{C183D7F6-B498-43B3-948B-1728B52AA6E4}">
                <adec:decorative xmlns:adec="http://schemas.microsoft.com/office/drawing/2017/decorative" val="1"/>
              </a:ext>
            </a:extLst>
          </p:cNvPr>
          <p:cNvSpPr/>
          <p:nvPr/>
        </p:nvSpPr>
        <p:spPr>
          <a:xfrm>
            <a:off x="425116" y="1843628"/>
            <a:ext cx="543294" cy="82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87529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Bilden är ett urklipp från IT systemet Mina sidor för fristående aktörer&#10;">
            <a:extLst>
              <a:ext uri="{FF2B5EF4-FFF2-40B4-BE49-F238E27FC236}">
                <a16:creationId xmlns:a16="http://schemas.microsoft.com/office/drawing/2014/main" id="{6A78B349-C32D-0C17-2532-6C287F3F9902}"/>
              </a:ext>
            </a:extLst>
          </p:cNvPr>
          <p:cNvPicPr>
            <a:picLocks noChangeAspect="1"/>
          </p:cNvPicPr>
          <p:nvPr/>
        </p:nvPicPr>
        <p:blipFill>
          <a:blip r:embed="rId3"/>
          <a:stretch>
            <a:fillRect/>
          </a:stretch>
        </p:blipFill>
        <p:spPr>
          <a:xfrm>
            <a:off x="263998" y="796575"/>
            <a:ext cx="3035033" cy="4190741"/>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5683819D-9C6D-416D-8F40-B24EC52970E8}"/>
              </a:ext>
            </a:extLst>
          </p:cNvPr>
          <p:cNvSpPr>
            <a:spLocks noGrp="1"/>
          </p:cNvSpPr>
          <p:nvPr>
            <p:ph type="title"/>
          </p:nvPr>
        </p:nvSpPr>
        <p:spPr>
          <a:xfrm>
            <a:off x="263998" y="292080"/>
            <a:ext cx="7441919" cy="660679"/>
          </a:xfrm>
        </p:spPr>
        <p:txBody>
          <a:bodyPr/>
          <a:lstStyle/>
          <a:p>
            <a:r>
              <a:rPr lang="sv-SE" sz="2400" dirty="0"/>
              <a:t>Avvikelserapport - Välj dag för frånvaron</a:t>
            </a:r>
          </a:p>
        </p:txBody>
      </p:sp>
      <p:sp>
        <p:nvSpPr>
          <p:cNvPr id="7" name="Rektangel 6">
            <a:extLst>
              <a:ext uri="{FF2B5EF4-FFF2-40B4-BE49-F238E27FC236}">
                <a16:creationId xmlns:a16="http://schemas.microsoft.com/office/drawing/2014/main" id="{435DE0BF-A952-40AB-86FC-08DF892C0F69}"/>
              </a:ext>
            </a:extLst>
          </p:cNvPr>
          <p:cNvSpPr/>
          <p:nvPr/>
        </p:nvSpPr>
        <p:spPr>
          <a:xfrm>
            <a:off x="3790950" y="1129490"/>
            <a:ext cx="4938713" cy="2677656"/>
          </a:xfrm>
          <a:prstGeom prst="rect">
            <a:avLst/>
          </a:prstGeom>
        </p:spPr>
        <p:txBody>
          <a:bodyPr wrap="square">
            <a:spAutoFit/>
          </a:bodyPr>
          <a:lstStyle/>
          <a:p>
            <a:pPr>
              <a:buClr>
                <a:schemeClr val="accent1"/>
              </a:buClr>
            </a:pPr>
            <a:r>
              <a:rPr lang="sv-SE" sz="1200" dirty="0"/>
              <a:t>Du ska nu fylla i dag och omfattningen av frånvaron:</a:t>
            </a:r>
            <a:br>
              <a:rPr lang="sv-SE" sz="1200" dirty="0"/>
            </a:br>
            <a:endParaRPr lang="sv-SE" sz="1200" dirty="0"/>
          </a:p>
          <a:p>
            <a:pPr marL="171450" indent="-171450">
              <a:buClr>
                <a:schemeClr val="accent1"/>
              </a:buClr>
              <a:buFont typeface="Arial" panose="020B0604020202020204" pitchFamily="34" charset="0"/>
              <a:buChar char="•"/>
            </a:pPr>
            <a:r>
              <a:rPr lang="sv-SE" sz="1200" dirty="0"/>
              <a:t>Välj vilken dag deltagaren har varit frånvarande. </a:t>
            </a:r>
            <a:br>
              <a:rPr lang="sv-SE" sz="1200" dirty="0"/>
            </a:br>
            <a:endParaRPr lang="sv-SE" sz="1200" dirty="0"/>
          </a:p>
          <a:p>
            <a:pPr marL="171450" indent="-171450">
              <a:buClr>
                <a:schemeClr val="accent1"/>
              </a:buClr>
              <a:buFont typeface="Arial" panose="020B0604020202020204" pitchFamily="34" charset="0"/>
              <a:buChar char="•"/>
            </a:pPr>
            <a:r>
              <a:rPr lang="sv-SE" sz="1200" dirty="0"/>
              <a:t>Ange sedan om frånvaron gäller heldag eller del av dag. </a:t>
            </a:r>
          </a:p>
          <a:p>
            <a:pPr marL="171450" indent="-171450">
              <a:buClr>
                <a:schemeClr val="accent1"/>
              </a:buClr>
              <a:buFont typeface="Arial" panose="020B0604020202020204" pitchFamily="34" charset="0"/>
              <a:buChar char="•"/>
            </a:pPr>
            <a:endParaRPr lang="sv-SE" sz="1200" dirty="0"/>
          </a:p>
          <a:p>
            <a:pPr marL="171450" indent="-171450">
              <a:buClr>
                <a:schemeClr val="accent1"/>
              </a:buClr>
              <a:buFont typeface="Arial" panose="020B0604020202020204" pitchFamily="34" charset="0"/>
              <a:buChar char="•"/>
            </a:pPr>
            <a:r>
              <a:rPr lang="sv-SE" sz="1200" dirty="0"/>
              <a:t>Lägg in start- och sluttid för när deltagaren skulle ha varit närvarande. </a:t>
            </a:r>
          </a:p>
          <a:p>
            <a:pPr marL="171450" indent="-171450">
              <a:buClr>
                <a:schemeClr val="accent1"/>
              </a:buClr>
              <a:buFont typeface="Arial" panose="020B0604020202020204" pitchFamily="34" charset="0"/>
              <a:buChar char="•"/>
            </a:pPr>
            <a:endParaRPr lang="sv-SE" sz="1200" dirty="0"/>
          </a:p>
          <a:p>
            <a:pPr marL="171450" indent="-171450">
              <a:buClr>
                <a:schemeClr val="accent1"/>
              </a:buClr>
              <a:buFont typeface="Arial" panose="020B0604020202020204" pitchFamily="34" charset="0"/>
              <a:buChar char="•"/>
            </a:pPr>
            <a:r>
              <a:rPr lang="sv-SE" sz="1200" dirty="0"/>
              <a:t>Gäller frånvaron endast en del av dagen så lägger du även in start- och sluttid för frånvaron.</a:t>
            </a:r>
          </a:p>
          <a:p>
            <a:endParaRPr lang="sv-SE" sz="1200" dirty="0"/>
          </a:p>
          <a:p>
            <a:endParaRPr lang="sv-SE" sz="1200" dirty="0"/>
          </a:p>
          <a:p>
            <a:r>
              <a:rPr lang="sv-SE" sz="1200" dirty="0"/>
              <a:t>Klicka på </a:t>
            </a:r>
            <a:r>
              <a:rPr lang="sv-SE" sz="1200" b="1" dirty="0"/>
              <a:t>Förhandsgranska</a:t>
            </a:r>
            <a:r>
              <a:rPr lang="sv-SE" sz="1200" dirty="0"/>
              <a:t> för att komma vidare.</a:t>
            </a:r>
          </a:p>
        </p:txBody>
      </p:sp>
      <p:sp>
        <p:nvSpPr>
          <p:cNvPr id="4" name="Rektangel 3">
            <a:extLst>
              <a:ext uri="{FF2B5EF4-FFF2-40B4-BE49-F238E27FC236}">
                <a16:creationId xmlns:a16="http://schemas.microsoft.com/office/drawing/2014/main" id="{416E6192-CDD2-62F3-D1F7-0A3633BAD864}"/>
              </a:ext>
              <a:ext uri="{C183D7F6-B498-43B3-948B-1728B52AA6E4}">
                <adec:decorative xmlns:adec="http://schemas.microsoft.com/office/drawing/2017/decorative" val="1"/>
              </a:ext>
            </a:extLst>
          </p:cNvPr>
          <p:cNvSpPr/>
          <p:nvPr/>
        </p:nvSpPr>
        <p:spPr>
          <a:xfrm>
            <a:off x="310873" y="2854011"/>
            <a:ext cx="1857792" cy="3423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95007EB7-DC4A-3144-565B-CBA34A11B8B9}"/>
              </a:ext>
              <a:ext uri="{C183D7F6-B498-43B3-948B-1728B52AA6E4}">
                <adec:decorative xmlns:adec="http://schemas.microsoft.com/office/drawing/2017/decorative" val="1"/>
              </a:ext>
            </a:extLst>
          </p:cNvPr>
          <p:cNvSpPr/>
          <p:nvPr/>
        </p:nvSpPr>
        <p:spPr>
          <a:xfrm>
            <a:off x="310872" y="3245214"/>
            <a:ext cx="1420823" cy="6596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C81CE71-526D-B188-7216-9D2FD40BE075}"/>
              </a:ext>
              <a:ext uri="{C183D7F6-B498-43B3-948B-1728B52AA6E4}">
                <adec:decorative xmlns:adec="http://schemas.microsoft.com/office/drawing/2017/decorative" val="1"/>
              </a:ext>
            </a:extLst>
          </p:cNvPr>
          <p:cNvSpPr/>
          <p:nvPr/>
        </p:nvSpPr>
        <p:spPr>
          <a:xfrm>
            <a:off x="310871" y="4051675"/>
            <a:ext cx="2294763" cy="5284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7573A3D0-F5F0-9717-EB51-EB04FA35D1E3}"/>
              </a:ext>
              <a:ext uri="{C183D7F6-B498-43B3-948B-1728B52AA6E4}">
                <adec:decorative xmlns:adec="http://schemas.microsoft.com/office/drawing/2017/decorative" val="1"/>
              </a:ext>
            </a:extLst>
          </p:cNvPr>
          <p:cNvSpPr/>
          <p:nvPr/>
        </p:nvSpPr>
        <p:spPr>
          <a:xfrm>
            <a:off x="754677" y="4737867"/>
            <a:ext cx="685705" cy="19018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2145A08A-5217-5EDE-96A2-E2AC00A40F6D}"/>
              </a:ext>
              <a:ext uri="{C183D7F6-B498-43B3-948B-1728B52AA6E4}">
                <adec:decorative xmlns:adec="http://schemas.microsoft.com/office/drawing/2017/decorative" val="1"/>
              </a:ext>
            </a:extLst>
          </p:cNvPr>
          <p:cNvSpPr/>
          <p:nvPr/>
        </p:nvSpPr>
        <p:spPr>
          <a:xfrm>
            <a:off x="356484" y="1127007"/>
            <a:ext cx="518374" cy="111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412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10;">
            <a:extLst>
              <a:ext uri="{FF2B5EF4-FFF2-40B4-BE49-F238E27FC236}">
                <a16:creationId xmlns:a16="http://schemas.microsoft.com/office/drawing/2014/main" id="{A76FA261-6577-44E6-7EB0-1CA2598614D0}"/>
              </a:ext>
            </a:extLst>
          </p:cNvPr>
          <p:cNvPicPr>
            <a:picLocks noChangeAspect="1"/>
          </p:cNvPicPr>
          <p:nvPr/>
        </p:nvPicPr>
        <p:blipFill>
          <a:blip r:embed="rId2"/>
          <a:stretch>
            <a:fillRect/>
          </a:stretch>
        </p:blipFill>
        <p:spPr>
          <a:xfrm>
            <a:off x="436653" y="734180"/>
            <a:ext cx="2263130" cy="4085390"/>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C677EDC1-CBD3-4D60-9C04-90E24F3F826D}"/>
              </a:ext>
            </a:extLst>
          </p:cNvPr>
          <p:cNvSpPr>
            <a:spLocks noGrp="1"/>
          </p:cNvSpPr>
          <p:nvPr>
            <p:ph type="title"/>
          </p:nvPr>
        </p:nvSpPr>
        <p:spPr>
          <a:xfrm>
            <a:off x="436653" y="191676"/>
            <a:ext cx="7422784" cy="675000"/>
          </a:xfrm>
        </p:spPr>
        <p:txBody>
          <a:bodyPr/>
          <a:lstStyle/>
          <a:p>
            <a:r>
              <a:rPr lang="sv-SE" sz="2400" dirty="0"/>
              <a:t>Skicka in Avvikelserapport</a:t>
            </a:r>
          </a:p>
        </p:txBody>
      </p:sp>
      <p:sp>
        <p:nvSpPr>
          <p:cNvPr id="3" name="Platshållare för innehåll 2">
            <a:extLst>
              <a:ext uri="{FF2B5EF4-FFF2-40B4-BE49-F238E27FC236}">
                <a16:creationId xmlns:a16="http://schemas.microsoft.com/office/drawing/2014/main" id="{93D65475-CA61-4116-B02F-42063CC404DC}"/>
              </a:ext>
            </a:extLst>
          </p:cNvPr>
          <p:cNvSpPr>
            <a:spLocks noGrp="1"/>
          </p:cNvSpPr>
          <p:nvPr>
            <p:ph idx="13"/>
          </p:nvPr>
        </p:nvSpPr>
        <p:spPr>
          <a:xfrm>
            <a:off x="4257676" y="1228726"/>
            <a:ext cx="4146616" cy="2608825"/>
          </a:xfrm>
        </p:spPr>
        <p:txBody>
          <a:bodyPr/>
          <a:lstStyle/>
          <a:p>
            <a:pPr marL="0" indent="0">
              <a:buNone/>
            </a:pPr>
            <a:r>
              <a:rPr lang="sv-SE" sz="1200" dirty="0"/>
              <a:t>Kontrollera att informationen i avvikelserapporten stämmer.</a:t>
            </a:r>
          </a:p>
          <a:p>
            <a:pPr marL="0" indent="0">
              <a:buNone/>
            </a:pPr>
            <a:r>
              <a:rPr lang="sv-SE" sz="1200" dirty="0"/>
              <a:t> </a:t>
            </a:r>
          </a:p>
          <a:p>
            <a:pPr marL="0" indent="0">
              <a:buNone/>
            </a:pPr>
            <a:r>
              <a:rPr lang="sv-SE" sz="1200" dirty="0"/>
              <a:t>För att skicka in rapporten till Arbetsförmedlingen klicka på knappen </a:t>
            </a:r>
            <a:r>
              <a:rPr lang="sv-SE" sz="1200" b="1" dirty="0"/>
              <a:t>Skicka in</a:t>
            </a:r>
            <a:r>
              <a:rPr lang="sv-SE" sz="1200" dirty="0"/>
              <a:t>.</a:t>
            </a:r>
          </a:p>
          <a:p>
            <a:pPr marL="0" indent="0">
              <a:buNone/>
            </a:pPr>
            <a:endParaRPr lang="sv-SE" sz="1200" dirty="0"/>
          </a:p>
        </p:txBody>
      </p:sp>
      <p:sp>
        <p:nvSpPr>
          <p:cNvPr id="7" name="Rektangel 6">
            <a:extLst>
              <a:ext uri="{FF2B5EF4-FFF2-40B4-BE49-F238E27FC236}">
                <a16:creationId xmlns:a16="http://schemas.microsoft.com/office/drawing/2014/main" id="{79C9A0B0-D101-18C5-C937-704FB4D5BA2D}"/>
              </a:ext>
              <a:ext uri="{C183D7F6-B498-43B3-948B-1728B52AA6E4}">
                <adec:decorative xmlns:adec="http://schemas.microsoft.com/office/drawing/2017/decorative" val="1"/>
              </a:ext>
            </a:extLst>
          </p:cNvPr>
          <p:cNvSpPr/>
          <p:nvPr/>
        </p:nvSpPr>
        <p:spPr>
          <a:xfrm>
            <a:off x="1325178" y="4525602"/>
            <a:ext cx="503621" cy="20824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E7A9648-0600-63C6-F26B-E75680122CA0}"/>
              </a:ext>
              <a:ext uri="{C183D7F6-B498-43B3-948B-1728B52AA6E4}">
                <adec:decorative xmlns:adec="http://schemas.microsoft.com/office/drawing/2017/decorative" val="1"/>
              </a:ext>
            </a:extLst>
          </p:cNvPr>
          <p:cNvSpPr/>
          <p:nvPr/>
        </p:nvSpPr>
        <p:spPr>
          <a:xfrm>
            <a:off x="500407" y="1602641"/>
            <a:ext cx="646299" cy="107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0521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(frånvaro) inskickad</a:t>
            </a:r>
          </a:p>
        </p:txBody>
      </p:sp>
      <p:pic>
        <p:nvPicPr>
          <p:cNvPr id="7" name="Bildobjekt 6" descr="Bilden är ett urklipp från IT systemet Mina sidor för fristående aktörer">
            <a:extLst>
              <a:ext uri="{FF2B5EF4-FFF2-40B4-BE49-F238E27FC236}">
                <a16:creationId xmlns:a16="http://schemas.microsoft.com/office/drawing/2014/main" id="{B432CD8C-28EC-E3A1-3C35-5462A0AF72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07" b="2957"/>
          <a:stretch/>
        </p:blipFill>
        <p:spPr>
          <a:xfrm>
            <a:off x="721519" y="1140000"/>
            <a:ext cx="3183731" cy="3487331"/>
          </a:xfrm>
          <a:prstGeom prst="rect">
            <a:avLst/>
          </a:prstGeom>
          <a:effectLst>
            <a:outerShdw blurRad="292100" dist="139700" dir="2700000" algn="ctr" rotWithShape="0">
              <a:srgbClr val="000000">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904875" y="4406511"/>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0456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6841C-D7A8-460B-A1C7-CD2F9E9A76CF}"/>
              </a:ext>
            </a:extLst>
          </p:cNvPr>
          <p:cNvSpPr>
            <a:spLocks noGrp="1"/>
          </p:cNvSpPr>
          <p:nvPr>
            <p:ph type="title"/>
          </p:nvPr>
        </p:nvSpPr>
        <p:spPr>
          <a:xfrm>
            <a:off x="323757" y="252487"/>
            <a:ext cx="8312583" cy="675000"/>
          </a:xfrm>
        </p:spPr>
        <p:txBody>
          <a:bodyPr/>
          <a:lstStyle/>
          <a:p>
            <a:r>
              <a:rPr lang="sv-SE" sz="2400" dirty="0"/>
              <a:t>Rätta fel i en inskickad avvikelserapport (frånvaro)</a:t>
            </a:r>
          </a:p>
        </p:txBody>
      </p:sp>
      <p:pic>
        <p:nvPicPr>
          <p:cNvPr id="8" name="Bildobjekt 7" descr="Bilden är ett urklipp från IT systemet Mina sidor för fristående aktörer&#10;">
            <a:extLst>
              <a:ext uri="{FF2B5EF4-FFF2-40B4-BE49-F238E27FC236}">
                <a16:creationId xmlns:a16="http://schemas.microsoft.com/office/drawing/2014/main" id="{2E9509D4-6A11-859D-C1C8-96EACF811997}"/>
              </a:ext>
            </a:extLst>
          </p:cNvPr>
          <p:cNvPicPr>
            <a:picLocks noChangeAspect="1"/>
          </p:cNvPicPr>
          <p:nvPr/>
        </p:nvPicPr>
        <p:blipFill rotWithShape="1">
          <a:blip r:embed="rId2"/>
          <a:srcRect l="7876" t="15565" r="61510" b="18348"/>
          <a:stretch/>
        </p:blipFill>
        <p:spPr>
          <a:xfrm>
            <a:off x="255371" y="760135"/>
            <a:ext cx="3269183" cy="396974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2B2C9D2-C718-4CB5-BD6A-52F7D167C0C3}"/>
              </a:ext>
            </a:extLst>
          </p:cNvPr>
          <p:cNvSpPr>
            <a:spLocks noGrp="1"/>
          </p:cNvSpPr>
          <p:nvPr>
            <p:ph idx="13"/>
          </p:nvPr>
        </p:nvSpPr>
        <p:spPr>
          <a:xfrm>
            <a:off x="3990975" y="1019174"/>
            <a:ext cx="4740641" cy="3542821"/>
          </a:xfrm>
        </p:spPr>
        <p:txBody>
          <a:bodyPr/>
          <a:lstStyle/>
          <a:p>
            <a:pPr marL="0" indent="0">
              <a:buNone/>
            </a:pPr>
            <a:r>
              <a:rPr lang="sv-SE" sz="1200" dirty="0"/>
              <a:t>För att rätta en felaktig avvikelserapport om frånvaro ska du skicka in en ny avvikelserapport. </a:t>
            </a:r>
          </a:p>
          <a:p>
            <a:pPr marL="0" indent="0">
              <a:buNone/>
            </a:pPr>
            <a:endParaRPr lang="sv-SE" sz="1200" dirty="0"/>
          </a:p>
          <a:p>
            <a:r>
              <a:rPr lang="sv-SE" sz="1200" dirty="0"/>
              <a:t>Välj </a:t>
            </a:r>
            <a:r>
              <a:rPr lang="sv-SE" sz="1200" b="1" dirty="0"/>
              <a:t>Annan orsak</a:t>
            </a:r>
            <a:r>
              <a:rPr lang="sv-SE" sz="1200" dirty="0"/>
              <a:t> i listan under rubriken </a:t>
            </a:r>
            <a:r>
              <a:rPr lang="sv-SE" sz="1200" b="1" dirty="0"/>
              <a:t>Orsak till frånvaro</a:t>
            </a:r>
            <a:r>
              <a:rPr lang="sv-SE" sz="1200" dirty="0"/>
              <a:t>. </a:t>
            </a:r>
          </a:p>
          <a:p>
            <a:pPr marL="0" indent="0">
              <a:buNone/>
            </a:pPr>
            <a:endParaRPr lang="sv-SE" sz="1200" dirty="0"/>
          </a:p>
          <a:p>
            <a:pPr lvl="1"/>
            <a:r>
              <a:rPr lang="sv-SE" sz="1050" dirty="0"/>
              <a:t>I fritextfältet skriver du sedan RÄTTELSE eller KOMPLETTERING och det datum då den felaktiga rapporten skickades in. T.ex. RÄTTELSE 230817. </a:t>
            </a:r>
          </a:p>
          <a:p>
            <a:pPr lvl="1"/>
            <a:r>
              <a:rPr lang="sv-SE" sz="1100" dirty="0"/>
              <a:t>Skriv sedan in den korrekta informationen i fritextfältet och ange datum för frånvaron. </a:t>
            </a:r>
          </a:p>
          <a:p>
            <a:pPr marL="0" indent="0">
              <a:buNone/>
            </a:pPr>
            <a:endParaRPr lang="sv-SE" sz="1200" dirty="0"/>
          </a:p>
          <a:p>
            <a:pPr marL="0" indent="0">
              <a:buNone/>
            </a:pPr>
            <a:r>
              <a:rPr lang="sv-SE" sz="1200" dirty="0"/>
              <a:t>Klicka sedan på </a:t>
            </a:r>
            <a:r>
              <a:rPr lang="sv-SE" sz="1200" b="1" dirty="0"/>
              <a:t>Förhandsgranska</a:t>
            </a:r>
            <a:r>
              <a:rPr lang="sv-SE" sz="1200" dirty="0"/>
              <a:t> för att komma vidare.</a:t>
            </a:r>
          </a:p>
          <a:p>
            <a:pPr marL="0" indent="0">
              <a:buNone/>
            </a:pPr>
            <a:endParaRPr lang="sv-SE" sz="1200" dirty="0"/>
          </a:p>
          <a:p>
            <a:pPr marL="0" indent="0">
              <a:buNone/>
            </a:pPr>
            <a:r>
              <a:rPr lang="sv-SE" sz="1200" dirty="0">
                <a:hlinkClick r:id="rId3" action="ppaction://hlinksldjump"/>
              </a:rPr>
              <a:t>Rättelse av fel i en inskickad avvikelserapport (avvikelse)</a:t>
            </a:r>
            <a:endParaRPr lang="sv-SE" sz="1200" dirty="0"/>
          </a:p>
        </p:txBody>
      </p:sp>
      <p:sp>
        <p:nvSpPr>
          <p:cNvPr id="9" name="Rektangel 8">
            <a:extLst>
              <a:ext uri="{FF2B5EF4-FFF2-40B4-BE49-F238E27FC236}">
                <a16:creationId xmlns:a16="http://schemas.microsoft.com/office/drawing/2014/main" id="{250B5F37-F2EC-0310-15F8-9C531EC54311}"/>
              </a:ext>
              <a:ext uri="{C183D7F6-B498-43B3-948B-1728B52AA6E4}">
                <adec:decorative xmlns:adec="http://schemas.microsoft.com/office/drawing/2017/decorative" val="1"/>
              </a:ext>
            </a:extLst>
          </p:cNvPr>
          <p:cNvSpPr/>
          <p:nvPr/>
        </p:nvSpPr>
        <p:spPr>
          <a:xfrm>
            <a:off x="339866" y="4466804"/>
            <a:ext cx="1043872" cy="11826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F386111-DEAF-A3C0-4357-B2C4349F998E}"/>
              </a:ext>
              <a:ext uri="{C183D7F6-B498-43B3-948B-1728B52AA6E4}">
                <adec:decorative xmlns:adec="http://schemas.microsoft.com/office/drawing/2017/decorative" val="1"/>
              </a:ext>
            </a:extLst>
          </p:cNvPr>
          <p:cNvSpPr/>
          <p:nvPr/>
        </p:nvSpPr>
        <p:spPr>
          <a:xfrm>
            <a:off x="339866" y="1813972"/>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55006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536BB6A-22B2-41F6-8497-78055FE64FE7}"/>
              </a:ext>
            </a:extLst>
          </p:cNvPr>
          <p:cNvSpPr>
            <a:spLocks noGrp="1"/>
          </p:cNvSpPr>
          <p:nvPr>
            <p:ph type="title"/>
          </p:nvPr>
        </p:nvSpPr>
        <p:spPr>
          <a:xfrm>
            <a:off x="599894" y="263469"/>
            <a:ext cx="7422784" cy="675000"/>
          </a:xfrm>
        </p:spPr>
        <p:txBody>
          <a:bodyPr/>
          <a:lstStyle/>
          <a:p>
            <a:r>
              <a:rPr lang="sv-SE" sz="2400" dirty="0"/>
              <a:t>Avvikelserapport - Avvikelse</a:t>
            </a:r>
            <a:endParaRPr lang="sv-SE" dirty="0"/>
          </a:p>
        </p:txBody>
      </p:sp>
      <p:pic>
        <p:nvPicPr>
          <p:cNvPr id="5" name="Bildobjekt 4" descr="Bilden är ett urklipp från IT systemet Mina sidor för fristående aktörer&#10;">
            <a:extLst>
              <a:ext uri="{FF2B5EF4-FFF2-40B4-BE49-F238E27FC236}">
                <a16:creationId xmlns:a16="http://schemas.microsoft.com/office/drawing/2014/main" id="{0CC90D9A-91FD-DBE4-CA4F-24E596CFA35A}"/>
              </a:ext>
            </a:extLst>
          </p:cNvPr>
          <p:cNvPicPr>
            <a:picLocks noChangeAspect="1"/>
          </p:cNvPicPr>
          <p:nvPr/>
        </p:nvPicPr>
        <p:blipFill rotWithShape="1">
          <a:blip r:embed="rId3"/>
          <a:srcRect l="35221" t="18247" r="29463" b="8121"/>
          <a:stretch/>
        </p:blipFill>
        <p:spPr>
          <a:xfrm>
            <a:off x="599894" y="952306"/>
            <a:ext cx="3229213" cy="3787281"/>
          </a:xfrm>
          <a:prstGeom prst="rect">
            <a:avLst/>
          </a:prstGeom>
          <a:ln>
            <a:noFill/>
          </a:ln>
          <a:effectLst>
            <a:outerShdw blurRad="292100" dist="139700" dir="2700000" algn="tl" rotWithShape="0">
              <a:srgbClr val="333333">
                <a:alpha val="65000"/>
              </a:srgbClr>
            </a:outerShdw>
          </a:effectLst>
        </p:spPr>
      </p:pic>
      <p:sp>
        <p:nvSpPr>
          <p:cNvPr id="7" name="Platshållare för innehåll 6">
            <a:extLst>
              <a:ext uri="{FF2B5EF4-FFF2-40B4-BE49-F238E27FC236}">
                <a16:creationId xmlns:a16="http://schemas.microsoft.com/office/drawing/2014/main" id="{11A7AE4E-3113-4902-856E-574EED86C201}"/>
              </a:ext>
            </a:extLst>
          </p:cNvPr>
          <p:cNvSpPr>
            <a:spLocks noGrp="1"/>
          </p:cNvSpPr>
          <p:nvPr>
            <p:ph idx="13"/>
          </p:nvPr>
        </p:nvSpPr>
        <p:spPr>
          <a:xfrm>
            <a:off x="4311286" y="1041965"/>
            <a:ext cx="4462462" cy="1878679"/>
          </a:xfrm>
        </p:spPr>
        <p:txBody>
          <a:bodyPr/>
          <a:lstStyle/>
          <a:p>
            <a:pPr marL="0" indent="0">
              <a:buNone/>
            </a:pPr>
            <a:r>
              <a:rPr lang="sv-SE" sz="1200" dirty="0"/>
              <a:t>Välj orsak till avvikelsen under rubriken </a:t>
            </a:r>
            <a:r>
              <a:rPr lang="sv-SE" sz="1200" b="1" dirty="0"/>
              <a:t>Orsak till avvikelse</a:t>
            </a:r>
            <a:r>
              <a:rPr lang="sv-SE" sz="1200" dirty="0"/>
              <a:t>.</a:t>
            </a:r>
          </a:p>
        </p:txBody>
      </p:sp>
      <p:sp>
        <p:nvSpPr>
          <p:cNvPr id="3" name="Rektangel 2">
            <a:extLst>
              <a:ext uri="{FF2B5EF4-FFF2-40B4-BE49-F238E27FC236}">
                <a16:creationId xmlns:a16="http://schemas.microsoft.com/office/drawing/2014/main" id="{CBC7BD83-DE23-4D33-A1B5-C5CA825BB8CF}"/>
              </a:ext>
              <a:ext uri="{C183D7F6-B498-43B3-948B-1728B52AA6E4}">
                <adec:decorative xmlns:adec="http://schemas.microsoft.com/office/drawing/2017/decorative" val="1"/>
              </a:ext>
            </a:extLst>
          </p:cNvPr>
          <p:cNvSpPr/>
          <p:nvPr/>
        </p:nvSpPr>
        <p:spPr>
          <a:xfrm>
            <a:off x="599894" y="3396307"/>
            <a:ext cx="2248502" cy="13432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09116F40-4FA7-F755-9A64-221532221460}"/>
              </a:ext>
              <a:ext uri="{C183D7F6-B498-43B3-948B-1728B52AA6E4}">
                <adec:decorative xmlns:adec="http://schemas.microsoft.com/office/drawing/2017/decorative" val="1"/>
              </a:ext>
            </a:extLst>
          </p:cNvPr>
          <p:cNvSpPr/>
          <p:nvPr/>
        </p:nvSpPr>
        <p:spPr>
          <a:xfrm>
            <a:off x="661141" y="2011680"/>
            <a:ext cx="683273" cy="7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9528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69653F-E1B1-4AD6-9E8D-F2084B9F5E80}"/>
              </a:ext>
            </a:extLst>
          </p:cNvPr>
          <p:cNvSpPr>
            <a:spLocks noGrp="1"/>
          </p:cNvSpPr>
          <p:nvPr>
            <p:ph type="title"/>
          </p:nvPr>
        </p:nvSpPr>
        <p:spPr>
          <a:xfrm>
            <a:off x="349007" y="345162"/>
            <a:ext cx="7422784" cy="675000"/>
          </a:xfrm>
        </p:spPr>
        <p:txBody>
          <a:bodyPr/>
          <a:lstStyle/>
          <a:p>
            <a:r>
              <a:rPr lang="sv-SE" sz="2400" dirty="0"/>
              <a:t>Tackat nej till erbjudet arbete, insats eller aktivitet</a:t>
            </a:r>
          </a:p>
        </p:txBody>
      </p:sp>
      <p:pic>
        <p:nvPicPr>
          <p:cNvPr id="2" name="Bildobjekt 1" descr="Bilden är ett urklipp från IT systemet Mina sidor för fristående aktörer&#10;">
            <a:extLst>
              <a:ext uri="{FF2B5EF4-FFF2-40B4-BE49-F238E27FC236}">
                <a16:creationId xmlns:a16="http://schemas.microsoft.com/office/drawing/2014/main" id="{49DBDEC3-52BC-38DA-6191-5B61C6F4F2E4}"/>
              </a:ext>
            </a:extLst>
          </p:cNvPr>
          <p:cNvPicPr>
            <a:picLocks noChangeAspect="1"/>
          </p:cNvPicPr>
          <p:nvPr/>
        </p:nvPicPr>
        <p:blipFill rotWithShape="1">
          <a:blip r:embed="rId3"/>
          <a:srcRect r="33884"/>
          <a:stretch/>
        </p:blipFill>
        <p:spPr>
          <a:xfrm>
            <a:off x="349007" y="915238"/>
            <a:ext cx="3175969" cy="3963353"/>
          </a:xfrm>
          <a:prstGeom prst="rect">
            <a:avLst/>
          </a:prstGeom>
          <a:ln>
            <a:noFill/>
          </a:ln>
          <a:effectLst>
            <a:outerShdw blurRad="292100" dist="139700" dir="2700000" algn="tl" rotWithShape="0">
              <a:srgbClr val="333333">
                <a:alpha val="65000"/>
              </a:srgbClr>
            </a:outerShdw>
          </a:effectLst>
        </p:spPr>
      </p:pic>
      <p:pic>
        <p:nvPicPr>
          <p:cNvPr id="3" name="Bildobjekt 2" descr="Bilden är ett urklipp från IT systemet Mina sidor för fristående aktörer&#10;">
            <a:extLst>
              <a:ext uri="{FF2B5EF4-FFF2-40B4-BE49-F238E27FC236}">
                <a16:creationId xmlns:a16="http://schemas.microsoft.com/office/drawing/2014/main" id="{BE7AAEFB-919D-CC2E-453D-08A88DF4B1FB}"/>
              </a:ext>
            </a:extLst>
          </p:cNvPr>
          <p:cNvPicPr>
            <a:picLocks noChangeAspect="1"/>
          </p:cNvPicPr>
          <p:nvPr/>
        </p:nvPicPr>
        <p:blipFill rotWithShape="1">
          <a:blip r:embed="rId4"/>
          <a:srcRect r="19829" b="1695"/>
          <a:stretch/>
        </p:blipFill>
        <p:spPr>
          <a:xfrm>
            <a:off x="2675841" y="1800087"/>
            <a:ext cx="2594174" cy="3172194"/>
          </a:xfrm>
          <a:prstGeom prst="rect">
            <a:avLst/>
          </a:prstGeom>
          <a:ln>
            <a:noFill/>
          </a:ln>
          <a:effectLst>
            <a:outerShdw blurRad="292100" dist="139700" dir="2700000" algn="tl" rotWithShape="0">
              <a:srgbClr val="333333">
                <a:alpha val="65000"/>
              </a:srgbClr>
            </a:outerShdw>
          </a:effectLst>
        </p:spPr>
      </p:pic>
      <p:sp>
        <p:nvSpPr>
          <p:cNvPr id="15" name="Content Placeholder 3">
            <a:extLst>
              <a:ext uri="{FF2B5EF4-FFF2-40B4-BE49-F238E27FC236}">
                <a16:creationId xmlns:a16="http://schemas.microsoft.com/office/drawing/2014/main" id="{E1FFCFB9-83EC-4D91-A818-5C8A9F4F3455}"/>
              </a:ext>
            </a:extLst>
          </p:cNvPr>
          <p:cNvSpPr>
            <a:spLocks noGrp="1"/>
          </p:cNvSpPr>
          <p:nvPr>
            <p:ph idx="13"/>
          </p:nvPr>
        </p:nvSpPr>
        <p:spPr>
          <a:xfrm>
            <a:off x="5562601" y="1330748"/>
            <a:ext cx="3232392" cy="2276614"/>
          </a:xfrm>
        </p:spPr>
        <p:txBody>
          <a:bodyPr/>
          <a:lstStyle/>
          <a:p>
            <a:pPr marL="0" indent="0">
              <a:buNone/>
            </a:pPr>
            <a:r>
              <a:rPr lang="sv-SE" sz="1200" dirty="0"/>
              <a:t>Om avvikelserapporten gäller en deltagare som har tackat nej till ett arbete eller till en insats eller aktivitet ska du fylla i följande:</a:t>
            </a:r>
            <a:br>
              <a:rPr lang="sv-SE" sz="1200" dirty="0"/>
            </a:br>
            <a:endParaRPr lang="sv-SE" sz="1200" dirty="0"/>
          </a:p>
          <a:p>
            <a:r>
              <a:rPr lang="sv-SE" sz="1200" dirty="0"/>
              <a:t>Vilket arbete eller insats/aktivitet det rör sig om.</a:t>
            </a:r>
          </a:p>
          <a:p>
            <a:r>
              <a:rPr lang="sv-SE" sz="1200" dirty="0"/>
              <a:t>Ange sedan den motivering deltagaren har uppgett till att hen tackat nej.</a:t>
            </a:r>
          </a:p>
          <a:p>
            <a:r>
              <a:rPr lang="sv-SE" sz="1200" dirty="0"/>
              <a:t>Välj dag för avvikelsen. </a:t>
            </a:r>
          </a:p>
          <a:p>
            <a:endParaRPr lang="sv-SE" sz="1200" dirty="0"/>
          </a:p>
          <a:p>
            <a:pPr marL="0" indent="0">
              <a:buNone/>
            </a:pPr>
            <a:r>
              <a:rPr lang="sv-SE" sz="1200" dirty="0"/>
              <a:t>Klicka på </a:t>
            </a:r>
            <a:r>
              <a:rPr lang="sv-SE" sz="1200" b="1" dirty="0"/>
              <a:t>Förhandsgranska</a:t>
            </a:r>
            <a:r>
              <a:rPr lang="sv-SE" sz="1200" dirty="0"/>
              <a:t> för att komma vidare. </a:t>
            </a:r>
          </a:p>
        </p:txBody>
      </p:sp>
      <p:sp>
        <p:nvSpPr>
          <p:cNvPr id="4" name="Rektangel 3">
            <a:extLst>
              <a:ext uri="{FF2B5EF4-FFF2-40B4-BE49-F238E27FC236}">
                <a16:creationId xmlns:a16="http://schemas.microsoft.com/office/drawing/2014/main" id="{ECCF6AAB-4317-0BF7-5C19-886A1C33D659}"/>
              </a:ext>
              <a:ext uri="{C183D7F6-B498-43B3-948B-1728B52AA6E4}">
                <adec:decorative xmlns:adec="http://schemas.microsoft.com/office/drawing/2017/decorative" val="1"/>
              </a:ext>
            </a:extLst>
          </p:cNvPr>
          <p:cNvSpPr/>
          <p:nvPr/>
        </p:nvSpPr>
        <p:spPr>
          <a:xfrm>
            <a:off x="425789" y="1458069"/>
            <a:ext cx="2422113"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1BCA486C-8A9B-8E0A-D101-8199F750B96E}"/>
              </a:ext>
              <a:ext uri="{C183D7F6-B498-43B3-948B-1728B52AA6E4}">
                <adec:decorative xmlns:adec="http://schemas.microsoft.com/office/drawing/2017/decorative" val="1"/>
              </a:ext>
            </a:extLst>
          </p:cNvPr>
          <p:cNvSpPr/>
          <p:nvPr/>
        </p:nvSpPr>
        <p:spPr>
          <a:xfrm>
            <a:off x="2737018" y="2134458"/>
            <a:ext cx="2037408"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517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429303-A23A-69A0-6513-CF6E4FB22377}"/>
              </a:ext>
            </a:extLst>
          </p:cNvPr>
          <p:cNvSpPr>
            <a:spLocks noGrp="1"/>
          </p:cNvSpPr>
          <p:nvPr>
            <p:ph type="title"/>
          </p:nvPr>
        </p:nvSpPr>
        <p:spPr>
          <a:xfrm>
            <a:off x="575043" y="338201"/>
            <a:ext cx="7422784" cy="675000"/>
          </a:xfrm>
        </p:spPr>
        <p:txBody>
          <a:bodyPr/>
          <a:lstStyle/>
          <a:p>
            <a:r>
              <a:rPr lang="sv-SE" sz="2400" dirty="0"/>
              <a:t>Första sidan på Mina sidor för fristående aktörer </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20F9AACC-987A-FDD3-00CF-5D2061DD0B5C}"/>
              </a:ext>
            </a:extLst>
          </p:cNvPr>
          <p:cNvPicPr>
            <a:picLocks noGrp="1" noChangeAspect="1"/>
          </p:cNvPicPr>
          <p:nvPr>
            <p:ph idx="1"/>
          </p:nvPr>
        </p:nvPicPr>
        <p:blipFill>
          <a:blip r:embed="rId2"/>
          <a:stretch>
            <a:fillRect/>
          </a:stretch>
        </p:blipFill>
        <p:spPr>
          <a:xfrm>
            <a:off x="576266" y="1386814"/>
            <a:ext cx="5299956" cy="1784226"/>
          </a:xfrm>
          <a:prstGeom prst="rect">
            <a:avLst/>
          </a:prstGeom>
          <a:ln>
            <a:noFill/>
          </a:ln>
          <a:effectLst>
            <a:outerShdw blurRad="292100" dist="139700" dir="2700000" algn="tl" rotWithShape="0">
              <a:srgbClr val="333333">
                <a:alpha val="65000"/>
              </a:srgbClr>
            </a:outerShdw>
          </a:effectLst>
        </p:spPr>
      </p:pic>
      <p:sp>
        <p:nvSpPr>
          <p:cNvPr id="6" name="Platshållare för innehåll 2">
            <a:extLst>
              <a:ext uri="{FF2B5EF4-FFF2-40B4-BE49-F238E27FC236}">
                <a16:creationId xmlns:a16="http://schemas.microsoft.com/office/drawing/2014/main" id="{9A8D1CF5-9B2A-12E4-6B89-9FA38460AE9B}"/>
              </a:ext>
            </a:extLst>
          </p:cNvPr>
          <p:cNvSpPr txBox="1">
            <a:spLocks/>
          </p:cNvSpPr>
          <p:nvPr/>
        </p:nvSpPr>
        <p:spPr>
          <a:xfrm>
            <a:off x="6309730" y="843616"/>
            <a:ext cx="2738639" cy="3961683"/>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När du loggat in på mina sidor för fristående aktörer möts du av denna förstasida. På sidan hittar du följande: </a:t>
            </a:r>
          </a:p>
          <a:p>
            <a:r>
              <a:rPr lang="sv-SE" sz="1200" dirty="0"/>
              <a:t>Nya händelser:</a:t>
            </a:r>
          </a:p>
          <a:p>
            <a:pPr lvl="1"/>
            <a:r>
              <a:rPr lang="sv-SE" sz="1000" dirty="0"/>
              <a:t>Dina deltagare och händelser som hänt i deras ärende. Exempelvis initial planering godkänd. </a:t>
            </a:r>
          </a:p>
          <a:p>
            <a:pPr lvl="1"/>
            <a:r>
              <a:rPr lang="sv-SE" sz="1000" dirty="0"/>
              <a:t>Klicka på genomförandereferensen för att komma till deltagarkortet. </a:t>
            </a:r>
            <a:br>
              <a:rPr lang="sv-SE" sz="1000" dirty="0"/>
            </a:br>
            <a:endParaRPr lang="sv-SE" sz="1200" dirty="0"/>
          </a:p>
          <a:p>
            <a:r>
              <a:rPr lang="sv-SE" sz="1200" dirty="0"/>
              <a:t>I vänsterkolumnen ser du olika undersidor, dessa styrs av din behörighet och kan därför se olika ut. Läs mer om behörigheter i användarstödet behörigheter och administration.</a:t>
            </a:r>
          </a:p>
          <a:p>
            <a:r>
              <a:rPr lang="sv-SE" sz="1200" dirty="0"/>
              <a:t>Uppe till höger ser du vem som är inloggad och på vilken organisation om du jobbar åt flera. </a:t>
            </a:r>
          </a:p>
          <a:p>
            <a:pPr>
              <a:buClr>
                <a:srgbClr val="00005A"/>
              </a:buClr>
            </a:pPr>
            <a:endParaRPr lang="sv-SE" sz="1200" dirty="0"/>
          </a:p>
          <a:p>
            <a:endParaRPr lang="sv-SE" sz="1200" dirty="0"/>
          </a:p>
        </p:txBody>
      </p:sp>
      <p:sp>
        <p:nvSpPr>
          <p:cNvPr id="7" name="Rektangel 6">
            <a:extLst>
              <a:ext uri="{FF2B5EF4-FFF2-40B4-BE49-F238E27FC236}">
                <a16:creationId xmlns:a16="http://schemas.microsoft.com/office/drawing/2014/main" id="{87863DAE-683F-77CA-7937-10BF70A77C91}"/>
              </a:ext>
              <a:ext uri="{C183D7F6-B498-43B3-948B-1728B52AA6E4}">
                <adec:decorative xmlns:adec="http://schemas.microsoft.com/office/drawing/2017/decorative" val="1"/>
              </a:ext>
            </a:extLst>
          </p:cNvPr>
          <p:cNvSpPr/>
          <p:nvPr/>
        </p:nvSpPr>
        <p:spPr>
          <a:xfrm>
            <a:off x="5069085" y="1333473"/>
            <a:ext cx="894347" cy="2591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ADC912A-77B3-11C9-A00A-8FC2739E1301}"/>
              </a:ext>
              <a:ext uri="{C183D7F6-B498-43B3-948B-1728B52AA6E4}">
                <adec:decorative xmlns:adec="http://schemas.microsoft.com/office/drawing/2017/decorative" val="1"/>
              </a:ext>
            </a:extLst>
          </p:cNvPr>
          <p:cNvSpPr/>
          <p:nvPr/>
        </p:nvSpPr>
        <p:spPr>
          <a:xfrm>
            <a:off x="2945550" y="1612368"/>
            <a:ext cx="2060115" cy="15932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1DF8A9A1-FDD1-0BD3-DFF8-72867A645AFA}"/>
              </a:ext>
              <a:ext uri="{C183D7F6-B498-43B3-948B-1728B52AA6E4}">
                <adec:decorative xmlns:adec="http://schemas.microsoft.com/office/drawing/2017/decorative" val="1"/>
              </a:ext>
            </a:extLst>
          </p:cNvPr>
          <p:cNvSpPr/>
          <p:nvPr/>
        </p:nvSpPr>
        <p:spPr>
          <a:xfrm>
            <a:off x="573438" y="1539522"/>
            <a:ext cx="534082" cy="8694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7DFE5A5E-B312-CC0F-38F7-1B6F0F8BAA0C}"/>
              </a:ext>
              <a:ext uri="{C183D7F6-B498-43B3-948B-1728B52AA6E4}">
                <adec:decorative xmlns:adec="http://schemas.microsoft.com/office/drawing/2017/decorative" val="1"/>
              </a:ext>
            </a:extLst>
          </p:cNvPr>
          <p:cNvSpPr/>
          <p:nvPr/>
        </p:nvSpPr>
        <p:spPr>
          <a:xfrm>
            <a:off x="3739546" y="2050764"/>
            <a:ext cx="229627" cy="103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EADCDB8C-75AF-0831-1605-C355A78EFEE7}"/>
              </a:ext>
              <a:ext uri="{C183D7F6-B498-43B3-948B-1728B52AA6E4}">
                <adec:decorative xmlns:adec="http://schemas.microsoft.com/office/drawing/2017/decorative" val="1"/>
              </a:ext>
            </a:extLst>
          </p:cNvPr>
          <p:cNvSpPr/>
          <p:nvPr/>
        </p:nvSpPr>
        <p:spPr>
          <a:xfrm>
            <a:off x="3739546" y="2217190"/>
            <a:ext cx="229627" cy="103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3569B394-6F39-228D-8FB3-BFB8BF28BC89}"/>
              </a:ext>
              <a:ext uri="{C183D7F6-B498-43B3-948B-1728B52AA6E4}">
                <adec:decorative xmlns:adec="http://schemas.microsoft.com/office/drawing/2017/decorative" val="1"/>
              </a:ext>
            </a:extLst>
          </p:cNvPr>
          <p:cNvSpPr/>
          <p:nvPr/>
        </p:nvSpPr>
        <p:spPr>
          <a:xfrm>
            <a:off x="3745980" y="2383616"/>
            <a:ext cx="229627" cy="103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6E7869E5-2856-BC24-E06F-2422324F71B7}"/>
              </a:ext>
              <a:ext uri="{C183D7F6-B498-43B3-948B-1728B52AA6E4}">
                <adec:decorative xmlns:adec="http://schemas.microsoft.com/office/drawing/2017/decorative" val="1"/>
              </a:ext>
            </a:extLst>
          </p:cNvPr>
          <p:cNvSpPr/>
          <p:nvPr/>
        </p:nvSpPr>
        <p:spPr>
          <a:xfrm>
            <a:off x="3739545" y="2556660"/>
            <a:ext cx="229627" cy="103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38354753-1C7C-24EB-28A8-8F1604764F31}"/>
              </a:ext>
              <a:ext uri="{C183D7F6-B498-43B3-948B-1728B52AA6E4}">
                <adec:decorative xmlns:adec="http://schemas.microsoft.com/office/drawing/2017/decorative" val="1"/>
              </a:ext>
            </a:extLst>
          </p:cNvPr>
          <p:cNvSpPr/>
          <p:nvPr/>
        </p:nvSpPr>
        <p:spPr>
          <a:xfrm>
            <a:off x="3736454" y="2735165"/>
            <a:ext cx="229627" cy="103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5EC678F6-843B-42E1-7167-763409D61B96}"/>
              </a:ext>
              <a:ext uri="{C183D7F6-B498-43B3-948B-1728B52AA6E4}">
                <adec:decorative xmlns:adec="http://schemas.microsoft.com/office/drawing/2017/decorative" val="1"/>
              </a:ext>
            </a:extLst>
          </p:cNvPr>
          <p:cNvSpPr/>
          <p:nvPr/>
        </p:nvSpPr>
        <p:spPr>
          <a:xfrm>
            <a:off x="1796907" y="1740747"/>
            <a:ext cx="614678" cy="11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F9781E75-F449-BBC5-3014-0AE4D05EC770}"/>
              </a:ext>
              <a:ext uri="{C183D7F6-B498-43B3-948B-1728B52AA6E4}">
                <adec:decorative xmlns:adec="http://schemas.microsoft.com/office/drawing/2017/decorative" val="1"/>
              </a:ext>
            </a:extLst>
          </p:cNvPr>
          <p:cNvSpPr/>
          <p:nvPr/>
        </p:nvSpPr>
        <p:spPr>
          <a:xfrm>
            <a:off x="5209547" y="1506704"/>
            <a:ext cx="21970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0205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8529F-03E2-436E-9BF7-0B73A1D268FE}"/>
              </a:ext>
            </a:extLst>
          </p:cNvPr>
          <p:cNvSpPr>
            <a:spLocks noGrp="1"/>
          </p:cNvSpPr>
          <p:nvPr>
            <p:ph type="title"/>
          </p:nvPr>
        </p:nvSpPr>
        <p:spPr>
          <a:xfrm>
            <a:off x="365270" y="194460"/>
            <a:ext cx="9270706" cy="675000"/>
          </a:xfrm>
        </p:spPr>
        <p:txBody>
          <a:bodyPr/>
          <a:lstStyle/>
          <a:p>
            <a:r>
              <a:rPr lang="sv-SE" sz="2400" dirty="0"/>
              <a:t>Kan inte tillgodogöra sig eller misskötsel</a:t>
            </a:r>
          </a:p>
        </p:txBody>
      </p:sp>
      <p:pic>
        <p:nvPicPr>
          <p:cNvPr id="8" name="Bildobjekt 7" descr="Bilden är ett urklipp från IT systemet Mina sidor för fristående aktörer&#10;">
            <a:extLst>
              <a:ext uri="{FF2B5EF4-FFF2-40B4-BE49-F238E27FC236}">
                <a16:creationId xmlns:a16="http://schemas.microsoft.com/office/drawing/2014/main" id="{0E0031F7-E7A4-B3B0-0CAC-D87DD9DF889A}"/>
              </a:ext>
            </a:extLst>
          </p:cNvPr>
          <p:cNvPicPr>
            <a:picLocks noChangeAspect="1"/>
          </p:cNvPicPr>
          <p:nvPr/>
        </p:nvPicPr>
        <p:blipFill rotWithShape="1">
          <a:blip r:embed="rId2"/>
          <a:srcRect r="31825" b="3441"/>
          <a:stretch/>
        </p:blipFill>
        <p:spPr>
          <a:xfrm>
            <a:off x="197889" y="869460"/>
            <a:ext cx="3293882" cy="3964838"/>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 systemet Mina sidor för fristående aktörer&#10;">
            <a:extLst>
              <a:ext uri="{FF2B5EF4-FFF2-40B4-BE49-F238E27FC236}">
                <a16:creationId xmlns:a16="http://schemas.microsoft.com/office/drawing/2014/main" id="{E2FFB583-BC0E-E90A-944D-FE811B4649B4}"/>
              </a:ext>
            </a:extLst>
          </p:cNvPr>
          <p:cNvPicPr>
            <a:picLocks noChangeAspect="1"/>
          </p:cNvPicPr>
          <p:nvPr/>
        </p:nvPicPr>
        <p:blipFill rotWithShape="1">
          <a:blip r:embed="rId3"/>
          <a:srcRect t="-146" r="27099" b="3444"/>
          <a:stretch/>
        </p:blipFill>
        <p:spPr>
          <a:xfrm>
            <a:off x="2666644" y="1248376"/>
            <a:ext cx="3155507" cy="379720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DE93335A-E1C9-4127-BB74-325274D1483B}"/>
              </a:ext>
            </a:extLst>
          </p:cNvPr>
          <p:cNvSpPr>
            <a:spLocks noGrp="1"/>
          </p:cNvSpPr>
          <p:nvPr>
            <p:ph idx="13"/>
          </p:nvPr>
        </p:nvSpPr>
        <p:spPr>
          <a:xfrm>
            <a:off x="6076950" y="1248376"/>
            <a:ext cx="2869161" cy="3797202"/>
          </a:xfrm>
        </p:spPr>
        <p:txBody>
          <a:bodyPr/>
          <a:lstStyle/>
          <a:p>
            <a:pPr marL="0" indent="0">
              <a:buNone/>
            </a:pPr>
            <a:r>
              <a:rPr lang="sv-SE" sz="1200" dirty="0"/>
              <a:t>Gäller avvikelserapporten en deltagare som inte kan tillgodogöra sig programmet eller en deltagare som misskött sig så ska fylla i följande: </a:t>
            </a:r>
            <a:br>
              <a:rPr lang="sv-SE" sz="1200" dirty="0"/>
            </a:br>
            <a:endParaRPr lang="sv-SE" sz="1200" dirty="0"/>
          </a:p>
          <a:p>
            <a:r>
              <a:rPr lang="sv-SE" sz="1200" dirty="0"/>
              <a:t>Beskriv problemet eller det som hänt.  </a:t>
            </a:r>
          </a:p>
          <a:p>
            <a:r>
              <a:rPr lang="sv-SE" sz="1200" dirty="0"/>
              <a:t>Sen beskriver du vad ni har gjort för att stötta deltagaren, hur ni har försökt anpassa programmet eller vad ni har gjort för att lösa problemet. </a:t>
            </a:r>
          </a:p>
          <a:p>
            <a:r>
              <a:rPr lang="sv-SE" sz="1200" dirty="0"/>
              <a:t>Välj datum för avvikelsen.</a:t>
            </a:r>
          </a:p>
          <a:p>
            <a:endParaRPr lang="sv-SE" sz="1200" dirty="0"/>
          </a:p>
          <a:p>
            <a:pPr marL="0" indent="0">
              <a:buNone/>
            </a:pPr>
            <a:r>
              <a:rPr lang="sv-SE" sz="1200" dirty="0"/>
              <a:t>Klicka på </a:t>
            </a:r>
            <a:r>
              <a:rPr lang="sv-SE" sz="1200" b="1" dirty="0"/>
              <a:t>Förhandsgranska</a:t>
            </a:r>
            <a:r>
              <a:rPr lang="sv-SE" sz="1200" dirty="0"/>
              <a:t> för att komma vidare. </a:t>
            </a:r>
          </a:p>
          <a:p>
            <a:pPr marL="0" indent="0">
              <a:buNone/>
            </a:pPr>
            <a:endParaRPr lang="sv-SE" sz="1200" dirty="0"/>
          </a:p>
        </p:txBody>
      </p:sp>
      <p:sp>
        <p:nvSpPr>
          <p:cNvPr id="10" name="Rektangel 9">
            <a:extLst>
              <a:ext uri="{FF2B5EF4-FFF2-40B4-BE49-F238E27FC236}">
                <a16:creationId xmlns:a16="http://schemas.microsoft.com/office/drawing/2014/main" id="{20944A10-BE0B-D272-94DE-999FA51AE441}"/>
              </a:ext>
              <a:ext uri="{C183D7F6-B498-43B3-948B-1728B52AA6E4}">
                <adec:decorative xmlns:adec="http://schemas.microsoft.com/office/drawing/2017/decorative" val="1"/>
              </a:ext>
            </a:extLst>
          </p:cNvPr>
          <p:cNvSpPr/>
          <p:nvPr/>
        </p:nvSpPr>
        <p:spPr>
          <a:xfrm>
            <a:off x="279206" y="1354150"/>
            <a:ext cx="1835780" cy="2512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D6284EE-2476-230A-F7DD-B1DE771B5F46}"/>
              </a:ext>
              <a:ext uri="{C183D7F6-B498-43B3-948B-1728B52AA6E4}">
                <adec:decorative xmlns:adec="http://schemas.microsoft.com/office/drawing/2017/decorative" val="1"/>
              </a:ext>
            </a:extLst>
          </p:cNvPr>
          <p:cNvSpPr/>
          <p:nvPr/>
        </p:nvSpPr>
        <p:spPr>
          <a:xfrm>
            <a:off x="2796823" y="1701973"/>
            <a:ext cx="2387212" cy="2722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758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3011FE-BA4E-43DF-A4A3-FEDFE80238C5}"/>
              </a:ext>
            </a:extLst>
          </p:cNvPr>
          <p:cNvSpPr>
            <a:spLocks noGrp="1"/>
          </p:cNvSpPr>
          <p:nvPr>
            <p:ph type="title"/>
          </p:nvPr>
        </p:nvSpPr>
        <p:spPr>
          <a:xfrm>
            <a:off x="357050" y="381926"/>
            <a:ext cx="7829817" cy="675000"/>
          </a:xfrm>
        </p:spPr>
        <p:txBody>
          <a:bodyPr/>
          <a:lstStyle/>
          <a:p>
            <a:r>
              <a:rPr lang="sv-SE" sz="2400" dirty="0"/>
              <a:t>Ser till att erbjudet arbete inte kommer till stånd</a:t>
            </a:r>
          </a:p>
        </p:txBody>
      </p:sp>
      <p:pic>
        <p:nvPicPr>
          <p:cNvPr id="11" name="Bildobjekt 10" descr="Bilden är ett urklipp från IT systemet Mina sidor för fristående aktörer&#10;">
            <a:extLst>
              <a:ext uri="{FF2B5EF4-FFF2-40B4-BE49-F238E27FC236}">
                <a16:creationId xmlns:a16="http://schemas.microsoft.com/office/drawing/2014/main" id="{8A52F784-2602-8A70-D037-4CAB528AA381}"/>
              </a:ext>
            </a:extLst>
          </p:cNvPr>
          <p:cNvPicPr>
            <a:picLocks noChangeAspect="1"/>
          </p:cNvPicPr>
          <p:nvPr/>
        </p:nvPicPr>
        <p:blipFill rotWithShape="1">
          <a:blip r:embed="rId2"/>
          <a:srcRect r="21580"/>
          <a:stretch/>
        </p:blipFill>
        <p:spPr>
          <a:xfrm>
            <a:off x="357050" y="1143795"/>
            <a:ext cx="4180243" cy="373703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88ACFA9-0FDB-49F6-AFAF-5C11B5C44852}"/>
              </a:ext>
            </a:extLst>
          </p:cNvPr>
          <p:cNvSpPr>
            <a:spLocks noGrp="1"/>
          </p:cNvSpPr>
          <p:nvPr>
            <p:ph idx="13"/>
          </p:nvPr>
        </p:nvSpPr>
        <p:spPr>
          <a:xfrm>
            <a:off x="4852988" y="1143795"/>
            <a:ext cx="3933962" cy="3617779"/>
          </a:xfrm>
        </p:spPr>
        <p:txBody>
          <a:bodyPr/>
          <a:lstStyle/>
          <a:p>
            <a:pPr marL="0" indent="0">
              <a:buNone/>
            </a:pPr>
            <a:r>
              <a:rPr lang="sv-SE" sz="1200" dirty="0"/>
              <a:t>Om deltagaren har blivit erbjuden ett arbete och har agerat så att arbetet inte blir av fyller du i följande: </a:t>
            </a:r>
            <a:br>
              <a:rPr lang="sv-SE" sz="1200" dirty="0"/>
            </a:br>
            <a:endParaRPr lang="sv-SE" sz="1200" dirty="0"/>
          </a:p>
          <a:p>
            <a:r>
              <a:rPr lang="sv-SE" sz="1200" dirty="0"/>
              <a:t>I fritextfältet beskriver du på vilket sätt hen har agerat för att inte få arbetet.</a:t>
            </a:r>
          </a:p>
          <a:p>
            <a:r>
              <a:rPr lang="sv-SE" sz="1200" dirty="0"/>
              <a:t>Ange vilken dag avvikelsen gäller för. </a:t>
            </a:r>
            <a:br>
              <a:rPr lang="sv-SE" sz="1200" dirty="0"/>
            </a:br>
            <a:r>
              <a:rPr lang="sv-SE" sz="1200" dirty="0"/>
              <a:t>Du kan välja ett datum bakåt i tiden men inte ett framåt i tiden. </a:t>
            </a:r>
          </a:p>
          <a:p>
            <a:r>
              <a:rPr lang="sv-SE" sz="1200" dirty="0"/>
              <a:t>Du ska alltid rapportera en avvikelse så snart du får kännedom om den. </a:t>
            </a:r>
          </a:p>
          <a:p>
            <a:pPr marL="0" indent="0">
              <a:buNone/>
            </a:pPr>
            <a:endParaRPr lang="sv-SE" sz="1200" dirty="0">
              <a:highlight>
                <a:srgbClr val="FFFF00"/>
              </a:highlight>
            </a:endParaRPr>
          </a:p>
          <a:p>
            <a:pPr marL="0" indent="0">
              <a:buNone/>
            </a:pPr>
            <a:endParaRPr lang="sv-SE" sz="1200" dirty="0"/>
          </a:p>
          <a:p>
            <a:pPr marL="0" indent="0">
              <a:buNone/>
            </a:pPr>
            <a:r>
              <a:rPr lang="sv-SE" sz="1200" dirty="0"/>
              <a:t>Klicka på </a:t>
            </a:r>
            <a:r>
              <a:rPr lang="sv-SE" sz="1200" b="1" dirty="0"/>
              <a:t>Förhandsgranska</a:t>
            </a:r>
            <a:r>
              <a:rPr lang="sv-SE" sz="1200" dirty="0"/>
              <a:t> för att gå vidare.</a:t>
            </a:r>
          </a:p>
          <a:p>
            <a:pPr marL="0" indent="0">
              <a:buNone/>
            </a:pPr>
            <a:endParaRPr lang="sv-SE" sz="1200" dirty="0"/>
          </a:p>
        </p:txBody>
      </p:sp>
      <p:sp>
        <p:nvSpPr>
          <p:cNvPr id="12" name="Rektangel 11">
            <a:extLst>
              <a:ext uri="{FF2B5EF4-FFF2-40B4-BE49-F238E27FC236}">
                <a16:creationId xmlns:a16="http://schemas.microsoft.com/office/drawing/2014/main" id="{6C0973DB-B89D-4C88-CBE7-9E747C5C5EBC}"/>
              </a:ext>
              <a:ext uri="{C183D7F6-B498-43B3-948B-1728B52AA6E4}">
                <adec:decorative xmlns:adec="http://schemas.microsoft.com/office/drawing/2017/decorative" val="1"/>
              </a:ext>
            </a:extLst>
          </p:cNvPr>
          <p:cNvSpPr/>
          <p:nvPr/>
        </p:nvSpPr>
        <p:spPr>
          <a:xfrm>
            <a:off x="481824" y="3689775"/>
            <a:ext cx="2073106" cy="6212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99E3AA05-1B2C-63D7-FB6D-5EACFDE7192E}"/>
              </a:ext>
              <a:ext uri="{C183D7F6-B498-43B3-948B-1728B52AA6E4}">
                <adec:decorative xmlns:adec="http://schemas.microsoft.com/office/drawing/2017/decorative" val="1"/>
              </a:ext>
            </a:extLst>
          </p:cNvPr>
          <p:cNvSpPr/>
          <p:nvPr/>
        </p:nvSpPr>
        <p:spPr>
          <a:xfrm>
            <a:off x="1207760" y="4371181"/>
            <a:ext cx="1270388" cy="4423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6273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10;">
            <a:extLst>
              <a:ext uri="{FF2B5EF4-FFF2-40B4-BE49-F238E27FC236}">
                <a16:creationId xmlns:a16="http://schemas.microsoft.com/office/drawing/2014/main" id="{902C3DA8-D8FC-C14F-9CA5-16F6996E39B2}"/>
              </a:ext>
            </a:extLst>
          </p:cNvPr>
          <p:cNvPicPr>
            <a:picLocks noChangeAspect="1"/>
          </p:cNvPicPr>
          <p:nvPr/>
        </p:nvPicPr>
        <p:blipFill>
          <a:blip r:embed="rId2"/>
          <a:stretch>
            <a:fillRect/>
          </a:stretch>
        </p:blipFill>
        <p:spPr>
          <a:xfrm>
            <a:off x="593269" y="856212"/>
            <a:ext cx="3412290" cy="3962470"/>
          </a:xfrm>
          <a:prstGeom prst="rect">
            <a:avLst/>
          </a:prstGeom>
          <a:ln>
            <a:noFill/>
          </a:ln>
          <a:effectLst>
            <a:outerShdw blurRad="292100" dist="139700" dir="2700000" algn="tl" rotWithShape="0">
              <a:srgbClr val="333333">
                <a:alpha val="65000"/>
              </a:srgbClr>
            </a:outerShdw>
          </a:effectLst>
        </p:spPr>
      </p:pic>
      <p:sp>
        <p:nvSpPr>
          <p:cNvPr id="2" name="Rubrik 1" descr="Skicka in avvikelserapport">
            <a:extLst>
              <a:ext uri="{FF2B5EF4-FFF2-40B4-BE49-F238E27FC236}">
                <a16:creationId xmlns:a16="http://schemas.microsoft.com/office/drawing/2014/main" id="{9F6AF124-5088-43EB-92C5-49B66DFEC4F7}"/>
              </a:ext>
            </a:extLst>
          </p:cNvPr>
          <p:cNvSpPr>
            <a:spLocks noGrp="1"/>
          </p:cNvSpPr>
          <p:nvPr>
            <p:ph type="title"/>
          </p:nvPr>
        </p:nvSpPr>
        <p:spPr>
          <a:xfrm>
            <a:off x="658577" y="324818"/>
            <a:ext cx="7422784" cy="675000"/>
          </a:xfrm>
        </p:spPr>
        <p:txBody>
          <a:bodyPr/>
          <a:lstStyle/>
          <a:p>
            <a:r>
              <a:rPr lang="sv-SE" sz="2400" dirty="0"/>
              <a:t>Skicka in en avvikelserapport (avvikelse)</a:t>
            </a:r>
          </a:p>
        </p:txBody>
      </p:sp>
      <p:sp>
        <p:nvSpPr>
          <p:cNvPr id="10" name="textruta 9">
            <a:extLst>
              <a:ext uri="{FF2B5EF4-FFF2-40B4-BE49-F238E27FC236}">
                <a16:creationId xmlns:a16="http://schemas.microsoft.com/office/drawing/2014/main" id="{C9B72BBB-8911-4789-878E-BFC3300EB371}"/>
              </a:ext>
            </a:extLst>
          </p:cNvPr>
          <p:cNvSpPr txBox="1"/>
          <p:nvPr/>
        </p:nvSpPr>
        <p:spPr>
          <a:xfrm>
            <a:off x="4205284" y="1123337"/>
            <a:ext cx="4594383" cy="1015663"/>
          </a:xfrm>
          <a:prstGeom prst="rect">
            <a:avLst/>
          </a:prstGeom>
          <a:noFill/>
        </p:spPr>
        <p:txBody>
          <a:bodyPr wrap="square" rtlCol="0">
            <a:spAutoFit/>
          </a:bodyPr>
          <a:lstStyle/>
          <a:p>
            <a:r>
              <a:rPr lang="sv-SE" sz="1200" dirty="0"/>
              <a:t>Kontrollera att informationen i avvikelserapporten stämmer.</a:t>
            </a:r>
            <a:br>
              <a:rPr lang="sv-SE" sz="1200" dirty="0"/>
            </a:br>
            <a:endParaRPr lang="sv-SE" sz="1200" dirty="0"/>
          </a:p>
          <a:p>
            <a:r>
              <a:rPr lang="sv-SE" sz="1200" dirty="0"/>
              <a:t>För att skicka in rapporten till Arbetsförmedlingen klicka på </a:t>
            </a:r>
            <a:r>
              <a:rPr lang="sv-SE" sz="1200" b="1" dirty="0"/>
              <a:t>Skicka in</a:t>
            </a:r>
            <a:r>
              <a:rPr lang="sv-SE" sz="1200" dirty="0"/>
              <a:t>. </a:t>
            </a:r>
          </a:p>
          <a:p>
            <a:endParaRPr lang="sv-SE" sz="1200" dirty="0"/>
          </a:p>
        </p:txBody>
      </p:sp>
      <p:sp>
        <p:nvSpPr>
          <p:cNvPr id="4" name="Rektangel 3">
            <a:extLst>
              <a:ext uri="{FF2B5EF4-FFF2-40B4-BE49-F238E27FC236}">
                <a16:creationId xmlns:a16="http://schemas.microsoft.com/office/drawing/2014/main" id="{4F118087-2BDE-C19E-F0D9-455ABFCFE8DC}"/>
              </a:ext>
              <a:ext uri="{C183D7F6-B498-43B3-948B-1728B52AA6E4}">
                <adec:decorative xmlns:adec="http://schemas.microsoft.com/office/drawing/2017/decorative" val="1"/>
              </a:ext>
            </a:extLst>
          </p:cNvPr>
          <p:cNvSpPr/>
          <p:nvPr/>
        </p:nvSpPr>
        <p:spPr>
          <a:xfrm>
            <a:off x="1486661" y="4509340"/>
            <a:ext cx="510771"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894818D1-66C6-E991-C254-B239A332FF22}"/>
              </a:ext>
              <a:ext uri="{C183D7F6-B498-43B3-948B-1728B52AA6E4}">
                <adec:decorative xmlns:adec="http://schemas.microsoft.com/office/drawing/2017/decorative" val="1"/>
              </a:ext>
            </a:extLst>
          </p:cNvPr>
          <p:cNvSpPr/>
          <p:nvPr/>
        </p:nvSpPr>
        <p:spPr>
          <a:xfrm>
            <a:off x="658576" y="1962253"/>
            <a:ext cx="675953" cy="93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9125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(avvikelse) inskickad</a:t>
            </a:r>
          </a:p>
        </p:txBody>
      </p:sp>
      <p:pic>
        <p:nvPicPr>
          <p:cNvPr id="7" name="Bildobjekt 6" descr="Bilden är ett urklipp från IT systemet Mina sidor för fristående aktörer&#10;">
            <a:extLst>
              <a:ext uri="{FF2B5EF4-FFF2-40B4-BE49-F238E27FC236}">
                <a16:creationId xmlns:a16="http://schemas.microsoft.com/office/drawing/2014/main" id="{F8BFFB50-535E-7D1C-32B9-0E59072B4175}"/>
              </a:ext>
            </a:extLst>
          </p:cNvPr>
          <p:cNvPicPr>
            <a:picLocks noChangeAspect="1"/>
          </p:cNvPicPr>
          <p:nvPr/>
        </p:nvPicPr>
        <p:blipFill>
          <a:blip r:embed="rId2"/>
          <a:stretch>
            <a:fillRect/>
          </a:stretch>
        </p:blipFill>
        <p:spPr>
          <a:xfrm>
            <a:off x="721519" y="1191169"/>
            <a:ext cx="2983626" cy="30962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295450" y="1240016"/>
            <a:ext cx="4269430" cy="2744753"/>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a:p>
            <a:pPr marL="0" indent="0">
              <a:buNone/>
            </a:pPr>
            <a:endParaRPr lang="sv-SE" sz="1200" dirty="0"/>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798538" y="4027760"/>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8FF3A021-DBC7-E30D-E39E-D2C9CA5DAE33}"/>
              </a:ext>
              <a:ext uri="{C183D7F6-B498-43B3-948B-1728B52AA6E4}">
                <adec:decorative xmlns:adec="http://schemas.microsoft.com/office/drawing/2017/decorative" val="1"/>
              </a:ext>
            </a:extLst>
          </p:cNvPr>
          <p:cNvSpPr/>
          <p:nvPr/>
        </p:nvSpPr>
        <p:spPr>
          <a:xfrm>
            <a:off x="798538" y="2150075"/>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21143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C2F8CB-FFBD-4605-A00C-AC6BC0EDE496}"/>
              </a:ext>
            </a:extLst>
          </p:cNvPr>
          <p:cNvSpPr>
            <a:spLocks noGrp="1"/>
          </p:cNvSpPr>
          <p:nvPr>
            <p:ph type="title"/>
          </p:nvPr>
        </p:nvSpPr>
        <p:spPr>
          <a:xfrm>
            <a:off x="233362" y="364297"/>
            <a:ext cx="7422784" cy="675000"/>
          </a:xfrm>
        </p:spPr>
        <p:txBody>
          <a:bodyPr/>
          <a:lstStyle/>
          <a:p>
            <a:r>
              <a:rPr lang="sv-SE" sz="2400" dirty="0"/>
              <a:t>Rätta fel i inskickad avvikelserapport (avvikelse)</a:t>
            </a:r>
          </a:p>
        </p:txBody>
      </p:sp>
      <p:pic>
        <p:nvPicPr>
          <p:cNvPr id="5" name="Platshållare för innehåll 4" descr="Bild ur systemet.">
            <a:extLst>
              <a:ext uri="{FF2B5EF4-FFF2-40B4-BE49-F238E27FC236}">
                <a16:creationId xmlns:a16="http://schemas.microsoft.com/office/drawing/2014/main" id="{1CD7BC57-38A7-4D7A-BBDC-D4303995C8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3362" y="1244630"/>
            <a:ext cx="2666145" cy="2689581"/>
          </a:xfrm>
          <a:prstGeom prst="rect">
            <a:avLst/>
          </a:prstGeom>
          <a:ln>
            <a:noFill/>
          </a:ln>
          <a:effectLst>
            <a:outerShdw blurRad="292100" dist="139700" dir="2700000" algn="tl" rotWithShape="0">
              <a:srgbClr val="333333">
                <a:alpha val="65000"/>
              </a:srgbClr>
            </a:outerShdw>
          </a:effectLst>
        </p:spPr>
      </p:pic>
      <p:pic>
        <p:nvPicPr>
          <p:cNvPr id="6" name="Bildobjekt 5" descr="Bild ur systemet.">
            <a:extLst>
              <a:ext uri="{FF2B5EF4-FFF2-40B4-BE49-F238E27FC236}">
                <a16:creationId xmlns:a16="http://schemas.microsoft.com/office/drawing/2014/main" id="{06CC3B5A-20AE-41C2-A92C-CC0CBF10A8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59586" y="2124964"/>
            <a:ext cx="2664000" cy="268958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C0CFB58-DBFC-4422-AE0D-8672893AA6BD}"/>
              </a:ext>
            </a:extLst>
          </p:cNvPr>
          <p:cNvSpPr>
            <a:spLocks noGrp="1"/>
          </p:cNvSpPr>
          <p:nvPr>
            <p:ph idx="13"/>
          </p:nvPr>
        </p:nvSpPr>
        <p:spPr>
          <a:xfrm>
            <a:off x="4267201" y="1244630"/>
            <a:ext cx="4643438" cy="3517869"/>
          </a:xfrm>
        </p:spPr>
        <p:txBody>
          <a:bodyPr/>
          <a:lstStyle/>
          <a:p>
            <a:pPr marL="0" indent="0">
              <a:buNone/>
            </a:pPr>
            <a:r>
              <a:rPr lang="sv-SE" sz="1200" dirty="0"/>
              <a:t>För att rätta en felaktig avvikelserapport om avvikelse ska du göra följande: </a:t>
            </a:r>
            <a:br>
              <a:rPr lang="sv-SE" sz="1200" dirty="0"/>
            </a:br>
            <a:endParaRPr lang="sv-SE" sz="1200" dirty="0"/>
          </a:p>
          <a:p>
            <a:r>
              <a:rPr lang="sv-SE" sz="1200" dirty="0"/>
              <a:t>Skicka in en ny avvikelserapport.</a:t>
            </a:r>
          </a:p>
          <a:p>
            <a:r>
              <a:rPr lang="sv-SE" sz="1200" dirty="0"/>
              <a:t>Välj samma orsak till avvikelse som du gjorde på den felaktiga rapporten. </a:t>
            </a:r>
          </a:p>
          <a:p>
            <a:r>
              <a:rPr lang="sv-SE" sz="1200" dirty="0"/>
              <a:t>I fritextfältet skriver du sedan RÄTTELSE eller KOMPLETTERING och det datum då du skickade in den felaktiga avvikelserapporten ex. RÄTTELSE 230517. </a:t>
            </a:r>
          </a:p>
          <a:p>
            <a:r>
              <a:rPr lang="sv-SE" sz="1200" dirty="0"/>
              <a:t>Fyll sedan i den korrekta informationen i fritextfälten</a:t>
            </a:r>
            <a:r>
              <a:rPr lang="sv-SE" dirty="0"/>
              <a:t>. </a:t>
            </a:r>
          </a:p>
          <a:p>
            <a:r>
              <a:rPr lang="sv-SE" sz="1200" dirty="0"/>
              <a:t>Ange datum för när avvikelsen inträffade. </a:t>
            </a:r>
          </a:p>
          <a:p>
            <a:endParaRPr lang="sv-SE" sz="1200" b="1" dirty="0"/>
          </a:p>
          <a:p>
            <a:pPr marL="0" indent="0">
              <a:buNone/>
            </a:pPr>
            <a:r>
              <a:rPr lang="sv-SE" sz="1200" dirty="0"/>
              <a:t>Klicka på </a:t>
            </a:r>
            <a:r>
              <a:rPr lang="sv-SE" sz="1200" b="1" dirty="0"/>
              <a:t>Förhandsgranska</a:t>
            </a:r>
            <a:r>
              <a:rPr lang="sv-SE" sz="1200" dirty="0"/>
              <a:t> för att granska och skicka in rättelsen. </a:t>
            </a:r>
          </a:p>
          <a:p>
            <a:pPr marL="0" indent="0">
              <a:buNone/>
            </a:pPr>
            <a:endParaRPr lang="sv-SE" sz="1200" dirty="0"/>
          </a:p>
          <a:p>
            <a:pPr marL="0" indent="0">
              <a:buNone/>
            </a:pPr>
            <a:r>
              <a:rPr lang="sv-SE" sz="1200" dirty="0">
                <a:hlinkClick r:id="rId5" action="ppaction://hlinksldjump"/>
              </a:rPr>
              <a:t>Rättelse av i en inskickad avvikelserapport (frånvaro)</a:t>
            </a:r>
            <a:endParaRPr lang="sv-SE" sz="1200" dirty="0"/>
          </a:p>
        </p:txBody>
      </p:sp>
    </p:spTree>
    <p:extLst>
      <p:ext uri="{BB962C8B-B14F-4D97-AF65-F5344CB8AC3E}">
        <p14:creationId xmlns:p14="http://schemas.microsoft.com/office/powerpoint/2010/main" val="2866042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 ">
            <a:extLst>
              <a:ext uri="{FF2B5EF4-FFF2-40B4-BE49-F238E27FC236}">
                <a16:creationId xmlns:a16="http://schemas.microsoft.com/office/drawing/2014/main" id="{D6085B84-9A80-E31D-5B4F-712E46D7FB5B}"/>
              </a:ext>
            </a:extLst>
          </p:cNvPr>
          <p:cNvPicPr>
            <a:picLocks noChangeAspect="1"/>
          </p:cNvPicPr>
          <p:nvPr/>
        </p:nvPicPr>
        <p:blipFill>
          <a:blip r:embed="rId2"/>
          <a:stretch>
            <a:fillRect/>
          </a:stretch>
        </p:blipFill>
        <p:spPr>
          <a:xfrm>
            <a:off x="255549" y="702236"/>
            <a:ext cx="2863020" cy="4289490"/>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2AB7630-75CA-456F-AD74-F45F9C3283C1}"/>
              </a:ext>
            </a:extLst>
          </p:cNvPr>
          <p:cNvSpPr>
            <a:spLocks noGrp="1"/>
          </p:cNvSpPr>
          <p:nvPr>
            <p:ph type="title"/>
          </p:nvPr>
        </p:nvSpPr>
        <p:spPr>
          <a:xfrm>
            <a:off x="320993" y="219272"/>
            <a:ext cx="7422784" cy="675000"/>
          </a:xfrm>
        </p:spPr>
        <p:txBody>
          <a:bodyPr/>
          <a:lstStyle/>
          <a:p>
            <a:r>
              <a:rPr lang="sv-SE" sz="2400" dirty="0"/>
              <a:t>Skapa periodisk redovisning</a:t>
            </a:r>
          </a:p>
        </p:txBody>
      </p:sp>
      <p:sp>
        <p:nvSpPr>
          <p:cNvPr id="3" name="Platshållare för innehåll 2">
            <a:extLst>
              <a:ext uri="{FF2B5EF4-FFF2-40B4-BE49-F238E27FC236}">
                <a16:creationId xmlns:a16="http://schemas.microsoft.com/office/drawing/2014/main" id="{82237E89-6120-49AF-9A22-894F76616B50}"/>
              </a:ext>
            </a:extLst>
          </p:cNvPr>
          <p:cNvSpPr>
            <a:spLocks noGrp="1"/>
          </p:cNvSpPr>
          <p:nvPr>
            <p:ph idx="13"/>
          </p:nvPr>
        </p:nvSpPr>
        <p:spPr>
          <a:xfrm>
            <a:off x="3973189" y="1084332"/>
            <a:ext cx="4180909" cy="3420555"/>
          </a:xfrm>
        </p:spPr>
        <p:txBody>
          <a:bodyPr/>
          <a:lstStyle/>
          <a:p>
            <a:pPr marL="0" indent="0">
              <a:buNone/>
            </a:pPr>
            <a:r>
              <a:rPr lang="sv-SE" sz="1200" dirty="0"/>
              <a:t>Under fliken rapportering hittar du möjligheten att skicka in en periodisk redovisning. </a:t>
            </a:r>
            <a:br>
              <a:rPr lang="sv-SE" sz="1200" dirty="0"/>
            </a:br>
            <a:endParaRPr lang="sv-SE" sz="1200" dirty="0"/>
          </a:p>
          <a:p>
            <a:r>
              <a:rPr lang="sv-SE" sz="1200" dirty="0"/>
              <a:t>Du ser i listan vilka periodiska redovisningar som skickats in och vilka som kvarstår. Du ser även status för redan inskickade rapporter. </a:t>
            </a:r>
          </a:p>
          <a:p>
            <a:r>
              <a:rPr lang="sv-SE" sz="1200" dirty="0"/>
              <a:t>För att skapa en Periodisk redovisning klicka på knappen </a:t>
            </a:r>
            <a:r>
              <a:rPr lang="sv-SE" sz="1200" b="1" dirty="0"/>
              <a:t>Periodisk redovisning.</a:t>
            </a:r>
          </a:p>
          <a:p>
            <a:endParaRPr lang="sv-SE" sz="1200" dirty="0"/>
          </a:p>
          <a:p>
            <a:r>
              <a:rPr lang="sv-SE" sz="1200" dirty="0"/>
              <a:t>Vad du kan rapportera för i den periodiska redovisningen hämtas, under placeringsperiod 1, från den initiala planeringen och eventuellt en inskickad gemensam planering. </a:t>
            </a:r>
          </a:p>
          <a:p>
            <a:endParaRPr lang="sv-SE" sz="1200" dirty="0"/>
          </a:p>
          <a:p>
            <a:r>
              <a:rPr lang="sv-SE" sz="1200" dirty="0"/>
              <a:t>Under placeringsperiod 2 och 3 kan du rapportera för det som skickats in i en gemensam planering. </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14" name="Rektangel 13">
            <a:extLst>
              <a:ext uri="{FF2B5EF4-FFF2-40B4-BE49-F238E27FC236}">
                <a16:creationId xmlns:a16="http://schemas.microsoft.com/office/drawing/2014/main" id="{C0792C75-4EBD-4459-4420-9FBAFA88C14D}"/>
              </a:ext>
              <a:ext uri="{C183D7F6-B498-43B3-948B-1728B52AA6E4}">
                <adec:decorative xmlns:adec="http://schemas.microsoft.com/office/drawing/2017/decorative" val="1"/>
              </a:ext>
            </a:extLst>
          </p:cNvPr>
          <p:cNvSpPr/>
          <p:nvPr/>
        </p:nvSpPr>
        <p:spPr>
          <a:xfrm>
            <a:off x="380943" y="2612291"/>
            <a:ext cx="1440362" cy="21335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8E693AE9-5F9E-3C70-8498-C274CD01EEB4}"/>
              </a:ext>
              <a:ext uri="{C183D7F6-B498-43B3-948B-1728B52AA6E4}">
                <adec:decorative xmlns:adec="http://schemas.microsoft.com/office/drawing/2017/decorative" val="1"/>
              </a:ext>
            </a:extLst>
          </p:cNvPr>
          <p:cNvSpPr/>
          <p:nvPr/>
        </p:nvSpPr>
        <p:spPr>
          <a:xfrm>
            <a:off x="320993" y="3587274"/>
            <a:ext cx="2647059" cy="1404452"/>
          </a:xfrm>
          <a:prstGeom prst="rect">
            <a:avLst/>
          </a:prstGeom>
          <a:noFill/>
          <a:ln>
            <a:solidFill>
              <a:srgbClr val="DA5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6308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085323-8C0B-442A-9542-BFCDD02D2A7A}"/>
              </a:ext>
            </a:extLst>
          </p:cNvPr>
          <p:cNvSpPr>
            <a:spLocks noGrp="1"/>
          </p:cNvSpPr>
          <p:nvPr>
            <p:ph type="title"/>
          </p:nvPr>
        </p:nvSpPr>
        <p:spPr>
          <a:xfrm>
            <a:off x="377956" y="237494"/>
            <a:ext cx="7422784" cy="675000"/>
          </a:xfrm>
        </p:spPr>
        <p:txBody>
          <a:bodyPr/>
          <a:lstStyle/>
          <a:p>
            <a:r>
              <a:rPr lang="sv-SE" sz="2400" dirty="0"/>
              <a:t>Skapa periodisk redovisning forts</a:t>
            </a:r>
          </a:p>
        </p:txBody>
      </p:sp>
      <p:pic>
        <p:nvPicPr>
          <p:cNvPr id="5" name="Bildobjekt 4" descr="Bilden är ett urklipp från IT-systemet MSFA.">
            <a:extLst>
              <a:ext uri="{FF2B5EF4-FFF2-40B4-BE49-F238E27FC236}">
                <a16:creationId xmlns:a16="http://schemas.microsoft.com/office/drawing/2014/main" id="{91FB5F68-132B-A934-7245-54381A2D1912}"/>
              </a:ext>
            </a:extLst>
          </p:cNvPr>
          <p:cNvPicPr>
            <a:picLocks noChangeAspect="1"/>
          </p:cNvPicPr>
          <p:nvPr/>
        </p:nvPicPr>
        <p:blipFill rotWithShape="1">
          <a:blip r:embed="rId3"/>
          <a:srcRect l="14979" t="9457" r="23671" b="18145"/>
          <a:stretch/>
        </p:blipFill>
        <p:spPr>
          <a:xfrm>
            <a:off x="429224" y="658586"/>
            <a:ext cx="3534229" cy="4247420"/>
          </a:xfrm>
          <a:prstGeom prst="rect">
            <a:avLst/>
          </a:prstGeom>
          <a:ln>
            <a:noFill/>
          </a:ln>
          <a:effectLst>
            <a:outerShdw blurRad="292100" dist="139700" dir="2700000" algn="tl" rotWithShape="0">
              <a:srgbClr val="333333">
                <a:alpha val="65000"/>
              </a:srgbClr>
            </a:outerShdw>
          </a:effectLst>
        </p:spPr>
      </p:pic>
      <p:pic>
        <p:nvPicPr>
          <p:cNvPr id="6" name="Bildobjekt 5" descr="Bilden är ett urklipp från IT systemet Mina sidor för fristående aktörer&#10;">
            <a:extLst>
              <a:ext uri="{FF2B5EF4-FFF2-40B4-BE49-F238E27FC236}">
                <a16:creationId xmlns:a16="http://schemas.microsoft.com/office/drawing/2014/main" id="{6661DC8E-FE65-53BE-5F0E-A2A80B47D550}"/>
              </a:ext>
            </a:extLst>
          </p:cNvPr>
          <p:cNvPicPr>
            <a:picLocks noChangeAspect="1"/>
          </p:cNvPicPr>
          <p:nvPr/>
        </p:nvPicPr>
        <p:blipFill rotWithShape="1">
          <a:blip r:embed="rId4"/>
          <a:srcRect l="32743" t="66933" r="49381" b="19764"/>
          <a:stretch/>
        </p:blipFill>
        <p:spPr>
          <a:xfrm>
            <a:off x="2625328" y="2571750"/>
            <a:ext cx="2257678" cy="945066"/>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C74CB85A-054F-4AB9-92C6-F0F5F79F9463}"/>
              </a:ext>
            </a:extLst>
          </p:cNvPr>
          <p:cNvSpPr txBox="1"/>
          <p:nvPr/>
        </p:nvSpPr>
        <p:spPr>
          <a:xfrm>
            <a:off x="5509373" y="839905"/>
            <a:ext cx="3297594" cy="2934137"/>
          </a:xfrm>
          <a:prstGeom prst="rect">
            <a:avLst/>
          </a:prstGeom>
          <a:noFill/>
        </p:spPr>
        <p:txBody>
          <a:bodyPr wrap="square" rtlCol="0">
            <a:spAutoFit/>
          </a:bodyPr>
          <a:lstStyle/>
          <a:p>
            <a:pPr>
              <a:buClr>
                <a:srgbClr val="00005A"/>
              </a:buClr>
            </a:pPr>
            <a:r>
              <a:rPr lang="sv-SE" sz="1200" dirty="0"/>
              <a:t>När du fyller i den periodiska redovisningen ska du fylla i följande: </a:t>
            </a:r>
          </a:p>
          <a:p>
            <a:pPr marL="257175" indent="-257175">
              <a:spcBef>
                <a:spcPts val="525"/>
              </a:spcBef>
              <a:buClr>
                <a:schemeClr val="accent1"/>
              </a:buClr>
              <a:buSzPct val="100000"/>
              <a:buFont typeface="Arial" panose="020B0604020202020204" pitchFamily="34" charset="0"/>
              <a:buChar char="●"/>
            </a:pPr>
            <a:endParaRPr lang="sv-SE" sz="1200" dirty="0"/>
          </a:p>
          <a:p>
            <a:pPr marL="257175" indent="-257175">
              <a:spcBef>
                <a:spcPts val="525"/>
              </a:spcBef>
              <a:buClr>
                <a:schemeClr val="accent1"/>
              </a:buClr>
              <a:buSzPct val="100000"/>
              <a:buFont typeface="Arial" panose="020B0604020202020204" pitchFamily="34" charset="0"/>
              <a:buChar char="●"/>
            </a:pPr>
            <a:r>
              <a:rPr lang="sv-SE" sz="1200" dirty="0"/>
              <a:t>Välj den period redovisningen gäller för i listan under rubriken </a:t>
            </a:r>
            <a:r>
              <a:rPr lang="sv-SE" sz="1200" b="1" dirty="0"/>
              <a:t>Välj period</a:t>
            </a:r>
            <a:r>
              <a:rPr lang="sv-SE" sz="1200" dirty="0"/>
              <a:t>. </a:t>
            </a:r>
            <a:br>
              <a:rPr lang="sv-SE" sz="1200" dirty="0"/>
            </a:br>
            <a:endParaRPr lang="sv-SE" sz="1200" dirty="0"/>
          </a:p>
          <a:p>
            <a:pPr marL="257175" indent="-257175">
              <a:spcBef>
                <a:spcPts val="525"/>
              </a:spcBef>
              <a:buClr>
                <a:schemeClr val="accent1"/>
              </a:buClr>
              <a:buSzPct val="100000"/>
              <a:buFont typeface="Arial" panose="020B0604020202020204" pitchFamily="34" charset="0"/>
              <a:buChar char="●"/>
            </a:pPr>
            <a:r>
              <a:rPr lang="sv-SE" sz="1200" dirty="0"/>
              <a:t>I rullistan ser du alla avslutade perioder och dess status.</a:t>
            </a:r>
            <a:br>
              <a:rPr lang="sv-SE" sz="1200" dirty="0"/>
            </a:br>
            <a:endParaRPr lang="sv-SE" sz="1200" dirty="0"/>
          </a:p>
          <a:p>
            <a:pPr marL="257175" indent="-257175">
              <a:spcBef>
                <a:spcPts val="525"/>
              </a:spcBef>
              <a:buClr>
                <a:schemeClr val="accent1"/>
              </a:buClr>
              <a:buSzPct val="100000"/>
              <a:buFont typeface="Arial" panose="020B0604020202020204" pitchFamily="34" charset="0"/>
              <a:buChar char="●"/>
            </a:pPr>
            <a:r>
              <a:rPr lang="sv-SE" sz="1200" dirty="0"/>
              <a:t>Besvara frågan om ni har lämnat några förslag på lämpliga arbeten att söka till deltagaren.</a:t>
            </a:r>
          </a:p>
          <a:p>
            <a:endParaRPr lang="sv-SE" sz="1200" dirty="0"/>
          </a:p>
          <a:p>
            <a:endParaRPr lang="sv-SE" sz="1200" dirty="0"/>
          </a:p>
        </p:txBody>
      </p:sp>
      <p:sp>
        <p:nvSpPr>
          <p:cNvPr id="13" name="Rektangel 12">
            <a:extLst>
              <a:ext uri="{FF2B5EF4-FFF2-40B4-BE49-F238E27FC236}">
                <a16:creationId xmlns:a16="http://schemas.microsoft.com/office/drawing/2014/main" id="{2D9D84A1-A5EE-E28C-2F4B-0A315DA4FBC8}"/>
              </a:ext>
              <a:ext uri="{C183D7F6-B498-43B3-948B-1728B52AA6E4}">
                <adec:decorative xmlns:adec="http://schemas.microsoft.com/office/drawing/2017/decorative" val="1"/>
              </a:ext>
            </a:extLst>
          </p:cNvPr>
          <p:cNvSpPr/>
          <p:nvPr/>
        </p:nvSpPr>
        <p:spPr>
          <a:xfrm>
            <a:off x="2618930" y="2581509"/>
            <a:ext cx="2306229" cy="9678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308A30A8-99F6-31AB-309E-DFB740864B60}"/>
              </a:ext>
              <a:ext uri="{C183D7F6-B498-43B3-948B-1728B52AA6E4}">
                <adec:decorative xmlns:adec="http://schemas.microsoft.com/office/drawing/2017/decorative" val="1"/>
              </a:ext>
            </a:extLst>
          </p:cNvPr>
          <p:cNvSpPr/>
          <p:nvPr/>
        </p:nvSpPr>
        <p:spPr>
          <a:xfrm>
            <a:off x="500743" y="1792514"/>
            <a:ext cx="631371" cy="90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2B24A1D3-7375-A102-FBC3-231444E6AE84}"/>
              </a:ext>
              <a:ext uri="{C183D7F6-B498-43B3-948B-1728B52AA6E4}">
                <adec:decorative xmlns:adec="http://schemas.microsoft.com/office/drawing/2017/decorative" val="1"/>
              </a:ext>
            </a:extLst>
          </p:cNvPr>
          <p:cNvSpPr/>
          <p:nvPr/>
        </p:nvSpPr>
        <p:spPr>
          <a:xfrm>
            <a:off x="500743" y="3727476"/>
            <a:ext cx="2124585" cy="4598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F83F4662-DA30-0D1D-77BA-9A6E455BBBD1}"/>
              </a:ext>
              <a:ext uri="{C183D7F6-B498-43B3-948B-1728B52AA6E4}">
                <adec:decorative xmlns:adec="http://schemas.microsoft.com/office/drawing/2017/decorative" val="1"/>
              </a:ext>
            </a:extLst>
          </p:cNvPr>
          <p:cNvSpPr/>
          <p:nvPr/>
        </p:nvSpPr>
        <p:spPr>
          <a:xfrm>
            <a:off x="500743" y="4281714"/>
            <a:ext cx="2779486" cy="5370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09651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D04265-2A3B-490D-813F-E2666FBC07B8}"/>
              </a:ext>
            </a:extLst>
          </p:cNvPr>
          <p:cNvSpPr>
            <a:spLocks noGrp="1"/>
          </p:cNvSpPr>
          <p:nvPr>
            <p:ph type="title"/>
          </p:nvPr>
        </p:nvSpPr>
        <p:spPr>
          <a:xfrm>
            <a:off x="413113" y="273065"/>
            <a:ext cx="7422784" cy="675000"/>
          </a:xfrm>
        </p:spPr>
        <p:txBody>
          <a:bodyPr/>
          <a:lstStyle/>
          <a:p>
            <a:r>
              <a:rPr lang="sv-SE" sz="2400" dirty="0"/>
              <a:t>Periodisk redovisning - Välj aktiviteter</a:t>
            </a:r>
          </a:p>
        </p:txBody>
      </p:sp>
      <p:pic>
        <p:nvPicPr>
          <p:cNvPr id="6" name="Bildobjekt 5" descr="Bilden är ett urklipp från IT systemet Mina sidor för fristående aktörer&#10;">
            <a:extLst>
              <a:ext uri="{FF2B5EF4-FFF2-40B4-BE49-F238E27FC236}">
                <a16:creationId xmlns:a16="http://schemas.microsoft.com/office/drawing/2014/main" id="{E740EE99-EEF4-8DBD-29FF-53548FCB1966}"/>
              </a:ext>
            </a:extLst>
          </p:cNvPr>
          <p:cNvPicPr>
            <a:picLocks noChangeAspect="1"/>
          </p:cNvPicPr>
          <p:nvPr/>
        </p:nvPicPr>
        <p:blipFill>
          <a:blip r:embed="rId2"/>
          <a:stretch>
            <a:fillRect/>
          </a:stretch>
        </p:blipFill>
        <p:spPr>
          <a:xfrm>
            <a:off x="413113" y="872713"/>
            <a:ext cx="2875555" cy="2928806"/>
          </a:xfrm>
          <a:prstGeom prst="rect">
            <a:avLst/>
          </a:prstGeom>
          <a:ln>
            <a:noFill/>
          </a:ln>
          <a:effectLst>
            <a:outerShdw blurRad="292100" dist="139700" dir="2700000" algn="tl" rotWithShape="0">
              <a:srgbClr val="333333">
                <a:alpha val="65000"/>
              </a:srgbClr>
            </a:outerShdw>
          </a:effectLst>
        </p:spPr>
      </p:pic>
      <p:pic>
        <p:nvPicPr>
          <p:cNvPr id="8" name="Bildobjekt 7" descr="Bilden är ett urklipp från IT systemet Mina sidor för fristående aktörer&#10;">
            <a:extLst>
              <a:ext uri="{FF2B5EF4-FFF2-40B4-BE49-F238E27FC236}">
                <a16:creationId xmlns:a16="http://schemas.microsoft.com/office/drawing/2014/main" id="{D0A8A2CC-8BD6-B348-ADBC-C4CCC7B7453D}"/>
              </a:ext>
            </a:extLst>
          </p:cNvPr>
          <p:cNvPicPr>
            <a:picLocks noChangeAspect="1"/>
          </p:cNvPicPr>
          <p:nvPr/>
        </p:nvPicPr>
        <p:blipFill>
          <a:blip r:embed="rId3"/>
          <a:stretch>
            <a:fillRect/>
          </a:stretch>
        </p:blipFill>
        <p:spPr>
          <a:xfrm>
            <a:off x="2110430" y="2488974"/>
            <a:ext cx="2889837" cy="247034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3E6FA5F-6590-408C-BC36-CAF1F87816D1}"/>
              </a:ext>
            </a:extLst>
          </p:cNvPr>
          <p:cNvSpPr>
            <a:spLocks noGrp="1"/>
          </p:cNvSpPr>
          <p:nvPr>
            <p:ph idx="13"/>
          </p:nvPr>
        </p:nvSpPr>
        <p:spPr>
          <a:xfrm>
            <a:off x="5202212" y="948065"/>
            <a:ext cx="3662715" cy="3773236"/>
          </a:xfrm>
        </p:spPr>
        <p:txBody>
          <a:bodyPr/>
          <a:lstStyle/>
          <a:p>
            <a:pPr marL="0" indent="0">
              <a:buNone/>
            </a:pPr>
            <a:r>
              <a:rPr lang="sv-SE" sz="1200" dirty="0"/>
              <a:t>Välj de aktiviteter deltagaren har genomfört under den aktuella perioden. </a:t>
            </a:r>
            <a:br>
              <a:rPr lang="sv-SE" sz="1200" dirty="0"/>
            </a:br>
            <a:endParaRPr lang="sv-SE" sz="1200" dirty="0"/>
          </a:p>
          <a:p>
            <a:r>
              <a:rPr lang="sv-SE" sz="1200" dirty="0"/>
              <a:t>Du kan endast välja aktiviteter som finns med i den Initiala planeringen och/eller i den senast inskickad gemensamma planeringen för deltagaren. </a:t>
            </a:r>
          </a:p>
          <a:p>
            <a:endParaRPr lang="sv-SE" sz="1200" dirty="0"/>
          </a:p>
          <a:p>
            <a:r>
              <a:rPr lang="sv-SE" sz="1200" dirty="0"/>
              <a:t>Vill du lägga till nya aktiviteter behöver du först uppdatera den gemensamma planeringen, innan du kan redovisa aktiviteten i periodisk redovisning.</a:t>
            </a:r>
          </a:p>
        </p:txBody>
      </p:sp>
    </p:spTree>
    <p:extLst>
      <p:ext uri="{BB962C8B-B14F-4D97-AF65-F5344CB8AC3E}">
        <p14:creationId xmlns:p14="http://schemas.microsoft.com/office/powerpoint/2010/main" val="3556537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AB467B-1CA2-CB65-8A66-84872A5CC7A3}"/>
              </a:ext>
            </a:extLst>
          </p:cNvPr>
          <p:cNvSpPr>
            <a:spLocks noGrp="1"/>
          </p:cNvSpPr>
          <p:nvPr>
            <p:ph type="title"/>
          </p:nvPr>
        </p:nvSpPr>
        <p:spPr>
          <a:xfrm>
            <a:off x="524709" y="403425"/>
            <a:ext cx="7422784" cy="675000"/>
          </a:xfrm>
        </p:spPr>
        <p:txBody>
          <a:bodyPr/>
          <a:lstStyle/>
          <a:p>
            <a:r>
              <a:rPr lang="sv-SE" sz="2400" dirty="0"/>
              <a:t>Periodisk redovisning - registrera tid</a:t>
            </a:r>
          </a:p>
        </p:txBody>
      </p:sp>
      <p:pic>
        <p:nvPicPr>
          <p:cNvPr id="5" name="Bildobjekt 4" descr="Bilden är ett urklipp från IT systemet Mina sidor för fristående aktörer&#10;">
            <a:extLst>
              <a:ext uri="{FF2B5EF4-FFF2-40B4-BE49-F238E27FC236}">
                <a16:creationId xmlns:a16="http://schemas.microsoft.com/office/drawing/2014/main" id="{FD5E7245-F46D-194E-3BCB-B9397F28478C}"/>
              </a:ext>
            </a:extLst>
          </p:cNvPr>
          <p:cNvPicPr>
            <a:picLocks noChangeAspect="1"/>
          </p:cNvPicPr>
          <p:nvPr/>
        </p:nvPicPr>
        <p:blipFill>
          <a:blip r:embed="rId2"/>
          <a:stretch>
            <a:fillRect/>
          </a:stretch>
        </p:blipFill>
        <p:spPr>
          <a:xfrm>
            <a:off x="651222" y="1237816"/>
            <a:ext cx="3252165" cy="208422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47BDB0B-1AB0-6AB2-A4FF-EC327D5154E2}"/>
              </a:ext>
            </a:extLst>
          </p:cNvPr>
          <p:cNvSpPr>
            <a:spLocks noGrp="1"/>
          </p:cNvSpPr>
          <p:nvPr>
            <p:ph idx="1"/>
          </p:nvPr>
        </p:nvSpPr>
        <p:spPr>
          <a:xfrm>
            <a:off x="4773336" y="1304929"/>
            <a:ext cx="3951214" cy="3661650"/>
          </a:xfrm>
        </p:spPr>
        <p:txBody>
          <a:bodyPr/>
          <a:lstStyle/>
          <a:p>
            <a:pPr marL="0" indent="0">
              <a:buNone/>
            </a:pPr>
            <a:r>
              <a:rPr lang="sv-SE" sz="1200" dirty="0"/>
              <a:t>Ange tiden som aktiviteten har utförts på och var.</a:t>
            </a:r>
            <a:br>
              <a:rPr lang="sv-SE" sz="1200" dirty="0"/>
            </a:br>
            <a:endParaRPr lang="sv-SE" sz="1200" dirty="0"/>
          </a:p>
          <a:p>
            <a:r>
              <a:rPr lang="sv-SE" sz="1200" dirty="0"/>
              <a:t>Ange hur mycket tid deltagaren har lagt på varje aktivitet. Tiden anges i hela timmar och minuter i 15 minuters intervall. </a:t>
            </a:r>
          </a:p>
          <a:p>
            <a:r>
              <a:rPr lang="sv-SE" sz="1200" dirty="0"/>
              <a:t>Välj sedan om aktiviteten är utförd på distans och/eller på plats. </a:t>
            </a:r>
            <a:br>
              <a:rPr lang="sv-SE" sz="1200" dirty="0"/>
            </a:br>
            <a:endParaRPr lang="sv-SE" sz="1200" dirty="0"/>
          </a:p>
          <a:p>
            <a:pPr marL="0" indent="0">
              <a:buNone/>
            </a:pPr>
            <a:r>
              <a:rPr lang="sv-SE" sz="1200" dirty="0"/>
              <a:t>Klicka på knappen </a:t>
            </a:r>
            <a:r>
              <a:rPr lang="sv-SE" sz="1200" b="1" dirty="0"/>
              <a:t>Förhandsgranska </a:t>
            </a:r>
            <a:r>
              <a:rPr lang="sv-SE" sz="1200" dirty="0"/>
              <a:t>längst ner på sidan för att gå vidare och förhandsgranska redovisningen.</a:t>
            </a:r>
          </a:p>
          <a:p>
            <a:endParaRPr lang="sv-SE" sz="1200" dirty="0"/>
          </a:p>
        </p:txBody>
      </p:sp>
    </p:spTree>
    <p:extLst>
      <p:ext uri="{BB962C8B-B14F-4D97-AF65-F5344CB8AC3E}">
        <p14:creationId xmlns:p14="http://schemas.microsoft.com/office/powerpoint/2010/main" val="3642492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10;">
            <a:extLst>
              <a:ext uri="{FF2B5EF4-FFF2-40B4-BE49-F238E27FC236}">
                <a16:creationId xmlns:a16="http://schemas.microsoft.com/office/drawing/2014/main" id="{9F85758E-C907-AFF2-11FB-33DC28037738}"/>
              </a:ext>
            </a:extLst>
          </p:cNvPr>
          <p:cNvPicPr>
            <a:picLocks noChangeAspect="1"/>
          </p:cNvPicPr>
          <p:nvPr/>
        </p:nvPicPr>
        <p:blipFill>
          <a:blip r:embed="rId2"/>
          <a:stretch>
            <a:fillRect/>
          </a:stretch>
        </p:blipFill>
        <p:spPr>
          <a:xfrm>
            <a:off x="404373" y="843862"/>
            <a:ext cx="3660222" cy="3918662"/>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20E93B8A-9DF8-4162-8EEE-1B42E1468394}"/>
              </a:ext>
            </a:extLst>
          </p:cNvPr>
          <p:cNvSpPr>
            <a:spLocks noGrp="1"/>
          </p:cNvSpPr>
          <p:nvPr>
            <p:ph type="title"/>
          </p:nvPr>
        </p:nvSpPr>
        <p:spPr>
          <a:xfrm>
            <a:off x="344077" y="202398"/>
            <a:ext cx="7994580" cy="675000"/>
          </a:xfrm>
        </p:spPr>
        <p:txBody>
          <a:bodyPr/>
          <a:lstStyle/>
          <a:p>
            <a:r>
              <a:rPr lang="sv-SE" sz="2400" dirty="0"/>
              <a:t>Förhandsgranska och skicka in periodisk redovisning</a:t>
            </a:r>
          </a:p>
        </p:txBody>
      </p:sp>
      <p:sp>
        <p:nvSpPr>
          <p:cNvPr id="7" name="textruta 6">
            <a:extLst>
              <a:ext uri="{FF2B5EF4-FFF2-40B4-BE49-F238E27FC236}">
                <a16:creationId xmlns:a16="http://schemas.microsoft.com/office/drawing/2014/main" id="{C3CD2B99-5174-4DF4-A8BD-16011DB24A97}"/>
              </a:ext>
            </a:extLst>
          </p:cNvPr>
          <p:cNvSpPr txBox="1"/>
          <p:nvPr/>
        </p:nvSpPr>
        <p:spPr>
          <a:xfrm>
            <a:off x="4412609" y="947736"/>
            <a:ext cx="4224400" cy="1384995"/>
          </a:xfrm>
          <a:prstGeom prst="rect">
            <a:avLst/>
          </a:prstGeom>
          <a:noFill/>
        </p:spPr>
        <p:txBody>
          <a:bodyPr wrap="square" rtlCol="0">
            <a:spAutoFit/>
          </a:bodyPr>
          <a:lstStyle/>
          <a:p>
            <a:r>
              <a:rPr lang="sv-SE" sz="1200" dirty="0"/>
              <a:t>Kontrollera att du fyllt i redovisningen korrekt och kryssa i rutan om på heder och samvete. </a:t>
            </a:r>
          </a:p>
          <a:p>
            <a:endParaRPr lang="sv-SE" sz="1200" dirty="0"/>
          </a:p>
          <a:p>
            <a:r>
              <a:rPr lang="sv-SE" sz="1200" dirty="0"/>
              <a:t>Klicka på knappen </a:t>
            </a:r>
            <a:r>
              <a:rPr lang="sv-SE" sz="1200" b="1" dirty="0"/>
              <a:t>Skicka in</a:t>
            </a:r>
            <a:r>
              <a:rPr lang="sv-SE" sz="1200" dirty="0"/>
              <a:t> för att skicka rapporten till Arbetsförmedlingen. </a:t>
            </a:r>
          </a:p>
          <a:p>
            <a:endParaRPr lang="sv-SE" sz="1200" dirty="0"/>
          </a:p>
          <a:p>
            <a:r>
              <a:rPr lang="sv-SE" sz="1200" dirty="0"/>
              <a:t>Du får en bekräftelse om allt gått bra. </a:t>
            </a:r>
          </a:p>
        </p:txBody>
      </p:sp>
      <p:sp>
        <p:nvSpPr>
          <p:cNvPr id="9" name="Rektangel 8">
            <a:extLst>
              <a:ext uri="{FF2B5EF4-FFF2-40B4-BE49-F238E27FC236}">
                <a16:creationId xmlns:a16="http://schemas.microsoft.com/office/drawing/2014/main" id="{14D23754-96CC-B7AB-E1BC-4BC8F285903C}"/>
              </a:ext>
              <a:ext uri="{C183D7F6-B498-43B3-948B-1728B52AA6E4}">
                <adec:decorative xmlns:adec="http://schemas.microsoft.com/office/drawing/2017/decorative" val="1"/>
              </a:ext>
            </a:extLst>
          </p:cNvPr>
          <p:cNvSpPr/>
          <p:nvPr/>
        </p:nvSpPr>
        <p:spPr>
          <a:xfrm>
            <a:off x="1468778" y="4396239"/>
            <a:ext cx="586333" cy="3071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Bilden är ett urklipp från IT systemet Mina sidor för fristående aktörer&#10;">
            <a:extLst>
              <a:ext uri="{FF2B5EF4-FFF2-40B4-BE49-F238E27FC236}">
                <a16:creationId xmlns:a16="http://schemas.microsoft.com/office/drawing/2014/main" id="{ABA52A9A-9490-4104-7215-244E49509DB7}"/>
              </a:ext>
            </a:extLst>
          </p:cNvPr>
          <p:cNvPicPr>
            <a:picLocks noChangeAspect="1"/>
          </p:cNvPicPr>
          <p:nvPr/>
        </p:nvPicPr>
        <p:blipFill>
          <a:blip r:embed="rId3"/>
          <a:stretch>
            <a:fillRect/>
          </a:stretch>
        </p:blipFill>
        <p:spPr>
          <a:xfrm>
            <a:off x="4341367" y="3578139"/>
            <a:ext cx="2926595" cy="1132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00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Mina deltagare, deltagarinformation</a:t>
            </a:r>
          </a:p>
        </p:txBody>
      </p:sp>
    </p:spTree>
    <p:extLst>
      <p:ext uri="{BB962C8B-B14F-4D97-AF65-F5344CB8AC3E}">
        <p14:creationId xmlns:p14="http://schemas.microsoft.com/office/powerpoint/2010/main" val="1852452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en visar ett urklipp från IT systemet mina sidor för fristående aktörer">
            <a:extLst>
              <a:ext uri="{FF2B5EF4-FFF2-40B4-BE49-F238E27FC236}">
                <a16:creationId xmlns:a16="http://schemas.microsoft.com/office/drawing/2014/main" id="{49C1E369-CC59-6BCE-C5C5-887E1E11DDDE}"/>
              </a:ext>
            </a:extLst>
          </p:cNvPr>
          <p:cNvPicPr>
            <a:picLocks noChangeAspect="1"/>
          </p:cNvPicPr>
          <p:nvPr/>
        </p:nvPicPr>
        <p:blipFill>
          <a:blip r:embed="rId3"/>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27620FFA-201D-41FB-9644-DF2D05D476A3}"/>
              </a:ext>
            </a:extLst>
          </p:cNvPr>
          <p:cNvSpPr>
            <a:spLocks noGrp="1"/>
          </p:cNvSpPr>
          <p:nvPr>
            <p:ph type="title"/>
          </p:nvPr>
        </p:nvSpPr>
        <p:spPr>
          <a:xfrm>
            <a:off x="214086" y="373291"/>
            <a:ext cx="7422784" cy="675000"/>
          </a:xfrm>
        </p:spPr>
        <p:txBody>
          <a:bodyPr/>
          <a:lstStyle/>
          <a:p>
            <a:r>
              <a:rPr lang="sv-SE" sz="2400" dirty="0"/>
              <a:t>Skapa informativ rapport</a:t>
            </a:r>
          </a:p>
        </p:txBody>
      </p:sp>
      <p:sp>
        <p:nvSpPr>
          <p:cNvPr id="7" name="textruta 6">
            <a:extLst>
              <a:ext uri="{FF2B5EF4-FFF2-40B4-BE49-F238E27FC236}">
                <a16:creationId xmlns:a16="http://schemas.microsoft.com/office/drawing/2014/main" id="{C70604AB-C915-4AD8-B1BA-3D4459155D8F}"/>
              </a:ext>
            </a:extLst>
          </p:cNvPr>
          <p:cNvSpPr txBox="1"/>
          <p:nvPr/>
        </p:nvSpPr>
        <p:spPr>
          <a:xfrm>
            <a:off x="4467057" y="1141183"/>
            <a:ext cx="3503598" cy="830997"/>
          </a:xfrm>
          <a:prstGeom prst="rect">
            <a:avLst/>
          </a:prstGeom>
          <a:noFill/>
        </p:spPr>
        <p:txBody>
          <a:bodyPr wrap="square" rtlCol="0">
            <a:spAutoFit/>
          </a:bodyPr>
          <a:lstStyle/>
          <a:p>
            <a:r>
              <a:rPr lang="sv-SE" sz="1200" dirty="0"/>
              <a:t>För att skapa en informativ rapport välj </a:t>
            </a:r>
            <a:r>
              <a:rPr lang="sv-SE" sz="1200" b="1" dirty="0"/>
              <a:t>Informativ rapport</a:t>
            </a:r>
            <a:r>
              <a:rPr lang="sv-SE" sz="1200" dirty="0"/>
              <a:t> under fliken </a:t>
            </a:r>
            <a:r>
              <a:rPr lang="sv-SE" sz="1200" b="1" dirty="0"/>
              <a:t>Rapportering</a:t>
            </a:r>
            <a:r>
              <a:rPr lang="sv-SE" sz="1200" dirty="0"/>
              <a:t> i deltagarkortet.</a:t>
            </a:r>
          </a:p>
          <a:p>
            <a:endParaRPr lang="sv-SE" sz="1200" dirty="0"/>
          </a:p>
        </p:txBody>
      </p:sp>
      <p:sp>
        <p:nvSpPr>
          <p:cNvPr id="8" name="Rektangel 7">
            <a:extLst>
              <a:ext uri="{FF2B5EF4-FFF2-40B4-BE49-F238E27FC236}">
                <a16:creationId xmlns:a16="http://schemas.microsoft.com/office/drawing/2014/main" id="{C23955EF-1217-842C-C7C1-FEFACA9DB2DF}"/>
              </a:ext>
              <a:ext uri="{C183D7F6-B498-43B3-948B-1728B52AA6E4}">
                <adec:decorative xmlns:adec="http://schemas.microsoft.com/office/drawing/2017/decorative" val="1"/>
              </a:ext>
            </a:extLst>
          </p:cNvPr>
          <p:cNvSpPr/>
          <p:nvPr/>
        </p:nvSpPr>
        <p:spPr>
          <a:xfrm>
            <a:off x="329785" y="1158339"/>
            <a:ext cx="1405738" cy="198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73AE5BA-8C51-A682-AEB0-FBBAB49A7C66}"/>
              </a:ext>
              <a:ext uri="{C183D7F6-B498-43B3-948B-1728B52AA6E4}">
                <adec:decorative xmlns:adec="http://schemas.microsoft.com/office/drawing/2017/decorative" val="1"/>
              </a:ext>
            </a:extLst>
          </p:cNvPr>
          <p:cNvSpPr/>
          <p:nvPr/>
        </p:nvSpPr>
        <p:spPr>
          <a:xfrm>
            <a:off x="412348" y="4318468"/>
            <a:ext cx="1753731" cy="2381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36864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är ett urklipp från IT systemet Mina sidor för fristående aktörer&#10;">
            <a:extLst>
              <a:ext uri="{FF2B5EF4-FFF2-40B4-BE49-F238E27FC236}">
                <a16:creationId xmlns:a16="http://schemas.microsoft.com/office/drawing/2014/main" id="{D109CCDD-F975-2949-8346-A31087046659}"/>
              </a:ext>
            </a:extLst>
          </p:cNvPr>
          <p:cNvPicPr>
            <a:picLocks noChangeAspect="1"/>
          </p:cNvPicPr>
          <p:nvPr/>
        </p:nvPicPr>
        <p:blipFill>
          <a:blip r:embed="rId2"/>
          <a:stretch>
            <a:fillRect/>
          </a:stretch>
        </p:blipFill>
        <p:spPr>
          <a:xfrm>
            <a:off x="295836" y="774138"/>
            <a:ext cx="2228040" cy="4369361"/>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0E6BB65-C77F-4E64-9B79-05474C1F61FE}"/>
              </a:ext>
            </a:extLst>
          </p:cNvPr>
          <p:cNvSpPr>
            <a:spLocks noGrp="1"/>
          </p:cNvSpPr>
          <p:nvPr>
            <p:ph type="title"/>
          </p:nvPr>
        </p:nvSpPr>
        <p:spPr>
          <a:xfrm>
            <a:off x="295835" y="248913"/>
            <a:ext cx="6127763" cy="675000"/>
          </a:xfrm>
        </p:spPr>
        <p:txBody>
          <a:bodyPr/>
          <a:lstStyle/>
          <a:p>
            <a:r>
              <a:rPr lang="sv-SE" sz="2400" dirty="0"/>
              <a:t>Skapa informativ rapport utan bilaga</a:t>
            </a:r>
          </a:p>
        </p:txBody>
      </p:sp>
      <p:pic>
        <p:nvPicPr>
          <p:cNvPr id="6" name="Bildobjekt 5" descr="Bilden är ett urklipp från IT systemet Mina sidor för fristående aktörer&#10;">
            <a:extLst>
              <a:ext uri="{FF2B5EF4-FFF2-40B4-BE49-F238E27FC236}">
                <a16:creationId xmlns:a16="http://schemas.microsoft.com/office/drawing/2014/main" id="{91F50F24-A7C3-C7EB-4AF0-05B794F1F88E}"/>
              </a:ext>
            </a:extLst>
          </p:cNvPr>
          <p:cNvPicPr>
            <a:picLocks noChangeAspect="1"/>
          </p:cNvPicPr>
          <p:nvPr/>
        </p:nvPicPr>
        <p:blipFill rotWithShape="1">
          <a:blip r:embed="rId3"/>
          <a:srcRect l="19223" t="47146" r="26130"/>
          <a:stretch/>
        </p:blipFill>
        <p:spPr>
          <a:xfrm>
            <a:off x="2463392" y="1932007"/>
            <a:ext cx="2747555" cy="3208406"/>
          </a:xfrm>
          <a:prstGeom prst="rect">
            <a:avLst/>
          </a:prstGeom>
          <a:ln>
            <a:noFill/>
          </a:ln>
          <a:effectLst>
            <a:outerShdw blurRad="292100" dist="139700" dir="2700000" algn="tl" rotWithShape="0">
              <a:srgbClr val="333333">
                <a:alpha val="65000"/>
              </a:srgbClr>
            </a:outerShdw>
          </a:effectLst>
        </p:spPr>
      </p:pic>
      <p:sp>
        <p:nvSpPr>
          <p:cNvPr id="13" name="textruta 12">
            <a:extLst>
              <a:ext uri="{FF2B5EF4-FFF2-40B4-BE49-F238E27FC236}">
                <a16:creationId xmlns:a16="http://schemas.microsoft.com/office/drawing/2014/main" id="{0F762F75-8296-44CD-AD3D-15E22A0FBE03}"/>
              </a:ext>
            </a:extLst>
          </p:cNvPr>
          <p:cNvSpPr txBox="1"/>
          <p:nvPr/>
        </p:nvSpPr>
        <p:spPr>
          <a:xfrm>
            <a:off x="5478309" y="976520"/>
            <a:ext cx="3528126" cy="3331681"/>
          </a:xfrm>
          <a:prstGeom prst="rect">
            <a:avLst/>
          </a:prstGeom>
          <a:noFill/>
        </p:spPr>
        <p:txBody>
          <a:bodyPr wrap="square" rtlCol="0">
            <a:spAutoFit/>
          </a:bodyPr>
          <a:lstStyle/>
          <a:p>
            <a:r>
              <a:rPr lang="sv-SE" sz="1100" dirty="0"/>
              <a:t>För att skicka in en informativ rapport utan bilaga gör du följande: </a:t>
            </a:r>
          </a:p>
          <a:p>
            <a:endParaRPr lang="sv-SE" sz="1100" dirty="0"/>
          </a:p>
          <a:p>
            <a:pPr marL="257175" indent="-257175">
              <a:spcBef>
                <a:spcPts val="525"/>
              </a:spcBef>
              <a:buClr>
                <a:schemeClr val="accent1"/>
              </a:buClr>
              <a:buSzPct val="100000"/>
              <a:buFont typeface="Arial" panose="020B0604020202020204" pitchFamily="34" charset="0"/>
              <a:buChar char="●"/>
            </a:pPr>
            <a:r>
              <a:rPr lang="sv-SE" sz="1100" dirty="0"/>
              <a:t>Välj vad ärendet gäller i listan under rubriken </a:t>
            </a:r>
            <a:r>
              <a:rPr lang="sv-SE" sz="1100" b="1" dirty="0"/>
              <a:t>Vad gäller ärendet.</a:t>
            </a:r>
          </a:p>
          <a:p>
            <a:pPr marL="257175" indent="-257175">
              <a:spcBef>
                <a:spcPts val="525"/>
              </a:spcBef>
              <a:buClr>
                <a:schemeClr val="accent1"/>
              </a:buClr>
              <a:buSzPct val="100000"/>
              <a:buFont typeface="Arial" panose="020B0604020202020204" pitchFamily="34" charset="0"/>
              <a:buChar char="●"/>
            </a:pPr>
            <a:r>
              <a:rPr lang="sv-SE" sz="1100" dirty="0"/>
              <a:t>Klicka i att du inte vill bifoga dokument. </a:t>
            </a:r>
          </a:p>
          <a:p>
            <a:pPr marL="257175" indent="-257175">
              <a:spcBef>
                <a:spcPts val="525"/>
              </a:spcBef>
              <a:buClr>
                <a:schemeClr val="accent1"/>
              </a:buClr>
              <a:buSzPct val="100000"/>
              <a:buFont typeface="Arial" panose="020B0604020202020204" pitchFamily="34" charset="0"/>
              <a:buChar char="●"/>
            </a:pPr>
            <a:r>
              <a:rPr lang="sv-SE" sz="1100" dirty="0"/>
              <a:t>Skriv sedan vad du vill informera Arbetsförmedlingen om i fritextfältet.   </a:t>
            </a:r>
          </a:p>
          <a:p>
            <a:endParaRPr lang="sv-SE" sz="1100" dirty="0"/>
          </a:p>
          <a:p>
            <a:endParaRPr lang="sv-SE" sz="1100" dirty="0"/>
          </a:p>
          <a:p>
            <a:r>
              <a:rPr lang="sv-SE" sz="1100" b="1" dirty="0"/>
              <a:t>Kompletterande information</a:t>
            </a:r>
          </a:p>
          <a:p>
            <a:r>
              <a:rPr lang="sv-SE" sz="1100" dirty="0"/>
              <a:t>Inom tjänsten steg till arbete är det godkänt att information som kan uppfattas som känslig kan skickas in om det är relevant och för ärendet framåt. </a:t>
            </a:r>
          </a:p>
          <a:p>
            <a:endParaRPr lang="sv-SE" sz="1100" dirty="0"/>
          </a:p>
          <a:p>
            <a:r>
              <a:rPr lang="sv-SE" sz="1100" dirty="0"/>
              <a:t>När du är färdig klicka på knappen </a:t>
            </a:r>
            <a:r>
              <a:rPr lang="sv-SE" sz="1100" b="1" dirty="0"/>
              <a:t>Förhandsgranska</a:t>
            </a:r>
            <a:r>
              <a:rPr lang="sv-SE" sz="1100" dirty="0"/>
              <a:t> för att förhandsgranska och sedan skicka in rapporten.</a:t>
            </a:r>
          </a:p>
        </p:txBody>
      </p:sp>
      <p:cxnSp>
        <p:nvCxnSpPr>
          <p:cNvPr id="14" name="Rak pilkoppling 13">
            <a:extLst>
              <a:ext uri="{FF2B5EF4-FFF2-40B4-BE49-F238E27FC236}">
                <a16:creationId xmlns:a16="http://schemas.microsoft.com/office/drawing/2014/main" id="{05AD2BC5-251A-8325-F637-98A3F84D3522}"/>
              </a:ext>
              <a:ext uri="{C183D7F6-B498-43B3-948B-1728B52AA6E4}">
                <adec:decorative xmlns:adec="http://schemas.microsoft.com/office/drawing/2017/decorative" val="1"/>
              </a:ext>
            </a:extLst>
          </p:cNvPr>
          <p:cNvCxnSpPr>
            <a:cxnSpLocks/>
          </p:cNvCxnSpPr>
          <p:nvPr/>
        </p:nvCxnSpPr>
        <p:spPr>
          <a:xfrm flipH="1">
            <a:off x="4373880" y="3053891"/>
            <a:ext cx="1104429" cy="763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ktangel 6">
            <a:extLst>
              <a:ext uri="{FF2B5EF4-FFF2-40B4-BE49-F238E27FC236}">
                <a16:creationId xmlns:a16="http://schemas.microsoft.com/office/drawing/2014/main" id="{E7564F0D-451C-076C-A793-6ED5243835D7}"/>
              </a:ext>
              <a:ext uri="{C183D7F6-B498-43B3-948B-1728B52AA6E4}">
                <adec:decorative xmlns:adec="http://schemas.microsoft.com/office/drawing/2017/decorative" val="1"/>
              </a:ext>
            </a:extLst>
          </p:cNvPr>
          <p:cNvSpPr/>
          <p:nvPr/>
        </p:nvSpPr>
        <p:spPr>
          <a:xfrm>
            <a:off x="295835" y="2746871"/>
            <a:ext cx="1591474"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8CACF12-168E-A03C-6D5C-BA146ADDE4B2}"/>
              </a:ext>
              <a:ext uri="{C183D7F6-B498-43B3-948B-1728B52AA6E4}">
                <adec:decorative xmlns:adec="http://schemas.microsoft.com/office/drawing/2017/decorative" val="1"/>
              </a:ext>
            </a:extLst>
          </p:cNvPr>
          <p:cNvSpPr/>
          <p:nvPr/>
        </p:nvSpPr>
        <p:spPr>
          <a:xfrm>
            <a:off x="2453560" y="2637814"/>
            <a:ext cx="2315509" cy="7787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DFC09FEC-C7BE-5D9D-3D69-D68ACEBEDAA5}"/>
              </a:ext>
              <a:ext uri="{C183D7F6-B498-43B3-948B-1728B52AA6E4}">
                <adec:decorative xmlns:adec="http://schemas.microsoft.com/office/drawing/2017/decorative" val="1"/>
              </a:ext>
            </a:extLst>
          </p:cNvPr>
          <p:cNvSpPr/>
          <p:nvPr/>
        </p:nvSpPr>
        <p:spPr>
          <a:xfrm>
            <a:off x="2954335" y="4808999"/>
            <a:ext cx="823658" cy="2652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DA265856-87AB-B13B-A551-C2714E3B9441}"/>
              </a:ext>
              <a:ext uri="{C183D7F6-B498-43B3-948B-1728B52AA6E4}">
                <adec:decorative xmlns:adec="http://schemas.microsoft.com/office/drawing/2017/decorative" val="1"/>
              </a:ext>
            </a:extLst>
          </p:cNvPr>
          <p:cNvSpPr/>
          <p:nvPr/>
        </p:nvSpPr>
        <p:spPr>
          <a:xfrm>
            <a:off x="339866" y="1794200"/>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632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0F7E2-FB8C-46D4-982E-6F584A299C9F}"/>
              </a:ext>
            </a:extLst>
          </p:cNvPr>
          <p:cNvSpPr>
            <a:spLocks noGrp="1"/>
          </p:cNvSpPr>
          <p:nvPr>
            <p:ph type="title"/>
          </p:nvPr>
        </p:nvSpPr>
        <p:spPr>
          <a:xfrm>
            <a:off x="158372" y="542483"/>
            <a:ext cx="7422784" cy="675000"/>
          </a:xfrm>
        </p:spPr>
        <p:txBody>
          <a:bodyPr/>
          <a:lstStyle/>
          <a:p>
            <a:r>
              <a:rPr lang="sv-SE" sz="2400" dirty="0"/>
              <a:t>Skapa informativ rapport med bilaga</a:t>
            </a:r>
          </a:p>
        </p:txBody>
      </p:sp>
      <p:grpSp>
        <p:nvGrpSpPr>
          <p:cNvPr id="9" name="Grupp 8" descr="En skärmbild från Mina sidor fristående aktörer, skapande av informativ rapport. &#10;På bilden är det fokus på 'vad gäller ärendet' Men det som syns i bild är också möjlighet att bifoga dokument eller inte, det finns också en fritextruta för kompletterande information. ">
            <a:extLst>
              <a:ext uri="{FF2B5EF4-FFF2-40B4-BE49-F238E27FC236}">
                <a16:creationId xmlns:a16="http://schemas.microsoft.com/office/drawing/2014/main" id="{0AAF8BAB-5C9B-44FF-A218-D5E9C71B40BB}"/>
              </a:ext>
            </a:extLst>
          </p:cNvPr>
          <p:cNvGrpSpPr/>
          <p:nvPr/>
        </p:nvGrpSpPr>
        <p:grpSpPr>
          <a:xfrm>
            <a:off x="158372" y="1635672"/>
            <a:ext cx="5225001" cy="2334922"/>
            <a:chOff x="575043" y="1485899"/>
            <a:chExt cx="5225001" cy="2334922"/>
          </a:xfrm>
        </p:grpSpPr>
        <p:pic>
          <p:nvPicPr>
            <p:cNvPr id="5" name="Bildobjekt 4">
              <a:extLst>
                <a:ext uri="{FF2B5EF4-FFF2-40B4-BE49-F238E27FC236}">
                  <a16:creationId xmlns:a16="http://schemas.microsoft.com/office/drawing/2014/main" id="{2EACF369-BA57-4BBC-8F11-5CC3A8AA0C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485899"/>
              <a:ext cx="5225001" cy="2334922"/>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703DD1EB-FCBB-4821-BB37-16C5082481F6}"/>
                </a:ext>
              </a:extLst>
            </p:cNvPr>
            <p:cNvSpPr/>
            <p:nvPr/>
          </p:nvSpPr>
          <p:spPr>
            <a:xfrm>
              <a:off x="4572000" y="1502677"/>
              <a:ext cx="1048624" cy="21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6" name="Bild 5" descr="Pil: vänd vänster med hel fyllning">
            <a:extLst>
              <a:ext uri="{FF2B5EF4-FFF2-40B4-BE49-F238E27FC236}">
                <a16:creationId xmlns:a16="http://schemas.microsoft.com/office/drawing/2014/main" id="{4995B4E5-2CAC-48B0-92B6-95E80622C47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5497647">
            <a:off x="2846839" y="2225214"/>
            <a:ext cx="834376" cy="834376"/>
          </a:xfrm>
          <a:prstGeom prst="rect">
            <a:avLst/>
          </a:prstGeom>
        </p:spPr>
      </p:pic>
      <p:pic>
        <p:nvPicPr>
          <p:cNvPr id="7" name="Bildobjekt 6" descr="En bild på den rulllista med 4 alternativ som går att välja mellan för vad ärendet gäller.">
            <a:extLst>
              <a:ext uri="{FF2B5EF4-FFF2-40B4-BE49-F238E27FC236}">
                <a16:creationId xmlns:a16="http://schemas.microsoft.com/office/drawing/2014/main" id="{20EB2055-820B-4C3E-9F35-A75744E93A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9090" y="2913329"/>
            <a:ext cx="3530450" cy="1279492"/>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A3ACC981-16BD-4137-A972-0D83191533A2}"/>
              </a:ext>
            </a:extLst>
          </p:cNvPr>
          <p:cNvSpPr txBox="1"/>
          <p:nvPr/>
        </p:nvSpPr>
        <p:spPr>
          <a:xfrm>
            <a:off x="5651685" y="1549083"/>
            <a:ext cx="3333943" cy="646331"/>
          </a:xfrm>
          <a:prstGeom prst="rect">
            <a:avLst/>
          </a:prstGeom>
          <a:noFill/>
        </p:spPr>
        <p:txBody>
          <a:bodyPr wrap="square">
            <a:spAutoFit/>
          </a:bodyPr>
          <a:lstStyle/>
          <a:p>
            <a:r>
              <a:rPr lang="sv-SE" sz="1200" dirty="0"/>
              <a:t>Välj</a:t>
            </a:r>
            <a:r>
              <a:rPr lang="sv-SE" sz="1200" b="1" dirty="0"/>
              <a:t> </a:t>
            </a:r>
            <a:r>
              <a:rPr lang="sv-SE" sz="1200" dirty="0"/>
              <a:t>vad ärendet gäller i listan under rubriken </a:t>
            </a:r>
          </a:p>
          <a:p>
            <a:r>
              <a:rPr lang="sv-SE" sz="1200" b="1" dirty="0"/>
              <a:t>Vad gäller ärendet.</a:t>
            </a:r>
          </a:p>
          <a:p>
            <a:endParaRPr lang="sv-SE" sz="1200" b="1" dirty="0"/>
          </a:p>
        </p:txBody>
      </p:sp>
    </p:spTree>
    <p:extLst>
      <p:ext uri="{BB962C8B-B14F-4D97-AF65-F5344CB8AC3E}">
        <p14:creationId xmlns:p14="http://schemas.microsoft.com/office/powerpoint/2010/main" val="1334181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F669C0-0F23-4351-A6A5-C9F79878422C}"/>
              </a:ext>
            </a:extLst>
          </p:cNvPr>
          <p:cNvSpPr>
            <a:spLocks noGrp="1"/>
          </p:cNvSpPr>
          <p:nvPr>
            <p:ph type="title"/>
          </p:nvPr>
        </p:nvSpPr>
        <p:spPr>
          <a:xfrm>
            <a:off x="329065" y="299628"/>
            <a:ext cx="7422784" cy="675000"/>
          </a:xfrm>
        </p:spPr>
        <p:txBody>
          <a:bodyPr/>
          <a:lstStyle/>
          <a:p>
            <a:r>
              <a:rPr lang="sv-SE" sz="2400" dirty="0"/>
              <a:t>Skapa informativ rapport med bilaga</a:t>
            </a:r>
            <a:br>
              <a:rPr lang="sv-SE" sz="2400" dirty="0"/>
            </a:br>
            <a:r>
              <a:rPr lang="sv-SE" sz="2400" dirty="0"/>
              <a:t>- Välj typ av dokument</a:t>
            </a:r>
          </a:p>
        </p:txBody>
      </p:sp>
      <p:pic>
        <p:nvPicPr>
          <p:cNvPr id="15" name="Bildobjekt 14" descr="Bilden är ett urklipp från IT-systemet MSFA.">
            <a:extLst>
              <a:ext uri="{FF2B5EF4-FFF2-40B4-BE49-F238E27FC236}">
                <a16:creationId xmlns:a16="http://schemas.microsoft.com/office/drawing/2014/main" id="{7B4D3482-FA5F-4FBE-8EC2-67FAC864C747}"/>
              </a:ext>
            </a:extLst>
          </p:cNvPr>
          <p:cNvPicPr>
            <a:picLocks noChangeAspect="1"/>
          </p:cNvPicPr>
          <p:nvPr/>
        </p:nvPicPr>
        <p:blipFill rotWithShape="1">
          <a:blip r:embed="rId2"/>
          <a:srcRect t="38867" r="24378"/>
          <a:stretch/>
        </p:blipFill>
        <p:spPr>
          <a:xfrm>
            <a:off x="107039" y="1165279"/>
            <a:ext cx="1985958" cy="3319513"/>
          </a:xfrm>
          <a:prstGeom prst="rect">
            <a:avLst/>
          </a:prstGeom>
          <a:ln>
            <a:noFill/>
          </a:ln>
          <a:effectLst>
            <a:outerShdw blurRad="292100" dist="139700" dir="2700000" algn="tl" rotWithShape="0">
              <a:srgbClr val="333333">
                <a:alpha val="65000"/>
              </a:srgbClr>
            </a:outerShdw>
          </a:effectLst>
        </p:spPr>
      </p:pic>
      <p:pic>
        <p:nvPicPr>
          <p:cNvPr id="18" name="Bildobjekt 17" descr="Bilden är ett urklipp från IT-systemet MSFA.">
            <a:extLst>
              <a:ext uri="{FF2B5EF4-FFF2-40B4-BE49-F238E27FC236}">
                <a16:creationId xmlns:a16="http://schemas.microsoft.com/office/drawing/2014/main" id="{D069C682-7178-EE95-9247-085F3B554011}"/>
              </a:ext>
            </a:extLst>
          </p:cNvPr>
          <p:cNvPicPr>
            <a:picLocks noChangeAspect="1"/>
          </p:cNvPicPr>
          <p:nvPr/>
        </p:nvPicPr>
        <p:blipFill rotWithShape="1">
          <a:blip r:embed="rId3"/>
          <a:srcRect t="29364" r="16273"/>
          <a:stretch/>
        </p:blipFill>
        <p:spPr>
          <a:xfrm>
            <a:off x="1769182" y="1814734"/>
            <a:ext cx="1649575" cy="1190181"/>
          </a:xfrm>
          <a:prstGeom prst="rect">
            <a:avLst/>
          </a:prstGeom>
          <a:ln>
            <a:noFill/>
          </a:ln>
          <a:effectLst>
            <a:outerShdw blurRad="292100" dist="139700" dir="2700000" algn="tl" rotWithShape="0">
              <a:srgbClr val="333333">
                <a:alpha val="65000"/>
              </a:srgbClr>
            </a:outerShdw>
          </a:effectLst>
        </p:spPr>
      </p:pic>
      <p:pic>
        <p:nvPicPr>
          <p:cNvPr id="22" name="Bildobjekt 21" descr="Bilden är ett urklipp från IT-systemet MSFA.">
            <a:extLst>
              <a:ext uri="{FF2B5EF4-FFF2-40B4-BE49-F238E27FC236}">
                <a16:creationId xmlns:a16="http://schemas.microsoft.com/office/drawing/2014/main" id="{20AB4062-B1FD-492A-B621-2425280923E0}"/>
              </a:ext>
            </a:extLst>
          </p:cNvPr>
          <p:cNvPicPr>
            <a:picLocks noChangeAspect="1"/>
          </p:cNvPicPr>
          <p:nvPr/>
        </p:nvPicPr>
        <p:blipFill rotWithShape="1">
          <a:blip r:embed="rId4"/>
          <a:srcRect t="1212" b="2021"/>
          <a:stretch/>
        </p:blipFill>
        <p:spPr>
          <a:xfrm>
            <a:off x="3773441" y="1165279"/>
            <a:ext cx="1949474" cy="3388233"/>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4CC6B1F4-37FF-4AE2-B2C6-9085DB3CDC41}"/>
              </a:ext>
            </a:extLst>
          </p:cNvPr>
          <p:cNvSpPr txBox="1"/>
          <p:nvPr/>
        </p:nvSpPr>
        <p:spPr>
          <a:xfrm>
            <a:off x="6019800" y="845017"/>
            <a:ext cx="2795135" cy="2590453"/>
          </a:xfrm>
          <a:prstGeom prst="rect">
            <a:avLst/>
          </a:prstGeom>
          <a:noFill/>
        </p:spPr>
        <p:txBody>
          <a:bodyPr wrap="square">
            <a:spAutoFit/>
          </a:bodyPr>
          <a:lstStyle/>
          <a:p>
            <a:r>
              <a:rPr lang="sv-SE" sz="1100" dirty="0"/>
              <a:t>För att skicka in en informativ rapport med bilaga gör du följande: </a:t>
            </a:r>
            <a:br>
              <a:rPr lang="sv-SE" sz="1100" dirty="0"/>
            </a:br>
            <a:endParaRPr lang="sv-SE" sz="1100" dirty="0"/>
          </a:p>
          <a:p>
            <a:pPr marL="257175" indent="-257175">
              <a:spcBef>
                <a:spcPts val="525"/>
              </a:spcBef>
              <a:buClr>
                <a:schemeClr val="accent1"/>
              </a:buClr>
              <a:buSzPct val="100000"/>
              <a:buFont typeface="Arial" panose="020B0604020202020204" pitchFamily="34" charset="0"/>
              <a:buChar char="●"/>
            </a:pPr>
            <a:r>
              <a:rPr lang="sv-SE" sz="1100" dirty="0"/>
              <a:t>Klicka i </a:t>
            </a:r>
            <a:r>
              <a:rPr lang="sv-SE" sz="1100" b="1" dirty="0"/>
              <a:t>Ja</a:t>
            </a:r>
            <a:r>
              <a:rPr lang="sv-SE" sz="1100" dirty="0"/>
              <a:t> på frågan vill du bifoga dokument.</a:t>
            </a:r>
          </a:p>
          <a:p>
            <a:pPr marL="257175" indent="-257175">
              <a:spcBef>
                <a:spcPts val="525"/>
              </a:spcBef>
              <a:buClr>
                <a:schemeClr val="accent1"/>
              </a:buClr>
              <a:buSzPct val="100000"/>
              <a:buFont typeface="Arial" panose="020B0604020202020204" pitchFamily="34" charset="0"/>
              <a:buChar char="●"/>
            </a:pPr>
            <a:r>
              <a:rPr lang="sv-SE" sz="1100" dirty="0"/>
              <a:t>Välj sedan </a:t>
            </a:r>
            <a:r>
              <a:rPr lang="sv-SE" sz="1100" b="1" dirty="0" err="1"/>
              <a:t>filkategori</a:t>
            </a:r>
            <a:r>
              <a:rPr lang="sv-SE" sz="1100" dirty="0"/>
              <a:t>. </a:t>
            </a:r>
            <a:br>
              <a:rPr lang="sv-SE" sz="1100" dirty="0"/>
            </a:br>
            <a:r>
              <a:rPr lang="sv-SE" sz="1100" dirty="0"/>
              <a:t>Bilagan kommer få ett nytt filnamn utifrån vald typ av dokument (Övrigt &gt; OVRIGT)</a:t>
            </a:r>
          </a:p>
          <a:p>
            <a:endParaRPr lang="sv-SE" sz="1100" dirty="0"/>
          </a:p>
          <a:p>
            <a:r>
              <a:rPr lang="sv-SE" sz="1100" dirty="0"/>
              <a:t>Du kan bifoga upp till sex stycken bilagor per informativ rapport. Bilagorna måste vara i filformatet PDF och får tillsammans max vara 10 MB. </a:t>
            </a:r>
            <a:endParaRPr lang="sv-SE" sz="1100" dirty="0">
              <a:solidFill>
                <a:srgbClr val="FF0000"/>
              </a:solidFill>
            </a:endParaRPr>
          </a:p>
        </p:txBody>
      </p:sp>
      <p:sp>
        <p:nvSpPr>
          <p:cNvPr id="23" name="Rektangel 22">
            <a:extLst>
              <a:ext uri="{FF2B5EF4-FFF2-40B4-BE49-F238E27FC236}">
                <a16:creationId xmlns:a16="http://schemas.microsoft.com/office/drawing/2014/main" id="{1CC4E060-13FD-3F1B-35C0-8D52C49A7290}"/>
              </a:ext>
              <a:ext uri="{C183D7F6-B498-43B3-948B-1728B52AA6E4}">
                <adec:decorative xmlns:adec="http://schemas.microsoft.com/office/drawing/2017/decorative" val="1"/>
              </a:ext>
            </a:extLst>
          </p:cNvPr>
          <p:cNvSpPr/>
          <p:nvPr/>
        </p:nvSpPr>
        <p:spPr>
          <a:xfrm>
            <a:off x="107039" y="2133600"/>
            <a:ext cx="1631274" cy="119018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161EB15A-4387-1DBD-C667-773A0015551A}"/>
              </a:ext>
              <a:ext uri="{C183D7F6-B498-43B3-948B-1728B52AA6E4}">
                <adec:decorative xmlns:adec="http://schemas.microsoft.com/office/drawing/2017/decorative" val="1"/>
              </a:ext>
            </a:extLst>
          </p:cNvPr>
          <p:cNvSpPr/>
          <p:nvPr/>
        </p:nvSpPr>
        <p:spPr>
          <a:xfrm>
            <a:off x="3773441" y="2781300"/>
            <a:ext cx="1949474" cy="9763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0C68BDCB-BABD-4937-17C5-C3D0D68E2B8A}"/>
              </a:ext>
              <a:ext uri="{C183D7F6-B498-43B3-948B-1728B52AA6E4}">
                <adec:decorative xmlns:adec="http://schemas.microsoft.com/office/drawing/2017/decorative" val="1"/>
              </a:ext>
            </a:extLst>
          </p:cNvPr>
          <p:cNvSpPr/>
          <p:nvPr/>
        </p:nvSpPr>
        <p:spPr>
          <a:xfrm>
            <a:off x="1771001" y="1804988"/>
            <a:ext cx="1631274" cy="119018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14251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02B87-8A47-4E85-A27B-382A44145990}"/>
              </a:ext>
            </a:extLst>
          </p:cNvPr>
          <p:cNvSpPr>
            <a:spLocks noGrp="1"/>
          </p:cNvSpPr>
          <p:nvPr>
            <p:ph type="title"/>
          </p:nvPr>
        </p:nvSpPr>
        <p:spPr>
          <a:xfrm>
            <a:off x="257871" y="630912"/>
            <a:ext cx="7422784" cy="675000"/>
          </a:xfrm>
        </p:spPr>
        <p:txBody>
          <a:bodyPr/>
          <a:lstStyle/>
          <a:p>
            <a:r>
              <a:rPr lang="sv-SE" sz="2400" dirty="0"/>
              <a:t>Skapa informativ rapport med bilaga</a:t>
            </a:r>
            <a:br>
              <a:rPr lang="sv-SE" sz="2400" dirty="0"/>
            </a:br>
            <a:r>
              <a:rPr lang="sv-SE" sz="2400" dirty="0"/>
              <a:t>- kompletterande information </a:t>
            </a:r>
            <a:br>
              <a:rPr lang="sv-SE" sz="2400" dirty="0"/>
            </a:br>
            <a:endParaRPr lang="sv-SE" sz="2400" dirty="0"/>
          </a:p>
        </p:txBody>
      </p:sp>
      <p:grpSp>
        <p:nvGrpSpPr>
          <p:cNvPr id="9" name="Grupp 8" descr="En skärmbild från Mina sidor fristående aktörer, skapande av informativ rapport.&#10;Fritextruta för kompletterande information.">
            <a:extLst>
              <a:ext uri="{FF2B5EF4-FFF2-40B4-BE49-F238E27FC236}">
                <a16:creationId xmlns:a16="http://schemas.microsoft.com/office/drawing/2014/main" id="{B13FE5D1-B600-475E-8C4C-C93D4E4B81D9}"/>
              </a:ext>
            </a:extLst>
          </p:cNvPr>
          <p:cNvGrpSpPr/>
          <p:nvPr/>
        </p:nvGrpSpPr>
        <p:grpSpPr>
          <a:xfrm>
            <a:off x="200188" y="1743443"/>
            <a:ext cx="4757575" cy="2161808"/>
            <a:chOff x="734434" y="1772017"/>
            <a:chExt cx="5168319" cy="2293441"/>
          </a:xfrm>
        </p:grpSpPr>
        <p:grpSp>
          <p:nvGrpSpPr>
            <p:cNvPr id="7" name="Grupp 6">
              <a:extLst>
                <a:ext uri="{FF2B5EF4-FFF2-40B4-BE49-F238E27FC236}">
                  <a16:creationId xmlns:a16="http://schemas.microsoft.com/office/drawing/2014/main" id="{7FA52A02-4FB6-4604-968F-67F65B2CCFA8}"/>
                </a:ext>
              </a:extLst>
            </p:cNvPr>
            <p:cNvGrpSpPr/>
            <p:nvPr/>
          </p:nvGrpSpPr>
          <p:grpSpPr>
            <a:xfrm>
              <a:off x="734434" y="1772017"/>
              <a:ext cx="5168319" cy="2293441"/>
              <a:chOff x="575043" y="1586567"/>
              <a:chExt cx="5168319" cy="2293441"/>
            </a:xfrm>
          </p:grpSpPr>
          <p:pic>
            <p:nvPicPr>
              <p:cNvPr id="5" name="Bildobjekt 4">
                <a:extLst>
                  <a:ext uri="{FF2B5EF4-FFF2-40B4-BE49-F238E27FC236}">
                    <a16:creationId xmlns:a16="http://schemas.microsoft.com/office/drawing/2014/main" id="{0C569C7A-14E8-4690-B5BA-83C019F278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586567"/>
                <a:ext cx="5168319" cy="2293441"/>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B1E04323-872F-4533-ABE6-50EAD55CABEC}"/>
                  </a:ext>
                </a:extLst>
              </p:cNvPr>
              <p:cNvSpPr/>
              <p:nvPr/>
            </p:nvSpPr>
            <p:spPr>
              <a:xfrm>
                <a:off x="1484851" y="2617368"/>
                <a:ext cx="251670" cy="8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Rektangel 7">
              <a:extLst>
                <a:ext uri="{FF2B5EF4-FFF2-40B4-BE49-F238E27FC236}">
                  <a16:creationId xmlns:a16="http://schemas.microsoft.com/office/drawing/2014/main" id="{284D2C22-87C8-4968-BE7F-664D6E018BD9}"/>
                </a:ext>
              </a:extLst>
            </p:cNvPr>
            <p:cNvSpPr/>
            <p:nvPr/>
          </p:nvSpPr>
          <p:spPr>
            <a:xfrm>
              <a:off x="4479721" y="1788795"/>
              <a:ext cx="1241571" cy="174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textruta 5">
            <a:extLst>
              <a:ext uri="{FF2B5EF4-FFF2-40B4-BE49-F238E27FC236}">
                <a16:creationId xmlns:a16="http://schemas.microsoft.com/office/drawing/2014/main" id="{E7D17C19-F5A4-4B9B-8F49-5C9FD765A2E1}"/>
              </a:ext>
            </a:extLst>
          </p:cNvPr>
          <p:cNvSpPr txBox="1"/>
          <p:nvPr/>
        </p:nvSpPr>
        <p:spPr>
          <a:xfrm>
            <a:off x="5110164" y="1700034"/>
            <a:ext cx="3689708" cy="2677656"/>
          </a:xfrm>
          <a:prstGeom prst="rect">
            <a:avLst/>
          </a:prstGeom>
          <a:noFill/>
        </p:spPr>
        <p:txBody>
          <a:bodyPr wrap="square">
            <a:spAutoFit/>
          </a:bodyPr>
          <a:lstStyle/>
          <a:p>
            <a:r>
              <a:rPr lang="sv-SE" sz="1200" b="1" dirty="0"/>
              <a:t>Kompletterande information</a:t>
            </a:r>
            <a:br>
              <a:rPr lang="sv-SE" sz="1200" b="1" dirty="0"/>
            </a:br>
            <a:endParaRPr lang="sv-SE" sz="1200" dirty="0"/>
          </a:p>
          <a:p>
            <a:r>
              <a:rPr lang="sv-SE" sz="1200" dirty="0"/>
              <a:t>Skriv sedan vad du vill informera Arbetsförmedlingen om i fritextfältet. </a:t>
            </a:r>
            <a:br>
              <a:rPr lang="sv-SE" sz="1200" dirty="0"/>
            </a:br>
            <a:br>
              <a:rPr lang="sv-SE" sz="1200" dirty="0">
                <a:highlight>
                  <a:srgbClr val="FFFF00"/>
                </a:highlight>
              </a:rPr>
            </a:br>
            <a:r>
              <a:rPr lang="sv-SE" sz="1200" dirty="0"/>
              <a:t>Inom tjänsten steg till arbete är det godkänt att information som kan uppfattas som känslig kan skickas in om det är relevant och för ärendet framåt.  </a:t>
            </a:r>
          </a:p>
          <a:p>
            <a:endParaRPr lang="sv-SE" sz="1200" dirty="0"/>
          </a:p>
          <a:p>
            <a:r>
              <a:rPr lang="sv-SE" sz="1200" dirty="0"/>
              <a:t>När du är färdig klicka på knappen </a:t>
            </a:r>
            <a:r>
              <a:rPr lang="sv-SE" sz="1200" b="1" dirty="0"/>
              <a:t>Förhandsgranska</a:t>
            </a:r>
            <a:r>
              <a:rPr lang="sv-SE" sz="1200" dirty="0"/>
              <a:t> för att förhandsgranska och sedan skicka in rapporten.</a:t>
            </a:r>
          </a:p>
          <a:p>
            <a:endParaRPr lang="sv-SE" sz="1200" dirty="0"/>
          </a:p>
        </p:txBody>
      </p:sp>
    </p:spTree>
    <p:extLst>
      <p:ext uri="{BB962C8B-B14F-4D97-AF65-F5344CB8AC3E}">
        <p14:creationId xmlns:p14="http://schemas.microsoft.com/office/powerpoint/2010/main" val="623803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B1AE2-B8BD-4DC3-BCE2-63B9B9B8BCA6}"/>
              </a:ext>
            </a:extLst>
          </p:cNvPr>
          <p:cNvSpPr>
            <a:spLocks noGrp="1"/>
          </p:cNvSpPr>
          <p:nvPr>
            <p:ph type="title"/>
          </p:nvPr>
        </p:nvSpPr>
        <p:spPr>
          <a:xfrm>
            <a:off x="340360" y="204138"/>
            <a:ext cx="7422784" cy="675000"/>
          </a:xfrm>
        </p:spPr>
        <p:txBody>
          <a:bodyPr/>
          <a:lstStyle/>
          <a:p>
            <a:r>
              <a:rPr lang="sv-SE" sz="2400" dirty="0"/>
              <a:t>Skapa informativ rapport med bilaga - Förhandsgranska &amp; Skicka in</a:t>
            </a:r>
          </a:p>
        </p:txBody>
      </p:sp>
      <p:pic>
        <p:nvPicPr>
          <p:cNvPr id="4" name="Bildobjekt 3" descr="Bilden är ett urklipp från IT-systemet MSFA.">
            <a:extLst>
              <a:ext uri="{FF2B5EF4-FFF2-40B4-BE49-F238E27FC236}">
                <a16:creationId xmlns:a16="http://schemas.microsoft.com/office/drawing/2014/main" id="{C5B619D1-F8BC-6B0B-603A-6E04EDC4C81E}"/>
              </a:ext>
            </a:extLst>
          </p:cNvPr>
          <p:cNvPicPr>
            <a:picLocks noChangeAspect="1"/>
          </p:cNvPicPr>
          <p:nvPr/>
        </p:nvPicPr>
        <p:blipFill rotWithShape="1">
          <a:blip r:embed="rId2"/>
          <a:srcRect b="7373"/>
          <a:stretch/>
        </p:blipFill>
        <p:spPr>
          <a:xfrm>
            <a:off x="340360" y="1200150"/>
            <a:ext cx="2318382" cy="3694070"/>
          </a:xfrm>
          <a:prstGeom prst="rect">
            <a:avLst/>
          </a:prstGeom>
          <a:ln>
            <a:noFill/>
          </a:ln>
          <a:effectLst>
            <a:outerShdw blurRad="292100" dist="139700" dir="2700000" algn="tl" rotWithShape="0">
              <a:srgbClr val="333333">
                <a:alpha val="65000"/>
              </a:srgbClr>
            </a:outerShdw>
          </a:effectLst>
        </p:spPr>
      </p:pic>
      <p:pic>
        <p:nvPicPr>
          <p:cNvPr id="7" name="Bildobjekt 6" descr="En skärmbild från Mina sidor fristående aktörer, skapande av informativ rapport. En bild på en statusruta att allt gått bra när du skickat in den informativa rapporten.">
            <a:extLst>
              <a:ext uri="{FF2B5EF4-FFF2-40B4-BE49-F238E27FC236}">
                <a16:creationId xmlns:a16="http://schemas.microsoft.com/office/drawing/2014/main" id="{79BA270E-5BE4-4D45-9EC4-8E17D3C5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4631" y="4029140"/>
            <a:ext cx="2124649" cy="910222"/>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FA7A3A2E-CB62-4DA9-8618-C3D419340E1D}"/>
              </a:ext>
            </a:extLst>
          </p:cNvPr>
          <p:cNvSpPr txBox="1"/>
          <p:nvPr/>
        </p:nvSpPr>
        <p:spPr>
          <a:xfrm>
            <a:off x="3418511" y="1304642"/>
            <a:ext cx="3556034" cy="2123658"/>
          </a:xfrm>
          <a:prstGeom prst="rect">
            <a:avLst/>
          </a:prstGeom>
          <a:noFill/>
        </p:spPr>
        <p:txBody>
          <a:bodyPr wrap="square">
            <a:spAutoFit/>
          </a:bodyPr>
          <a:lstStyle/>
          <a:p>
            <a:r>
              <a:rPr lang="sv-SE" sz="1200" dirty="0"/>
              <a:t>Klicka på </a:t>
            </a:r>
            <a:r>
              <a:rPr lang="sv-SE" sz="1200" b="1" dirty="0"/>
              <a:t>Skicka in</a:t>
            </a:r>
            <a:r>
              <a:rPr lang="sv-SE" sz="1200" dirty="0"/>
              <a:t> om all information stämmer.</a:t>
            </a:r>
          </a:p>
          <a:p>
            <a:r>
              <a:rPr lang="sv-SE" sz="1200" dirty="0"/>
              <a:t> </a:t>
            </a:r>
          </a:p>
          <a:p>
            <a:r>
              <a:rPr lang="sv-SE" sz="1200" dirty="0"/>
              <a:t>Om allt gått bra så får du en grön ruta med informationen </a:t>
            </a:r>
            <a:r>
              <a:rPr lang="sv-SE" sz="1200" b="1" dirty="0"/>
              <a:t>allt gick bra</a:t>
            </a:r>
            <a:r>
              <a:rPr lang="sv-SE" sz="1200" dirty="0"/>
              <a:t>.</a:t>
            </a:r>
          </a:p>
          <a:p>
            <a:endParaRPr lang="sv-SE" sz="1200" dirty="0"/>
          </a:p>
          <a:p>
            <a:r>
              <a:rPr lang="sv-SE" sz="1200" dirty="0"/>
              <a:t>På deltagarkortet, under </a:t>
            </a:r>
            <a:r>
              <a:rPr lang="sv-SE" sz="1200" b="1" dirty="0"/>
              <a:t>Övrigt inskickade rapporter, </a:t>
            </a:r>
            <a:r>
              <a:rPr lang="sv-SE" sz="1200" dirty="0"/>
              <a:t>kan du se vilken status en inskickad rapport har. Du får även en ny händelse när en rapport har en ny status. </a:t>
            </a:r>
            <a:r>
              <a:rPr lang="sv-SE" sz="1200" dirty="0">
                <a:hlinkClick r:id="rId4" action="ppaction://hlinksldjump"/>
              </a:rPr>
              <a:t>Du kan läsa mer om statusar och händelser här.</a:t>
            </a:r>
            <a:endParaRPr lang="sv-SE" sz="1200" dirty="0"/>
          </a:p>
          <a:p>
            <a:endParaRPr lang="sv-SE" sz="1200" dirty="0"/>
          </a:p>
        </p:txBody>
      </p:sp>
      <p:sp>
        <p:nvSpPr>
          <p:cNvPr id="5" name="Rektangel 4">
            <a:extLst>
              <a:ext uri="{FF2B5EF4-FFF2-40B4-BE49-F238E27FC236}">
                <a16:creationId xmlns:a16="http://schemas.microsoft.com/office/drawing/2014/main" id="{AEDEEE35-4112-9654-F6B8-D8A88400A354}"/>
              </a:ext>
              <a:ext uri="{C183D7F6-B498-43B3-948B-1728B52AA6E4}">
                <adec:decorative xmlns:adec="http://schemas.microsoft.com/office/drawing/2017/decorative" val="1"/>
              </a:ext>
            </a:extLst>
          </p:cNvPr>
          <p:cNvSpPr/>
          <p:nvPr/>
        </p:nvSpPr>
        <p:spPr>
          <a:xfrm>
            <a:off x="395288" y="2252663"/>
            <a:ext cx="41433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1D6D3CD8-BC79-D9D0-C097-C3E94A18E2FD}"/>
              </a:ext>
              <a:ext uri="{C183D7F6-B498-43B3-948B-1728B52AA6E4}">
                <adec:decorative xmlns:adec="http://schemas.microsoft.com/office/drawing/2017/decorative" val="1"/>
              </a:ext>
            </a:extLst>
          </p:cNvPr>
          <p:cNvSpPr/>
          <p:nvPr/>
        </p:nvSpPr>
        <p:spPr>
          <a:xfrm>
            <a:off x="928687" y="4681538"/>
            <a:ext cx="357187" cy="15716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1966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en visar ett urklipp från IT systemet mina sidor för fristående aktörer">
            <a:extLst>
              <a:ext uri="{FF2B5EF4-FFF2-40B4-BE49-F238E27FC236}">
                <a16:creationId xmlns:a16="http://schemas.microsoft.com/office/drawing/2014/main" id="{FA34E783-95B0-86B5-27ED-606009086FA5}"/>
              </a:ext>
            </a:extLst>
          </p:cNvPr>
          <p:cNvPicPr>
            <a:picLocks noChangeAspect="1"/>
          </p:cNvPicPr>
          <p:nvPr/>
        </p:nvPicPr>
        <p:blipFill>
          <a:blip r:embed="rId2"/>
          <a:stretch>
            <a:fillRect/>
          </a:stretch>
        </p:blipFill>
        <p:spPr>
          <a:xfrm>
            <a:off x="336107" y="847517"/>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E59005B7-BFF6-D948-DEB7-A7B9D8ED7DB1}"/>
              </a:ext>
            </a:extLst>
          </p:cNvPr>
          <p:cNvSpPr>
            <a:spLocks noGrp="1"/>
          </p:cNvSpPr>
          <p:nvPr>
            <p:ph type="title"/>
          </p:nvPr>
        </p:nvSpPr>
        <p:spPr>
          <a:xfrm>
            <a:off x="336107" y="373218"/>
            <a:ext cx="7422784" cy="675000"/>
          </a:xfrm>
        </p:spPr>
        <p:txBody>
          <a:bodyPr/>
          <a:lstStyle/>
          <a:p>
            <a:r>
              <a:rPr lang="sv-SE" sz="2400" dirty="0"/>
              <a:t>Skapa signal om arbete eller studier</a:t>
            </a:r>
          </a:p>
        </p:txBody>
      </p:sp>
      <p:sp>
        <p:nvSpPr>
          <p:cNvPr id="7" name="textruta 6">
            <a:extLst>
              <a:ext uri="{FF2B5EF4-FFF2-40B4-BE49-F238E27FC236}">
                <a16:creationId xmlns:a16="http://schemas.microsoft.com/office/drawing/2014/main" id="{42E3BE1E-7714-5885-DCCC-25F4BE5D1667}"/>
              </a:ext>
            </a:extLst>
          </p:cNvPr>
          <p:cNvSpPr txBox="1"/>
          <p:nvPr/>
        </p:nvSpPr>
        <p:spPr>
          <a:xfrm>
            <a:off x="4661535" y="1261013"/>
            <a:ext cx="3362325" cy="830997"/>
          </a:xfrm>
          <a:prstGeom prst="rect">
            <a:avLst/>
          </a:prstGeom>
          <a:noFill/>
        </p:spPr>
        <p:txBody>
          <a:bodyPr wrap="square" rtlCol="0">
            <a:spAutoFit/>
          </a:bodyPr>
          <a:lstStyle/>
          <a:p>
            <a:r>
              <a:rPr lang="sv-SE" sz="1200" dirty="0"/>
              <a:t>För att skapa en signal om arbete eller studier, välj </a:t>
            </a:r>
            <a:r>
              <a:rPr lang="sv-SE" sz="1200" b="1" dirty="0"/>
              <a:t>Signal om arbete eller studier </a:t>
            </a:r>
            <a:r>
              <a:rPr lang="sv-SE" sz="1200" dirty="0"/>
              <a:t>under fliken </a:t>
            </a:r>
            <a:r>
              <a:rPr lang="sv-SE" sz="1200" b="1" dirty="0"/>
              <a:t>Rapportering</a:t>
            </a:r>
            <a:r>
              <a:rPr lang="sv-SE" sz="1200" dirty="0"/>
              <a:t> i deltagarinformationen.</a:t>
            </a:r>
          </a:p>
          <a:p>
            <a:endParaRPr lang="sv-SE" sz="1200" dirty="0"/>
          </a:p>
        </p:txBody>
      </p:sp>
      <p:sp>
        <p:nvSpPr>
          <p:cNvPr id="8" name="Rektangel 7">
            <a:extLst>
              <a:ext uri="{FF2B5EF4-FFF2-40B4-BE49-F238E27FC236}">
                <a16:creationId xmlns:a16="http://schemas.microsoft.com/office/drawing/2014/main" id="{42A6154B-24A5-53E9-1B25-C2CC344A3D5B}"/>
              </a:ext>
              <a:ext uri="{C183D7F6-B498-43B3-948B-1728B52AA6E4}">
                <adec:decorative xmlns:adec="http://schemas.microsoft.com/office/drawing/2017/decorative" val="1"/>
              </a:ext>
            </a:extLst>
          </p:cNvPr>
          <p:cNvSpPr/>
          <p:nvPr/>
        </p:nvSpPr>
        <p:spPr>
          <a:xfrm>
            <a:off x="396023" y="1212757"/>
            <a:ext cx="1447767" cy="188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B776EDF-4CB4-A037-9704-FBD4B4D674D1}"/>
              </a:ext>
              <a:ext uri="{C183D7F6-B498-43B3-948B-1728B52AA6E4}">
                <adec:decorative xmlns:adec="http://schemas.microsoft.com/office/drawing/2017/decorative" val="1"/>
              </a:ext>
            </a:extLst>
          </p:cNvPr>
          <p:cNvSpPr/>
          <p:nvPr/>
        </p:nvSpPr>
        <p:spPr>
          <a:xfrm>
            <a:off x="472308" y="4007864"/>
            <a:ext cx="1798452" cy="32003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439732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Bilden är ett urklipp från IT systemet mina sidor för fristående aktörer">
            <a:extLst>
              <a:ext uri="{FF2B5EF4-FFF2-40B4-BE49-F238E27FC236}">
                <a16:creationId xmlns:a16="http://schemas.microsoft.com/office/drawing/2014/main" id="{AFC95CC2-1173-FD07-E62F-FA065E835528}"/>
              </a:ext>
            </a:extLst>
          </p:cNvPr>
          <p:cNvPicPr>
            <a:picLocks noChangeAspect="1"/>
          </p:cNvPicPr>
          <p:nvPr/>
        </p:nvPicPr>
        <p:blipFill>
          <a:blip r:embed="rId3"/>
          <a:stretch>
            <a:fillRect/>
          </a:stretch>
        </p:blipFill>
        <p:spPr>
          <a:xfrm>
            <a:off x="209672" y="853069"/>
            <a:ext cx="2316238" cy="4118323"/>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F093BCB9-41B9-4709-9182-8E9C0B788C8A}"/>
              </a:ext>
              <a:ext uri="{C183D7F6-B498-43B3-948B-1728B52AA6E4}">
                <adec:decorative xmlns:adec="http://schemas.microsoft.com/office/drawing/2017/decorative" val="1"/>
              </a:ext>
            </a:extLst>
          </p:cNvPr>
          <p:cNvSpPr>
            <a:spLocks noGrp="1"/>
          </p:cNvSpPr>
          <p:nvPr>
            <p:ph idx="14"/>
          </p:nvPr>
        </p:nvSpPr>
        <p:spPr>
          <a:xfrm>
            <a:off x="4126355" y="999699"/>
            <a:ext cx="4240405" cy="3933826"/>
          </a:xfrm>
        </p:spPr>
        <p:txBody>
          <a:bodyPr/>
          <a:lstStyle/>
          <a:p>
            <a:pPr marL="0" indent="0">
              <a:buNone/>
            </a:pPr>
            <a:r>
              <a:rPr lang="sv-SE" sz="1100" dirty="0"/>
              <a:t>Du behöver meddela Arbetsförmedlingen att en deltagare har fått ett arbete eller påbörjat studier. Det gäller oavsett om det är på hel eller deltid. </a:t>
            </a:r>
          </a:p>
          <a:p>
            <a:pPr marL="0" indent="0">
              <a:buNone/>
            </a:pPr>
            <a:endParaRPr lang="sv-SE" sz="1100" dirty="0"/>
          </a:p>
          <a:p>
            <a:r>
              <a:rPr lang="sv-SE" sz="1100" dirty="0"/>
              <a:t>Det gör du genom att skicka in en </a:t>
            </a:r>
            <a:r>
              <a:rPr lang="sv-SE" sz="1100" b="1" dirty="0"/>
              <a:t>Signal om arbete eller studier</a:t>
            </a:r>
            <a:r>
              <a:rPr lang="sv-SE" sz="1100" dirty="0"/>
              <a:t>. </a:t>
            </a:r>
            <a:br>
              <a:rPr lang="sv-SE" sz="1100" dirty="0"/>
            </a:br>
            <a:r>
              <a:rPr lang="sv-SE" sz="1100" dirty="0"/>
              <a:t>Ange om deltagaren ska arbeta eller studera på hel- eller deltid. </a:t>
            </a:r>
          </a:p>
          <a:p>
            <a:r>
              <a:rPr lang="sv-SE" sz="1100" dirty="0"/>
              <a:t>Om deltagaren ska arbeta eller studera på </a:t>
            </a:r>
            <a:r>
              <a:rPr lang="sv-SE" sz="1100" b="1" dirty="0"/>
              <a:t>Deltid</a:t>
            </a:r>
            <a:r>
              <a:rPr lang="sv-SE" sz="1100" dirty="0"/>
              <a:t> så ska du också fylla i omfattning i rutan som kommer fram.</a:t>
            </a:r>
            <a:r>
              <a:rPr lang="sv-SE" sz="1100" dirty="0">
                <a:solidFill>
                  <a:srgbClr val="44546A"/>
                </a:solidFill>
                <a:effectLst/>
                <a:ea typeface="Calibri" panose="020F0502020204030204" pitchFamily="34" charset="0"/>
              </a:rPr>
              <a:t> </a:t>
            </a:r>
          </a:p>
          <a:p>
            <a:r>
              <a:rPr lang="sv-SE" sz="1100" dirty="0"/>
              <a:t>Fyll i </a:t>
            </a:r>
            <a:r>
              <a:rPr lang="sv-SE" sz="1100" b="1" dirty="0"/>
              <a:t>Startdatum</a:t>
            </a:r>
            <a:r>
              <a:rPr lang="sv-SE" sz="1100" dirty="0"/>
              <a:t> för arbete eller studier.</a:t>
            </a:r>
          </a:p>
          <a:p>
            <a:r>
              <a:rPr lang="sv-SE" sz="1100" dirty="0">
                <a:effectLst/>
                <a:ea typeface="Calibri" panose="020F0502020204030204" pitchFamily="34" charset="0"/>
              </a:rPr>
              <a:t>Om utbildningsstarten sker efter insatsens slut skriver du in datum när sökande ansökte om utbildningen.</a:t>
            </a:r>
          </a:p>
          <a:p>
            <a:pPr marL="0" indent="0">
              <a:buNone/>
            </a:pPr>
            <a:endParaRPr lang="sv-SE" sz="1100" dirty="0">
              <a:effectLst/>
              <a:ea typeface="Calibri" panose="020F0502020204030204" pitchFamily="34" charset="0"/>
            </a:endParaRPr>
          </a:p>
          <a:p>
            <a:pPr marL="0" indent="0">
              <a:buNone/>
            </a:pPr>
            <a:r>
              <a:rPr lang="sv-SE" sz="1100" dirty="0"/>
              <a:t>Klicka på </a:t>
            </a:r>
            <a:r>
              <a:rPr lang="sv-SE" sz="1100" b="1" dirty="0"/>
              <a:t>Förhandsgranska</a:t>
            </a:r>
            <a:r>
              <a:rPr lang="sv-SE" sz="1100" dirty="0"/>
              <a:t> för att granska rapporten innan du skickar in den.</a:t>
            </a:r>
          </a:p>
          <a:p>
            <a:pPr marL="0" indent="0">
              <a:buNone/>
            </a:pPr>
            <a:endParaRPr lang="sv-SE" sz="1100" dirty="0"/>
          </a:p>
          <a:p>
            <a:pPr marL="0" indent="0">
              <a:buNone/>
            </a:pPr>
            <a:endParaRPr lang="sv-SE" sz="1100" dirty="0"/>
          </a:p>
          <a:p>
            <a:pPr marL="0" indent="0">
              <a:buNone/>
            </a:pPr>
            <a:endParaRPr lang="sv-SE" sz="1100" dirty="0"/>
          </a:p>
          <a:p>
            <a:pPr marL="0" indent="0">
              <a:buNone/>
            </a:pPr>
            <a:endParaRPr lang="sv-SE" sz="1100" dirty="0"/>
          </a:p>
          <a:p>
            <a:pPr marL="0" indent="0">
              <a:buNone/>
            </a:pPr>
            <a:br>
              <a:rPr lang="sv-SE" sz="1100" dirty="0"/>
            </a:br>
            <a:endParaRPr lang="sv-SE" sz="1100" dirty="0"/>
          </a:p>
        </p:txBody>
      </p:sp>
      <p:sp>
        <p:nvSpPr>
          <p:cNvPr id="6" name="Rubrik 1">
            <a:extLst>
              <a:ext uri="{FF2B5EF4-FFF2-40B4-BE49-F238E27FC236}">
                <a16:creationId xmlns:a16="http://schemas.microsoft.com/office/drawing/2014/main" id="{9DD31CCC-FD80-4F99-8430-B0306B04C375}"/>
              </a:ext>
            </a:extLst>
          </p:cNvPr>
          <p:cNvSpPr>
            <a:spLocks noGrp="1"/>
          </p:cNvSpPr>
          <p:nvPr>
            <p:ph type="title"/>
          </p:nvPr>
        </p:nvSpPr>
        <p:spPr>
          <a:xfrm>
            <a:off x="151500" y="241855"/>
            <a:ext cx="7422784" cy="675000"/>
          </a:xfrm>
        </p:spPr>
        <p:txBody>
          <a:bodyPr/>
          <a:lstStyle/>
          <a:p>
            <a:r>
              <a:rPr lang="sv-SE" sz="2400" dirty="0">
                <a:solidFill>
                  <a:srgbClr val="002060"/>
                </a:solidFill>
              </a:rPr>
              <a:t>Signal om arbete eller studier</a:t>
            </a:r>
            <a:endParaRPr lang="sv-SE" sz="2400" dirty="0"/>
          </a:p>
        </p:txBody>
      </p:sp>
      <p:sp>
        <p:nvSpPr>
          <p:cNvPr id="5" name="Rektangel 4">
            <a:extLst>
              <a:ext uri="{FF2B5EF4-FFF2-40B4-BE49-F238E27FC236}">
                <a16:creationId xmlns:a16="http://schemas.microsoft.com/office/drawing/2014/main" id="{6ED955BE-C0CE-78A0-CAA8-10D74EC695D8}"/>
              </a:ext>
              <a:ext uri="{C183D7F6-B498-43B3-948B-1728B52AA6E4}">
                <adec:decorative xmlns:adec="http://schemas.microsoft.com/office/drawing/2017/decorative" val="1"/>
              </a:ext>
            </a:extLst>
          </p:cNvPr>
          <p:cNvSpPr/>
          <p:nvPr/>
        </p:nvSpPr>
        <p:spPr>
          <a:xfrm>
            <a:off x="209672" y="3366906"/>
            <a:ext cx="1796109"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ADC6512-54E2-4C26-EDFC-9908FC0F5001}"/>
              </a:ext>
              <a:ext uri="{C183D7F6-B498-43B3-948B-1728B52AA6E4}">
                <adec:decorative xmlns:adec="http://schemas.microsoft.com/office/drawing/2017/decorative" val="1"/>
              </a:ext>
            </a:extLst>
          </p:cNvPr>
          <p:cNvSpPr/>
          <p:nvPr/>
        </p:nvSpPr>
        <p:spPr>
          <a:xfrm>
            <a:off x="200661" y="4125519"/>
            <a:ext cx="1805120" cy="4169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7DEE0334-172A-CC1B-546B-5FE9D5406DFE}"/>
              </a:ext>
              <a:ext uri="{C183D7F6-B498-43B3-948B-1728B52AA6E4}">
                <adec:decorative xmlns:adec="http://schemas.microsoft.com/office/drawing/2017/decorative" val="1"/>
              </a:ext>
            </a:extLst>
          </p:cNvPr>
          <p:cNvSpPr/>
          <p:nvPr/>
        </p:nvSpPr>
        <p:spPr>
          <a:xfrm>
            <a:off x="670393" y="4709729"/>
            <a:ext cx="647130" cy="2162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descr="Bilden är ett urklipp från IT systemet mina sidor för fristående aktörer">
            <a:extLst>
              <a:ext uri="{FF2B5EF4-FFF2-40B4-BE49-F238E27FC236}">
                <a16:creationId xmlns:a16="http://schemas.microsoft.com/office/drawing/2014/main" id="{3D0DA668-B46E-8EFD-BC13-9FE85D1A91B2}"/>
              </a:ext>
            </a:extLst>
          </p:cNvPr>
          <p:cNvPicPr>
            <a:picLocks noChangeAspect="1"/>
          </p:cNvPicPr>
          <p:nvPr/>
        </p:nvPicPr>
        <p:blipFill>
          <a:blip r:embed="rId4"/>
          <a:stretch>
            <a:fillRect/>
          </a:stretch>
        </p:blipFill>
        <p:spPr>
          <a:xfrm>
            <a:off x="2330246" y="2289969"/>
            <a:ext cx="1406013" cy="1751937"/>
          </a:xfrm>
          <a:prstGeom prst="rect">
            <a:avLst/>
          </a:prstGeom>
          <a:ln>
            <a:noFill/>
          </a:ln>
          <a:effectLst>
            <a:outerShdw blurRad="292100" dist="139700" dir="2700000" algn="tl" rotWithShape="0">
              <a:srgbClr val="333333">
                <a:alpha val="65000"/>
              </a:srgbClr>
            </a:outerShdw>
          </a:effectLst>
        </p:spPr>
      </p:pic>
      <p:sp>
        <p:nvSpPr>
          <p:cNvPr id="2" name="Rektangel 1">
            <a:extLst>
              <a:ext uri="{FF2B5EF4-FFF2-40B4-BE49-F238E27FC236}">
                <a16:creationId xmlns:a16="http://schemas.microsoft.com/office/drawing/2014/main" id="{AF29C9D0-B281-6DBF-4B9E-0117D23CEC5E}"/>
              </a:ext>
              <a:ext uri="{C183D7F6-B498-43B3-948B-1728B52AA6E4}">
                <adec:decorative xmlns:adec="http://schemas.microsoft.com/office/drawing/2017/decorative" val="1"/>
              </a:ext>
            </a:extLst>
          </p:cNvPr>
          <p:cNvSpPr/>
          <p:nvPr/>
        </p:nvSpPr>
        <p:spPr>
          <a:xfrm>
            <a:off x="270409" y="1911154"/>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1731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5B7E5-BCED-4723-964B-742D66485253}"/>
              </a:ext>
            </a:extLst>
          </p:cNvPr>
          <p:cNvSpPr>
            <a:spLocks noGrp="1"/>
          </p:cNvSpPr>
          <p:nvPr>
            <p:ph type="title"/>
          </p:nvPr>
        </p:nvSpPr>
        <p:spPr>
          <a:xfrm>
            <a:off x="351679" y="175705"/>
            <a:ext cx="7422784" cy="675000"/>
          </a:xfrm>
        </p:spPr>
        <p:txBody>
          <a:bodyPr/>
          <a:lstStyle/>
          <a:p>
            <a:r>
              <a:rPr lang="sv-SE" sz="2400" dirty="0"/>
              <a:t>Förhandsgranska och Skicka in Signal om arbete eller studier</a:t>
            </a:r>
          </a:p>
        </p:txBody>
      </p:sp>
      <p:pic>
        <p:nvPicPr>
          <p:cNvPr id="5" name="Bildobjekt 4" descr="Bilden är ett urklipp från IT systemet mina sidor för fristående aktörer">
            <a:extLst>
              <a:ext uri="{FF2B5EF4-FFF2-40B4-BE49-F238E27FC236}">
                <a16:creationId xmlns:a16="http://schemas.microsoft.com/office/drawing/2014/main" id="{3BE30D71-B691-892A-619D-244E77EFEA6C}"/>
              </a:ext>
            </a:extLst>
          </p:cNvPr>
          <p:cNvPicPr>
            <a:picLocks noChangeAspect="1"/>
          </p:cNvPicPr>
          <p:nvPr/>
        </p:nvPicPr>
        <p:blipFill>
          <a:blip r:embed="rId2"/>
          <a:stretch>
            <a:fillRect/>
          </a:stretch>
        </p:blipFill>
        <p:spPr>
          <a:xfrm>
            <a:off x="351679" y="1189703"/>
            <a:ext cx="3752837" cy="35164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6D84B80-F8CC-4084-A8C4-FBC493D73C52}"/>
              </a:ext>
            </a:extLst>
          </p:cNvPr>
          <p:cNvSpPr>
            <a:spLocks noGrp="1"/>
          </p:cNvSpPr>
          <p:nvPr>
            <p:ph idx="13"/>
          </p:nvPr>
        </p:nvSpPr>
        <p:spPr>
          <a:xfrm>
            <a:off x="4486583" y="1380972"/>
            <a:ext cx="3818897" cy="2910743"/>
          </a:xfrm>
        </p:spPr>
        <p:txBody>
          <a:bodyPr/>
          <a:lstStyle/>
          <a:p>
            <a:pPr marL="0" indent="0">
              <a:buNone/>
            </a:pPr>
            <a:r>
              <a:rPr lang="sv-SE" sz="1200" dirty="0"/>
              <a:t>Kontrollera att informationen stämmer.</a:t>
            </a:r>
          </a:p>
          <a:p>
            <a:pPr marL="0" indent="0">
              <a:buNone/>
            </a:pPr>
            <a:endParaRPr lang="sv-SE" sz="1200" dirty="0"/>
          </a:p>
          <a:p>
            <a:pPr marL="0" indent="0">
              <a:buNone/>
            </a:pPr>
            <a:r>
              <a:rPr lang="sv-SE" sz="1200" dirty="0"/>
              <a:t>Klicka sedan på knappen </a:t>
            </a:r>
            <a:r>
              <a:rPr lang="sv-SE" sz="1200" b="1" dirty="0"/>
              <a:t>Skicka</a:t>
            </a:r>
            <a:r>
              <a:rPr lang="sv-SE" sz="1200" dirty="0"/>
              <a:t> </a:t>
            </a:r>
            <a:r>
              <a:rPr lang="sv-SE" sz="1200" b="1" dirty="0"/>
              <a:t>in</a:t>
            </a:r>
            <a:r>
              <a:rPr lang="sv-SE" sz="1200" dirty="0"/>
              <a:t> för att skicka in signal om arbete eller studier till Arbetsförmedlingen. Du får en bekräftelse när rapporten är inskickad. </a:t>
            </a:r>
          </a:p>
          <a:p>
            <a:pPr marL="0" indent="0">
              <a:buNone/>
            </a:pPr>
            <a:endParaRPr lang="sv-SE" sz="1200" dirty="0"/>
          </a:p>
          <a:p>
            <a:pPr marL="0" indent="0">
              <a:buNone/>
            </a:pPr>
            <a:r>
              <a:rPr lang="sv-SE" sz="1200" dirty="0"/>
              <a:t>På deltagarkortet, under </a:t>
            </a:r>
            <a:r>
              <a:rPr lang="sv-SE" sz="1200" b="1" dirty="0"/>
              <a:t>Övrigt inskickade rapporter, </a:t>
            </a:r>
            <a:r>
              <a:rPr lang="sv-SE" sz="1200" dirty="0"/>
              <a:t>kan du se vilken status en inskickad rapport har. Du får även en ny händelse när en rapport har en ny status. </a:t>
            </a:r>
          </a:p>
          <a:p>
            <a:pPr marL="0" indent="0">
              <a:buNone/>
            </a:pPr>
            <a:endParaRPr lang="sv-SE" sz="1200" dirty="0"/>
          </a:p>
        </p:txBody>
      </p:sp>
      <p:sp>
        <p:nvSpPr>
          <p:cNvPr id="11" name="Rektangel 10">
            <a:extLst>
              <a:ext uri="{FF2B5EF4-FFF2-40B4-BE49-F238E27FC236}">
                <a16:creationId xmlns:a16="http://schemas.microsoft.com/office/drawing/2014/main" id="{39CAE68C-DABB-CFD5-378A-85F3F664801A}"/>
              </a:ext>
              <a:ext uri="{C183D7F6-B498-43B3-948B-1728B52AA6E4}">
                <adec:decorative xmlns:adec="http://schemas.microsoft.com/office/drawing/2017/decorative" val="1"/>
              </a:ext>
            </a:extLst>
          </p:cNvPr>
          <p:cNvSpPr/>
          <p:nvPr/>
        </p:nvSpPr>
        <p:spPr>
          <a:xfrm>
            <a:off x="1312869" y="4390038"/>
            <a:ext cx="555260" cy="2212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Bilden är ett urklipp från IT systemet Mina sidor för fristående aktörer&#10;">
            <a:extLst>
              <a:ext uri="{FF2B5EF4-FFF2-40B4-BE49-F238E27FC236}">
                <a16:creationId xmlns:a16="http://schemas.microsoft.com/office/drawing/2014/main" id="{AB04ED93-7A1B-EBB2-B167-4A09F2D58FC0}"/>
              </a:ext>
            </a:extLst>
          </p:cNvPr>
          <p:cNvPicPr>
            <a:picLocks noChangeAspect="1"/>
          </p:cNvPicPr>
          <p:nvPr/>
        </p:nvPicPr>
        <p:blipFill>
          <a:blip r:embed="rId3"/>
          <a:stretch>
            <a:fillRect/>
          </a:stretch>
        </p:blipFill>
        <p:spPr>
          <a:xfrm>
            <a:off x="3414787" y="3751659"/>
            <a:ext cx="2466203" cy="954520"/>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C48F1249-7DEC-1A90-1E80-7206879DD406}"/>
              </a:ext>
              <a:ext uri="{C183D7F6-B498-43B3-948B-1728B52AA6E4}">
                <adec:decorative xmlns:adec="http://schemas.microsoft.com/office/drawing/2017/decorative" val="1"/>
              </a:ext>
            </a:extLst>
          </p:cNvPr>
          <p:cNvSpPr/>
          <p:nvPr/>
        </p:nvSpPr>
        <p:spPr>
          <a:xfrm>
            <a:off x="446622" y="1606353"/>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6233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en visar ett urklipp från IT systemet mina sidor för fristående aktörer">
            <a:extLst>
              <a:ext uri="{FF2B5EF4-FFF2-40B4-BE49-F238E27FC236}">
                <a16:creationId xmlns:a16="http://schemas.microsoft.com/office/drawing/2014/main" id="{37C05D4E-5F12-5F76-FF6B-BECEF18ECDC6}"/>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E59005B7-BFF6-D948-DEB7-A7B9D8ED7DB1}"/>
              </a:ext>
            </a:extLst>
          </p:cNvPr>
          <p:cNvSpPr>
            <a:spLocks noGrp="1"/>
          </p:cNvSpPr>
          <p:nvPr>
            <p:ph type="title"/>
          </p:nvPr>
        </p:nvSpPr>
        <p:spPr>
          <a:xfrm>
            <a:off x="336107" y="373218"/>
            <a:ext cx="7422784" cy="675000"/>
          </a:xfrm>
        </p:spPr>
        <p:txBody>
          <a:bodyPr/>
          <a:lstStyle/>
          <a:p>
            <a:r>
              <a:rPr lang="sv-SE" sz="2400" dirty="0"/>
              <a:t>Skapa resultatredovisning</a:t>
            </a:r>
          </a:p>
        </p:txBody>
      </p:sp>
      <p:sp>
        <p:nvSpPr>
          <p:cNvPr id="7" name="textruta 6">
            <a:extLst>
              <a:ext uri="{FF2B5EF4-FFF2-40B4-BE49-F238E27FC236}">
                <a16:creationId xmlns:a16="http://schemas.microsoft.com/office/drawing/2014/main" id="{42E3BE1E-7714-5885-DCCC-25F4BE5D1667}"/>
              </a:ext>
            </a:extLst>
          </p:cNvPr>
          <p:cNvSpPr txBox="1"/>
          <p:nvPr/>
        </p:nvSpPr>
        <p:spPr>
          <a:xfrm>
            <a:off x="4661535" y="1261013"/>
            <a:ext cx="3362325" cy="830997"/>
          </a:xfrm>
          <a:prstGeom prst="rect">
            <a:avLst/>
          </a:prstGeom>
          <a:noFill/>
        </p:spPr>
        <p:txBody>
          <a:bodyPr wrap="square" rtlCol="0">
            <a:spAutoFit/>
          </a:bodyPr>
          <a:lstStyle/>
          <a:p>
            <a:r>
              <a:rPr lang="sv-SE" sz="1200" dirty="0"/>
              <a:t>För att skapa en resultatredovisning välj </a:t>
            </a:r>
            <a:r>
              <a:rPr lang="sv-SE" sz="1200" b="1" dirty="0"/>
              <a:t>Resultatredovisning </a:t>
            </a:r>
            <a:r>
              <a:rPr lang="sv-SE" sz="1200" dirty="0"/>
              <a:t>under fliken </a:t>
            </a:r>
            <a:r>
              <a:rPr lang="sv-SE" sz="1200" b="1" dirty="0"/>
              <a:t>Rapportering</a:t>
            </a:r>
            <a:r>
              <a:rPr lang="sv-SE" sz="1200" dirty="0"/>
              <a:t> i deltagarinformationen.</a:t>
            </a:r>
          </a:p>
          <a:p>
            <a:endParaRPr lang="sv-SE" sz="1200" dirty="0"/>
          </a:p>
        </p:txBody>
      </p:sp>
      <p:sp>
        <p:nvSpPr>
          <p:cNvPr id="8" name="Rektangel 7">
            <a:extLst>
              <a:ext uri="{FF2B5EF4-FFF2-40B4-BE49-F238E27FC236}">
                <a16:creationId xmlns:a16="http://schemas.microsoft.com/office/drawing/2014/main" id="{42A6154B-24A5-53E9-1B25-C2CC344A3D5B}"/>
              </a:ext>
              <a:ext uri="{C183D7F6-B498-43B3-948B-1728B52AA6E4}">
                <adec:decorative xmlns:adec="http://schemas.microsoft.com/office/drawing/2017/decorative" val="1"/>
              </a:ext>
            </a:extLst>
          </p:cNvPr>
          <p:cNvSpPr/>
          <p:nvPr/>
        </p:nvSpPr>
        <p:spPr>
          <a:xfrm>
            <a:off x="336107" y="1160291"/>
            <a:ext cx="1477703" cy="196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B776EDF-4CB4-A037-9704-FBD4B4D674D1}"/>
              </a:ext>
              <a:ext uri="{C183D7F6-B498-43B3-948B-1728B52AA6E4}">
                <adec:decorative xmlns:adec="http://schemas.microsoft.com/office/drawing/2017/decorative" val="1"/>
              </a:ext>
            </a:extLst>
          </p:cNvPr>
          <p:cNvSpPr/>
          <p:nvPr/>
        </p:nvSpPr>
        <p:spPr>
          <a:xfrm>
            <a:off x="427338" y="4574513"/>
            <a:ext cx="1806196" cy="2897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5060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B1A7EB-C0C7-54C8-2A78-D0A55052E6A2}"/>
              </a:ext>
            </a:extLst>
          </p:cNvPr>
          <p:cNvSpPr>
            <a:spLocks noGrp="1"/>
          </p:cNvSpPr>
          <p:nvPr>
            <p:ph type="title"/>
          </p:nvPr>
        </p:nvSpPr>
        <p:spPr>
          <a:xfrm>
            <a:off x="346443" y="191774"/>
            <a:ext cx="7422784" cy="675000"/>
          </a:xfrm>
        </p:spPr>
        <p:txBody>
          <a:bodyPr/>
          <a:lstStyle/>
          <a:p>
            <a:r>
              <a:rPr lang="sv-SE" sz="2400" dirty="0"/>
              <a:t>Se mina deltagare</a:t>
            </a:r>
          </a:p>
        </p:txBody>
      </p:sp>
      <p:pic>
        <p:nvPicPr>
          <p:cNvPr id="5" name="Bildobjekt 4" descr="Bilden är ett urklipp från IT-systemet MSFA.">
            <a:extLst>
              <a:ext uri="{FF2B5EF4-FFF2-40B4-BE49-F238E27FC236}">
                <a16:creationId xmlns:a16="http://schemas.microsoft.com/office/drawing/2014/main" id="{A5D993E2-8B3D-E9D8-E216-014C2D6BF84E}"/>
              </a:ext>
            </a:extLst>
          </p:cNvPr>
          <p:cNvPicPr>
            <a:picLocks noChangeAspect="1"/>
          </p:cNvPicPr>
          <p:nvPr/>
        </p:nvPicPr>
        <p:blipFill>
          <a:blip r:embed="rId2"/>
          <a:stretch>
            <a:fillRect/>
          </a:stretch>
        </p:blipFill>
        <p:spPr>
          <a:xfrm>
            <a:off x="291603" y="948044"/>
            <a:ext cx="4280397" cy="2507226"/>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27D29034-5DBF-3849-CFF0-A53271887F5D}"/>
              </a:ext>
            </a:extLst>
          </p:cNvPr>
          <p:cNvPicPr>
            <a:picLocks noChangeAspect="1"/>
          </p:cNvPicPr>
          <p:nvPr/>
        </p:nvPicPr>
        <p:blipFill>
          <a:blip r:embed="rId3"/>
          <a:stretch>
            <a:fillRect/>
          </a:stretch>
        </p:blipFill>
        <p:spPr>
          <a:xfrm>
            <a:off x="1237727" y="3583615"/>
            <a:ext cx="3334273" cy="709329"/>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2A399231-2784-28DD-CCBE-10EAD6EF8D08}"/>
              </a:ext>
            </a:extLst>
          </p:cNvPr>
          <p:cNvSpPr txBox="1"/>
          <p:nvPr/>
        </p:nvSpPr>
        <p:spPr>
          <a:xfrm>
            <a:off x="5200651" y="634733"/>
            <a:ext cx="3686174" cy="3970318"/>
          </a:xfrm>
          <a:prstGeom prst="rect">
            <a:avLst/>
          </a:prstGeom>
          <a:noFill/>
        </p:spPr>
        <p:txBody>
          <a:bodyPr wrap="square">
            <a:spAutoFit/>
          </a:bodyPr>
          <a:lstStyle/>
          <a:p>
            <a:pPr marL="0" indent="0">
              <a:buNone/>
            </a:pPr>
            <a:r>
              <a:rPr lang="sv-SE" sz="1200" dirty="0"/>
              <a:t>För att få fram dina tilldelade deltagare gör du följande: </a:t>
            </a:r>
          </a:p>
          <a:p>
            <a:pPr marL="171450" indent="-171450">
              <a:buFont typeface="Arial" panose="020B0604020202020204" pitchFamily="34" charset="0"/>
              <a:buChar char="•"/>
            </a:pPr>
            <a:r>
              <a:rPr lang="sv-SE" sz="1200" dirty="0"/>
              <a:t>Klicka på fliken </a:t>
            </a:r>
            <a:r>
              <a:rPr lang="sv-SE" sz="1200" b="1" dirty="0"/>
              <a:t>Deltagarlista i </a:t>
            </a:r>
            <a:r>
              <a:rPr lang="sv-SE" sz="1200" dirty="0"/>
              <a:t>vänsterkolumnen.</a:t>
            </a:r>
            <a:br>
              <a:rPr lang="sv-SE" sz="1200" dirty="0"/>
            </a:br>
            <a:r>
              <a:rPr lang="sv-SE" sz="1200" dirty="0"/>
              <a:t>Du ser då en lista med de deltagare som tillhör din organisation. </a:t>
            </a:r>
          </a:p>
          <a:p>
            <a:endParaRPr lang="sv-SE" sz="1200" dirty="0"/>
          </a:p>
          <a:p>
            <a:pPr marL="171450" indent="-171450">
              <a:buClr>
                <a:srgbClr val="00005A"/>
              </a:buClr>
              <a:buFont typeface="Arial" panose="020B0604020202020204" pitchFamily="34" charset="0"/>
              <a:buChar char="•"/>
            </a:pPr>
            <a:r>
              <a:rPr lang="sv-SE" sz="1200" dirty="0"/>
              <a:t>Bocka för rutan </a:t>
            </a:r>
            <a:r>
              <a:rPr lang="sv-SE" sz="1200" b="1" dirty="0"/>
              <a:t>Visa endast mina deltagare </a:t>
            </a:r>
            <a:r>
              <a:rPr lang="sv-SE" sz="1200" dirty="0"/>
              <a:t>för att få fram endast dina deltagare. </a:t>
            </a:r>
          </a:p>
          <a:p>
            <a:pPr>
              <a:buClr>
                <a:srgbClr val="00005A"/>
              </a:buClr>
            </a:pPr>
            <a:endParaRPr lang="sv-SE" sz="1200" dirty="0"/>
          </a:p>
          <a:p>
            <a:pPr marL="171450" indent="-171450">
              <a:buClr>
                <a:srgbClr val="00005A"/>
              </a:buClr>
              <a:buFont typeface="Arial" panose="020B0604020202020204" pitchFamily="34" charset="0"/>
              <a:buChar char="•"/>
            </a:pPr>
            <a:r>
              <a:rPr lang="sv-SE" sz="1200" b="1" dirty="0"/>
              <a:t>Välj tjänst att filtrera på</a:t>
            </a:r>
            <a:r>
              <a:rPr lang="sv-SE" sz="1200" dirty="0"/>
              <a:t> klicka i den tjänst du vill se deltagare för. </a:t>
            </a:r>
          </a:p>
          <a:p>
            <a:pPr>
              <a:buClr>
                <a:srgbClr val="00005A"/>
              </a:buClr>
            </a:pPr>
            <a:endParaRPr lang="sv-SE" sz="1200" dirty="0"/>
          </a:p>
          <a:p>
            <a:pPr marL="171450" indent="-171450">
              <a:buClr>
                <a:srgbClr val="00005A"/>
              </a:buClr>
              <a:buFont typeface="Arial" panose="020B0604020202020204" pitchFamily="34" charset="0"/>
              <a:buChar char="•"/>
            </a:pPr>
            <a:r>
              <a:rPr lang="sv-SE" sz="1200" dirty="0"/>
              <a:t>Du kan också söka fram en deltagare genom att söka på genomförandereferens eller namn i rutan </a:t>
            </a:r>
            <a:r>
              <a:rPr lang="sv-SE" sz="1200" b="1" dirty="0"/>
              <a:t>Sök deltagare på genomförandereferens eller namn</a:t>
            </a:r>
            <a:r>
              <a:rPr lang="sv-SE" sz="1200" dirty="0"/>
              <a:t>.</a:t>
            </a:r>
          </a:p>
          <a:p>
            <a:pPr marL="0" indent="0">
              <a:buClr>
                <a:srgbClr val="00005A"/>
              </a:buClr>
              <a:buNone/>
            </a:pPr>
            <a:endParaRPr lang="sv-SE" sz="1200" dirty="0"/>
          </a:p>
          <a:p>
            <a:pPr marL="0" indent="0">
              <a:buClr>
                <a:srgbClr val="00005A"/>
              </a:buClr>
              <a:buNone/>
            </a:pPr>
            <a:r>
              <a:rPr lang="sv-SE" sz="1200" dirty="0"/>
              <a:t>Du kan se de senaste händelserna för en deltagare genom att klicka på </a:t>
            </a:r>
            <a:r>
              <a:rPr lang="sv-SE" sz="1200" b="1" dirty="0"/>
              <a:t>Visa händelser</a:t>
            </a:r>
            <a:r>
              <a:rPr lang="sv-SE" sz="1200" dirty="0"/>
              <a:t>.</a:t>
            </a:r>
          </a:p>
          <a:p>
            <a:pPr marL="0" indent="0">
              <a:buClr>
                <a:srgbClr val="00005A"/>
              </a:buClr>
              <a:buNone/>
            </a:pPr>
            <a:r>
              <a:rPr lang="sv-SE" sz="1200" dirty="0"/>
              <a:t>Klicka på en deltagares namn i listan för komma till deltagarkortet.</a:t>
            </a:r>
            <a:endParaRPr lang="sv-SE" sz="1400" dirty="0"/>
          </a:p>
        </p:txBody>
      </p:sp>
      <p:sp>
        <p:nvSpPr>
          <p:cNvPr id="10" name="Rektangel 9">
            <a:extLst>
              <a:ext uri="{FF2B5EF4-FFF2-40B4-BE49-F238E27FC236}">
                <a16:creationId xmlns:a16="http://schemas.microsoft.com/office/drawing/2014/main" id="{1686D00A-666E-FC72-E17D-0F3CD216639D}"/>
              </a:ext>
              <a:ext uri="{C183D7F6-B498-43B3-948B-1728B52AA6E4}">
                <adec:decorative xmlns:adec="http://schemas.microsoft.com/office/drawing/2017/decorative" val="1"/>
              </a:ext>
            </a:extLst>
          </p:cNvPr>
          <p:cNvSpPr/>
          <p:nvPr/>
        </p:nvSpPr>
        <p:spPr>
          <a:xfrm>
            <a:off x="1237727" y="3583615"/>
            <a:ext cx="3334273" cy="7093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CB4A899-0E22-D59E-3FFB-D5F988979A7A}"/>
              </a:ext>
              <a:ext uri="{C183D7F6-B498-43B3-948B-1728B52AA6E4}">
                <adec:decorative xmlns:adec="http://schemas.microsoft.com/office/drawing/2017/decorative" val="1"/>
              </a:ext>
            </a:extLst>
          </p:cNvPr>
          <p:cNvSpPr/>
          <p:nvPr/>
        </p:nvSpPr>
        <p:spPr>
          <a:xfrm>
            <a:off x="291603" y="1495425"/>
            <a:ext cx="476847" cy="1238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7761D8C2-65CA-97DC-C837-A1B38C7B80A5}"/>
              </a:ext>
              <a:ext uri="{C183D7F6-B498-43B3-948B-1728B52AA6E4}">
                <adec:decorative xmlns:adec="http://schemas.microsoft.com/office/drawing/2017/decorative" val="1"/>
              </a:ext>
            </a:extLst>
          </p:cNvPr>
          <p:cNvSpPr/>
          <p:nvPr/>
        </p:nvSpPr>
        <p:spPr>
          <a:xfrm>
            <a:off x="892275" y="1790458"/>
            <a:ext cx="1071563" cy="2621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D84D573-B32F-8B57-7417-87946F668224}"/>
              </a:ext>
              <a:ext uri="{C183D7F6-B498-43B3-948B-1728B52AA6E4}">
                <adec:decorative xmlns:adec="http://schemas.microsoft.com/office/drawing/2017/decorative" val="1"/>
              </a:ext>
            </a:extLst>
          </p:cNvPr>
          <p:cNvSpPr/>
          <p:nvPr/>
        </p:nvSpPr>
        <p:spPr>
          <a:xfrm>
            <a:off x="892275" y="2152651"/>
            <a:ext cx="652463" cy="3429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DF7AF889-06BB-8210-E1C7-40640AC93736}"/>
              </a:ext>
              <a:ext uri="{C183D7F6-B498-43B3-948B-1728B52AA6E4}">
                <adec:decorative xmlns:adec="http://schemas.microsoft.com/office/drawing/2017/decorative" val="1"/>
              </a:ext>
            </a:extLst>
          </p:cNvPr>
          <p:cNvSpPr/>
          <p:nvPr/>
        </p:nvSpPr>
        <p:spPr>
          <a:xfrm>
            <a:off x="1578075" y="2152651"/>
            <a:ext cx="652463" cy="30479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C74E8B9-334D-D108-57F1-A4BD549CA756}"/>
              </a:ext>
              <a:ext uri="{C183D7F6-B498-43B3-948B-1728B52AA6E4}">
                <adec:decorative xmlns:adec="http://schemas.microsoft.com/office/drawing/2017/decorative" val="1"/>
              </a:ext>
            </a:extLst>
          </p:cNvPr>
          <p:cNvSpPr/>
          <p:nvPr/>
        </p:nvSpPr>
        <p:spPr>
          <a:xfrm>
            <a:off x="3973613" y="2647950"/>
            <a:ext cx="519112" cy="8073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55050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CA6723-1B01-F4D6-E89B-531F6BDD30D4}"/>
              </a:ext>
            </a:extLst>
          </p:cNvPr>
          <p:cNvSpPr>
            <a:spLocks noGrp="1"/>
          </p:cNvSpPr>
          <p:nvPr>
            <p:ph type="title"/>
          </p:nvPr>
        </p:nvSpPr>
        <p:spPr>
          <a:xfrm>
            <a:off x="457871" y="260461"/>
            <a:ext cx="4944123" cy="675000"/>
          </a:xfrm>
        </p:spPr>
        <p:txBody>
          <a:bodyPr anchor="t">
            <a:normAutofit/>
          </a:bodyPr>
          <a:lstStyle/>
          <a:p>
            <a:pPr>
              <a:lnSpc>
                <a:spcPct val="90000"/>
              </a:lnSpc>
            </a:pPr>
            <a:r>
              <a:rPr lang="sv-SE" sz="2400" dirty="0"/>
              <a:t>Fyll i Resultatredovisning -  arbete eller studier </a:t>
            </a:r>
          </a:p>
        </p:txBody>
      </p:sp>
      <p:pic>
        <p:nvPicPr>
          <p:cNvPr id="4" name="Bildobjekt 3" descr="Bilden är ett urklipp från IT-systemet MSFA.">
            <a:extLst>
              <a:ext uri="{FF2B5EF4-FFF2-40B4-BE49-F238E27FC236}">
                <a16:creationId xmlns:a16="http://schemas.microsoft.com/office/drawing/2014/main" id="{A8AAF92A-2EE8-78D0-6523-9FFB4E62EFD1}"/>
              </a:ext>
            </a:extLst>
          </p:cNvPr>
          <p:cNvPicPr>
            <a:picLocks noChangeAspect="1"/>
          </p:cNvPicPr>
          <p:nvPr/>
        </p:nvPicPr>
        <p:blipFill rotWithShape="1">
          <a:blip r:embed="rId2"/>
          <a:srcRect r="23498"/>
          <a:stretch/>
        </p:blipFill>
        <p:spPr>
          <a:xfrm>
            <a:off x="125950" y="935461"/>
            <a:ext cx="1860014" cy="3872818"/>
          </a:xfrm>
          <a:prstGeom prst="rect">
            <a:avLst/>
          </a:prstGeom>
          <a:ln>
            <a:noFill/>
          </a:ln>
          <a:effectLst>
            <a:outerShdw blurRad="292100" dist="139700" dir="2700000" algn="tl" rotWithShape="0">
              <a:srgbClr val="333333">
                <a:alpha val="65000"/>
              </a:srgbClr>
            </a:outerShdw>
          </a:effectLst>
        </p:spPr>
      </p:pic>
      <p:pic>
        <p:nvPicPr>
          <p:cNvPr id="10" name="Bildobjekt 9" descr="Bilden är ett urklipp från IT-systemet MSFA.">
            <a:extLst>
              <a:ext uri="{FF2B5EF4-FFF2-40B4-BE49-F238E27FC236}">
                <a16:creationId xmlns:a16="http://schemas.microsoft.com/office/drawing/2014/main" id="{DE27CBBF-8455-0B5F-C281-EEDA6127BA0F}"/>
              </a:ext>
            </a:extLst>
          </p:cNvPr>
          <p:cNvPicPr>
            <a:picLocks noChangeAspect="1"/>
          </p:cNvPicPr>
          <p:nvPr/>
        </p:nvPicPr>
        <p:blipFill rotWithShape="1">
          <a:blip r:embed="rId3"/>
          <a:srcRect r="12982"/>
          <a:stretch/>
        </p:blipFill>
        <p:spPr>
          <a:xfrm>
            <a:off x="1542660" y="1361872"/>
            <a:ext cx="1788315" cy="3521167"/>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8B70DF59-0382-4E45-65F4-C1B95AD64960}"/>
              </a:ext>
            </a:extLst>
          </p:cNvPr>
          <p:cNvPicPr>
            <a:picLocks noChangeAspect="1"/>
          </p:cNvPicPr>
          <p:nvPr/>
        </p:nvPicPr>
        <p:blipFill>
          <a:blip r:embed="rId4"/>
          <a:stretch>
            <a:fillRect/>
          </a:stretch>
        </p:blipFill>
        <p:spPr>
          <a:xfrm>
            <a:off x="3249111" y="2466975"/>
            <a:ext cx="1863373" cy="1738314"/>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A8AF4F72-0CB3-EE67-2447-C3DEC7913666}"/>
              </a:ext>
            </a:extLst>
          </p:cNvPr>
          <p:cNvSpPr txBox="1">
            <a:spLocks/>
          </p:cNvSpPr>
          <p:nvPr/>
        </p:nvSpPr>
        <p:spPr>
          <a:xfrm>
            <a:off x="5401994" y="794586"/>
            <a:ext cx="3450689" cy="3699215"/>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sv-SE" sz="1100" dirty="0"/>
              <a:t>För att kunna skicka in en resultatredovisning måste tjänsten vara avslutad. </a:t>
            </a:r>
          </a:p>
          <a:p>
            <a:pPr marL="0" indent="0">
              <a:buNone/>
            </a:pPr>
            <a:r>
              <a:rPr lang="sv-SE" sz="1100" dirty="0"/>
              <a:t>Resultatredovisningen skickas in 4 månader efter påbörjad anställning eller studier. </a:t>
            </a:r>
          </a:p>
          <a:p>
            <a:pPr marL="0" indent="0">
              <a:buNone/>
            </a:pPr>
            <a:endParaRPr lang="sv-SE" sz="1100" dirty="0">
              <a:highlight>
                <a:srgbClr val="FFFF00"/>
              </a:highlight>
            </a:endParaRPr>
          </a:p>
          <a:p>
            <a:pPr marL="0" indent="0">
              <a:buNone/>
            </a:pPr>
            <a:r>
              <a:rPr lang="sv-SE" sz="1100" dirty="0"/>
              <a:t>Fyll i efterfrågad information i handlingen beroende på om det är arbete eller studier.</a:t>
            </a:r>
          </a:p>
          <a:p>
            <a:pPr marL="0" indent="0">
              <a:buNone/>
            </a:pPr>
            <a:r>
              <a:rPr lang="sv-SE" sz="1100" dirty="0"/>
              <a:t>Klicka på </a:t>
            </a:r>
            <a:r>
              <a:rPr lang="sv-SE" sz="1100" b="1" dirty="0"/>
              <a:t>Lägg till sysselsättning </a:t>
            </a:r>
            <a:r>
              <a:rPr lang="sv-SE" sz="1100" dirty="0"/>
              <a:t>för att lägga till fler sysselsättningar.   </a:t>
            </a:r>
          </a:p>
          <a:p>
            <a:pPr marL="0" indent="0">
              <a:buNone/>
            </a:pPr>
            <a:r>
              <a:rPr lang="sv-SE" sz="1100" dirty="0"/>
              <a:t>Du kan bifoga en bilaga i PDF-format till varje separat sysselsättning. Totalt kan sex stycken sysselsättningar med bilagor registreras. Bilagorna får tillsammans vara max 10 MB.</a:t>
            </a:r>
          </a:p>
          <a:p>
            <a:pPr marL="0" indent="0">
              <a:buNone/>
            </a:pPr>
            <a:endParaRPr lang="sv-SE" sz="1100" dirty="0"/>
          </a:p>
          <a:p>
            <a:pPr marL="0" indent="0">
              <a:buNone/>
            </a:pPr>
            <a:r>
              <a:rPr lang="sv-SE" sz="1100" dirty="0"/>
              <a:t>Under </a:t>
            </a:r>
            <a:r>
              <a:rPr lang="sv-SE" sz="1100" b="1" dirty="0"/>
              <a:t>övrig information </a:t>
            </a:r>
            <a:r>
              <a:rPr lang="sv-SE" sz="1100" dirty="0"/>
              <a:t>kan du skicka ett meddelande till Arbetsförmedlingen om det finns annan information som är av vikt för hanteringen.</a:t>
            </a:r>
          </a:p>
          <a:p>
            <a:pPr marL="0" indent="0">
              <a:buNone/>
            </a:pPr>
            <a:endParaRPr lang="sv-SE" sz="1100" dirty="0"/>
          </a:p>
          <a:p>
            <a:pPr marL="0" indent="0">
              <a:buNone/>
            </a:pPr>
            <a:r>
              <a:rPr lang="sv-SE" sz="1100" dirty="0"/>
              <a:t>Klicka på </a:t>
            </a:r>
            <a:r>
              <a:rPr lang="sv-SE" sz="1100" b="1" dirty="0"/>
              <a:t>förhandsgranska </a:t>
            </a:r>
            <a:r>
              <a:rPr lang="sv-SE" sz="1100" dirty="0"/>
              <a:t>för att komma vidare</a:t>
            </a:r>
            <a:r>
              <a:rPr lang="sv-SE" sz="1200" dirty="0"/>
              <a:t>.</a:t>
            </a:r>
          </a:p>
          <a:p>
            <a:pPr marL="0" indent="0">
              <a:buNone/>
            </a:pPr>
            <a:endParaRPr lang="sv-SE" sz="1200" dirty="0"/>
          </a:p>
          <a:p>
            <a:endParaRPr lang="sv-SE" sz="1200" dirty="0"/>
          </a:p>
          <a:p>
            <a:pPr marL="0" indent="0">
              <a:buNone/>
            </a:pPr>
            <a:endParaRPr lang="sv-SE" sz="1200" dirty="0"/>
          </a:p>
        </p:txBody>
      </p:sp>
      <p:sp>
        <p:nvSpPr>
          <p:cNvPr id="11" name="Rektangel 10">
            <a:extLst>
              <a:ext uri="{FF2B5EF4-FFF2-40B4-BE49-F238E27FC236}">
                <a16:creationId xmlns:a16="http://schemas.microsoft.com/office/drawing/2014/main" id="{DD47AB29-BC92-EB84-4403-5004049125D6}"/>
              </a:ext>
              <a:ext uri="{C183D7F6-B498-43B3-948B-1728B52AA6E4}">
                <adec:decorative xmlns:adec="http://schemas.microsoft.com/office/drawing/2017/decorative" val="1"/>
              </a:ext>
            </a:extLst>
          </p:cNvPr>
          <p:cNvSpPr/>
          <p:nvPr/>
        </p:nvSpPr>
        <p:spPr>
          <a:xfrm>
            <a:off x="214312" y="4352925"/>
            <a:ext cx="600075" cy="25241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FFAC9E6-60D8-E0E0-D4A7-4DA16E8EE52E}"/>
              </a:ext>
              <a:ext uri="{C183D7F6-B498-43B3-948B-1728B52AA6E4}">
                <adec:decorative xmlns:adec="http://schemas.microsoft.com/office/drawing/2017/decorative" val="1"/>
              </a:ext>
            </a:extLst>
          </p:cNvPr>
          <p:cNvSpPr/>
          <p:nvPr/>
        </p:nvSpPr>
        <p:spPr>
          <a:xfrm>
            <a:off x="197389" y="4686300"/>
            <a:ext cx="497939" cy="8572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AD448AEE-FAF0-0EEF-5702-8A3742C7CE6C}"/>
              </a:ext>
              <a:ext uri="{C183D7F6-B498-43B3-948B-1728B52AA6E4}">
                <adec:decorative xmlns:adec="http://schemas.microsoft.com/office/drawing/2017/decorative" val="1"/>
              </a:ext>
            </a:extLst>
          </p:cNvPr>
          <p:cNvSpPr/>
          <p:nvPr/>
        </p:nvSpPr>
        <p:spPr>
          <a:xfrm>
            <a:off x="168811" y="1576388"/>
            <a:ext cx="32648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49976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6E99C1-68C7-13DC-466C-FF9EBFBBE5EC}"/>
              </a:ext>
            </a:extLst>
          </p:cNvPr>
          <p:cNvSpPr>
            <a:spLocks noGrp="1"/>
          </p:cNvSpPr>
          <p:nvPr>
            <p:ph type="title"/>
          </p:nvPr>
        </p:nvSpPr>
        <p:spPr>
          <a:xfrm>
            <a:off x="406798" y="177853"/>
            <a:ext cx="7422784" cy="675000"/>
          </a:xfrm>
        </p:spPr>
        <p:txBody>
          <a:bodyPr/>
          <a:lstStyle/>
          <a:p>
            <a:r>
              <a:rPr lang="sv-SE" sz="2400" dirty="0"/>
              <a:t>Förhandsgranska och skicka in </a:t>
            </a:r>
            <a:br>
              <a:rPr lang="sv-SE" sz="2400" dirty="0"/>
            </a:br>
            <a:r>
              <a:rPr lang="sv-SE" sz="2400" dirty="0"/>
              <a:t>resultatersättning - arbete</a:t>
            </a:r>
          </a:p>
        </p:txBody>
      </p:sp>
      <p:pic>
        <p:nvPicPr>
          <p:cNvPr id="8" name="Bildobjekt 7" descr="Bilden är ett urklipp från IT-systemet MSFA.">
            <a:extLst>
              <a:ext uri="{FF2B5EF4-FFF2-40B4-BE49-F238E27FC236}">
                <a16:creationId xmlns:a16="http://schemas.microsoft.com/office/drawing/2014/main" id="{469185E7-7AA8-E2AE-BA51-4C6585D7DA3B}"/>
              </a:ext>
              <a:ext uri="{C183D7F6-B498-43B3-948B-1728B52AA6E4}">
                <adec:decorative xmlns:adec="http://schemas.microsoft.com/office/drawing/2017/decorative" val="0"/>
              </a:ext>
            </a:extLst>
          </p:cNvPr>
          <p:cNvPicPr>
            <a:picLocks noChangeAspect="1"/>
          </p:cNvPicPr>
          <p:nvPr/>
        </p:nvPicPr>
        <p:blipFill rotWithShape="1">
          <a:blip r:embed="rId3"/>
          <a:srcRect r="20728"/>
          <a:stretch/>
        </p:blipFill>
        <p:spPr>
          <a:xfrm>
            <a:off x="441211" y="985836"/>
            <a:ext cx="1768589" cy="3614071"/>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84F9C445-2963-855F-9DF5-508FF2D7FBD5}"/>
              </a:ext>
            </a:extLst>
          </p:cNvPr>
          <p:cNvPicPr>
            <a:picLocks noChangeAspect="1"/>
          </p:cNvPicPr>
          <p:nvPr/>
        </p:nvPicPr>
        <p:blipFill rotWithShape="1">
          <a:blip r:embed="rId4"/>
          <a:srcRect b="1144"/>
          <a:stretch/>
        </p:blipFill>
        <p:spPr>
          <a:xfrm>
            <a:off x="2451940" y="985836"/>
            <a:ext cx="2013353" cy="4067176"/>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527855D8-CA0E-DAB1-7603-8807FBA66D89}"/>
              </a:ext>
            </a:extLst>
          </p:cNvPr>
          <p:cNvSpPr txBox="1">
            <a:spLocks/>
          </p:cNvSpPr>
          <p:nvPr/>
        </p:nvSpPr>
        <p:spPr>
          <a:xfrm>
            <a:off x="5300633" y="1419434"/>
            <a:ext cx="3052004" cy="168511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sv-SE" sz="1200" dirty="0"/>
              <a:t>Behöver du förändra något klickar du på </a:t>
            </a:r>
            <a:r>
              <a:rPr lang="sv-SE" sz="1200" b="1" dirty="0"/>
              <a:t>tillbaka till steg 1. </a:t>
            </a:r>
          </a:p>
          <a:p>
            <a:pPr marL="0" indent="0">
              <a:buNone/>
            </a:pPr>
            <a:endParaRPr lang="sv-SE" sz="1200" dirty="0"/>
          </a:p>
          <a:p>
            <a:pPr marL="0" indent="0">
              <a:buNone/>
            </a:pPr>
            <a:r>
              <a:rPr lang="sv-SE" sz="1200" dirty="0"/>
              <a:t>Kryssa i rutan för heder och samvete</a:t>
            </a:r>
            <a:r>
              <a:rPr lang="sv-SE" sz="1200" b="1" dirty="0"/>
              <a:t>.</a:t>
            </a:r>
          </a:p>
          <a:p>
            <a:pPr marL="0" indent="0">
              <a:buNone/>
            </a:pPr>
            <a:endParaRPr lang="sv-SE" sz="1200" dirty="0"/>
          </a:p>
          <a:p>
            <a:pPr marL="0" indent="0">
              <a:buNone/>
            </a:pPr>
            <a:r>
              <a:rPr lang="sv-SE" sz="1200" dirty="0"/>
              <a:t>När du är nöjd klickar du på </a:t>
            </a:r>
            <a:r>
              <a:rPr lang="sv-SE" sz="1200" b="1" dirty="0"/>
              <a:t>skicka in.  </a:t>
            </a:r>
          </a:p>
          <a:p>
            <a:endParaRPr lang="sv-SE" sz="1200" b="1"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endParaRPr lang="sv-SE" sz="1200" dirty="0"/>
          </a:p>
        </p:txBody>
      </p:sp>
      <p:sp>
        <p:nvSpPr>
          <p:cNvPr id="10" name="Rektangel 9">
            <a:extLst>
              <a:ext uri="{FF2B5EF4-FFF2-40B4-BE49-F238E27FC236}">
                <a16:creationId xmlns:a16="http://schemas.microsoft.com/office/drawing/2014/main" id="{9605A022-D9DA-1A17-698D-FD00F2932A1F}"/>
              </a:ext>
              <a:ext uri="{C183D7F6-B498-43B3-948B-1728B52AA6E4}">
                <adec:decorative xmlns:adec="http://schemas.microsoft.com/office/drawing/2017/decorative" val="1"/>
              </a:ext>
            </a:extLst>
          </p:cNvPr>
          <p:cNvSpPr/>
          <p:nvPr/>
        </p:nvSpPr>
        <p:spPr>
          <a:xfrm>
            <a:off x="2500322" y="4891088"/>
            <a:ext cx="766763" cy="147637"/>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2FEF470F-F643-81AF-9227-879933386065}"/>
              </a:ext>
              <a:ext uri="{C183D7F6-B498-43B3-948B-1728B52AA6E4}">
                <adec:decorative xmlns:adec="http://schemas.microsoft.com/office/drawing/2017/decorative" val="1"/>
              </a:ext>
            </a:extLst>
          </p:cNvPr>
          <p:cNvSpPr/>
          <p:nvPr/>
        </p:nvSpPr>
        <p:spPr>
          <a:xfrm>
            <a:off x="485775" y="1595438"/>
            <a:ext cx="381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39115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9585BCB-AAC5-4E1C-B3E6-2205CDB3FB02}"/>
              </a:ext>
            </a:extLst>
          </p:cNvPr>
          <p:cNvSpPr>
            <a:spLocks noGrp="1"/>
          </p:cNvSpPr>
          <p:nvPr>
            <p:ph type="title"/>
          </p:nvPr>
        </p:nvSpPr>
        <p:spPr>
          <a:xfrm>
            <a:off x="575043" y="324000"/>
            <a:ext cx="7422784" cy="675000"/>
          </a:xfrm>
        </p:spPr>
        <p:txBody>
          <a:bodyPr anchor="t">
            <a:normAutofit/>
          </a:bodyPr>
          <a:lstStyle/>
          <a:p>
            <a:r>
              <a:rPr lang="sv-SE" sz="2800" dirty="0"/>
              <a:t>Händelser och status </a:t>
            </a:r>
            <a:endParaRPr lang="sv-SE" dirty="0"/>
          </a:p>
        </p:txBody>
      </p:sp>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46" r="31404"/>
          <a:stretch/>
        </p:blipFill>
        <p:spPr>
          <a:xfrm>
            <a:off x="575043" y="1079999"/>
            <a:ext cx="3629210" cy="3420000"/>
          </a:xfrm>
          <a:prstGeom prst="rect">
            <a:avLst/>
          </a:prstGeom>
          <a:noFill/>
        </p:spPr>
      </p:pic>
      <p:sp>
        <p:nvSpPr>
          <p:cNvPr id="11" name="Content Placeholder 3">
            <a:extLst>
              <a:ext uri="{FF2B5EF4-FFF2-40B4-BE49-F238E27FC236}">
                <a16:creationId xmlns:a16="http://schemas.microsoft.com/office/drawing/2014/main" id="{CDB60C3B-62C9-A261-576C-87551C5DE406}"/>
              </a:ext>
            </a:extLst>
          </p:cNvPr>
          <p:cNvSpPr>
            <a:spLocks noGrp="1"/>
          </p:cNvSpPr>
          <p:nvPr>
            <p:ph idx="13"/>
          </p:nvPr>
        </p:nvSpPr>
        <p:spPr>
          <a:xfrm>
            <a:off x="4696276" y="1079999"/>
            <a:ext cx="3629210" cy="3420000"/>
          </a:xfrm>
        </p:spPr>
        <p:txBody>
          <a:bodyPr/>
          <a:lstStyle/>
          <a:p>
            <a:pPr marL="0" indent="0">
              <a:buNone/>
            </a:pPr>
            <a:r>
              <a:rPr lang="sv-SE" sz="1400" dirty="0"/>
              <a:t>På Mina sidor för fristående aktörer finns olika platser där du kan få information om vad som hänt i ärendet och se status för din rapport.</a:t>
            </a:r>
          </a:p>
          <a:p>
            <a:pPr lvl="1"/>
            <a:r>
              <a:rPr lang="sv-SE" sz="1200" dirty="0"/>
              <a:t>Nya händelser på förstasidan</a:t>
            </a:r>
          </a:p>
          <a:p>
            <a:pPr lvl="1"/>
            <a:r>
              <a:rPr lang="sv-SE" sz="1200" dirty="0"/>
              <a:t>Deltagarkortet under fliken rapportering</a:t>
            </a:r>
          </a:p>
          <a:p>
            <a:pPr lvl="1"/>
            <a:r>
              <a:rPr lang="sv-SE" sz="1200" dirty="0"/>
              <a:t>Deltagarlistan</a:t>
            </a:r>
          </a:p>
          <a:p>
            <a:endParaRPr lang="en-US" dirty="0"/>
          </a:p>
        </p:txBody>
      </p:sp>
    </p:spTree>
    <p:extLst>
      <p:ext uri="{BB962C8B-B14F-4D97-AF65-F5344CB8AC3E}">
        <p14:creationId xmlns:p14="http://schemas.microsoft.com/office/powerpoint/2010/main" val="2512346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3BFE0C-6159-C8BF-61C3-61905F20C281}"/>
              </a:ext>
            </a:extLst>
          </p:cNvPr>
          <p:cNvSpPr>
            <a:spLocks noGrp="1"/>
          </p:cNvSpPr>
          <p:nvPr>
            <p:ph type="title"/>
          </p:nvPr>
        </p:nvSpPr>
        <p:spPr/>
        <p:txBody>
          <a:bodyPr/>
          <a:lstStyle/>
          <a:p>
            <a:r>
              <a:rPr lang="sv-SE" sz="2400" dirty="0"/>
              <a:t>Sammanställning av olika statusar på handlingar</a:t>
            </a:r>
          </a:p>
        </p:txBody>
      </p:sp>
      <p:sp>
        <p:nvSpPr>
          <p:cNvPr id="3" name="Platshållare för innehåll 2">
            <a:extLst>
              <a:ext uri="{FF2B5EF4-FFF2-40B4-BE49-F238E27FC236}">
                <a16:creationId xmlns:a16="http://schemas.microsoft.com/office/drawing/2014/main" id="{1F585C5A-BDC9-AEDA-38B9-7A02463BCFFD}"/>
              </a:ext>
            </a:extLst>
          </p:cNvPr>
          <p:cNvSpPr>
            <a:spLocks noGrp="1"/>
          </p:cNvSpPr>
          <p:nvPr>
            <p:ph idx="1"/>
          </p:nvPr>
        </p:nvSpPr>
        <p:spPr>
          <a:xfrm>
            <a:off x="640010" y="1021359"/>
            <a:ext cx="7421825" cy="3420000"/>
          </a:xfrm>
        </p:spPr>
        <p:txBody>
          <a:bodyPr/>
          <a:lstStyle/>
          <a:p>
            <a:r>
              <a:rPr lang="sv-SE" sz="1400" dirty="0"/>
              <a:t>Inkommen - Arbetsförmedlingen har tagit emot handlingen men inte hanterat den än.</a:t>
            </a:r>
          </a:p>
          <a:p>
            <a:r>
              <a:rPr lang="sv-SE" sz="1400" dirty="0"/>
              <a:t>Handläggs – Arbetsförmedlingen jobbar med handlingen just nu </a:t>
            </a:r>
          </a:p>
          <a:p>
            <a:r>
              <a:rPr lang="sv-SE" sz="1400" dirty="0"/>
              <a:t>Hanterad – Arbetsförmedlingen har hanterat handlingen</a:t>
            </a:r>
          </a:p>
          <a:p>
            <a:r>
              <a:rPr lang="sv-SE" sz="1400" dirty="0"/>
              <a:t>Godkänd -  Arbetsförmedlingen har godkänt handlingen</a:t>
            </a:r>
          </a:p>
          <a:p>
            <a:r>
              <a:rPr lang="sv-SE" sz="1400" dirty="0"/>
              <a:t>Ej godkänd – Arbetsförmedlingen har gett handlingen ej godkänd</a:t>
            </a:r>
          </a:p>
          <a:p>
            <a:pPr marL="0" indent="0">
              <a:buNone/>
            </a:pPr>
            <a:endParaRPr lang="sv-SE" sz="1200" dirty="0"/>
          </a:p>
          <a:p>
            <a:endParaRPr lang="sv-SE" sz="1200" dirty="0"/>
          </a:p>
          <a:p>
            <a:endParaRPr lang="sv-SE" sz="1200" dirty="0"/>
          </a:p>
        </p:txBody>
      </p:sp>
      <p:sp>
        <p:nvSpPr>
          <p:cNvPr id="4" name="Rektangel 3">
            <a:extLst>
              <a:ext uri="{FF2B5EF4-FFF2-40B4-BE49-F238E27FC236}">
                <a16:creationId xmlns:a16="http://schemas.microsoft.com/office/drawing/2014/main" id="{41C85906-A6B5-699C-16E3-9EB8BFBEB7DF}"/>
              </a:ext>
            </a:extLst>
          </p:cNvPr>
          <p:cNvSpPr/>
          <p:nvPr/>
        </p:nvSpPr>
        <p:spPr>
          <a:xfrm>
            <a:off x="1726837" y="2731359"/>
            <a:ext cx="4981311" cy="1854882"/>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endParaRPr lang="sv-SE" sz="1400" dirty="0"/>
          </a:p>
          <a:p>
            <a:pPr algn="ctr"/>
            <a:r>
              <a:rPr lang="sv-SE" sz="1400" dirty="0"/>
              <a:t>Om en rapport har status M</a:t>
            </a:r>
            <a:r>
              <a:rPr lang="sv-SE" sz="1400" b="1" dirty="0"/>
              <a:t>isslyckad</a:t>
            </a:r>
            <a:r>
              <a:rPr lang="sv-SE" sz="1400" dirty="0"/>
              <a:t> innebär det att den inte har kunnat mottas i Arbetsförmedlingens interna system, du behöver därför skicka om denna rapport. </a:t>
            </a:r>
          </a:p>
        </p:txBody>
      </p:sp>
      <p:pic>
        <p:nvPicPr>
          <p:cNvPr id="5" name="Bildobjekt 4">
            <a:extLst>
              <a:ext uri="{FF2B5EF4-FFF2-40B4-BE49-F238E27FC236}">
                <a16:creationId xmlns:a16="http://schemas.microsoft.com/office/drawing/2014/main" id="{527D1657-0D68-2CC1-4CE1-6BE0789A74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93460" y="3685640"/>
            <a:ext cx="785949" cy="755719"/>
          </a:xfrm>
          <a:prstGeom prst="rect">
            <a:avLst/>
          </a:prstGeom>
        </p:spPr>
      </p:pic>
    </p:spTree>
    <p:extLst>
      <p:ext uri="{BB962C8B-B14F-4D97-AF65-F5344CB8AC3E}">
        <p14:creationId xmlns:p14="http://schemas.microsoft.com/office/powerpoint/2010/main" val="1024541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6F8D7-13F2-2C32-CEF4-D8AB85575228}"/>
              </a:ext>
            </a:extLst>
          </p:cNvPr>
          <p:cNvSpPr>
            <a:spLocks noGrp="1"/>
          </p:cNvSpPr>
          <p:nvPr>
            <p:ph type="title"/>
          </p:nvPr>
        </p:nvSpPr>
        <p:spPr>
          <a:xfrm>
            <a:off x="574675" y="412233"/>
            <a:ext cx="7422784" cy="675000"/>
          </a:xfrm>
        </p:spPr>
        <p:txBody>
          <a:bodyPr/>
          <a:lstStyle/>
          <a:p>
            <a:r>
              <a:rPr lang="sv-SE" sz="2400" dirty="0"/>
              <a:t>Nya händelser - första sidan</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52C31D57-64D8-14DB-FC99-41CB64A27435}"/>
              </a:ext>
            </a:extLst>
          </p:cNvPr>
          <p:cNvPicPr>
            <a:picLocks noGrp="1" noChangeAspect="1"/>
          </p:cNvPicPr>
          <p:nvPr>
            <p:ph idx="1"/>
          </p:nvPr>
        </p:nvPicPr>
        <p:blipFill>
          <a:blip r:embed="rId2"/>
          <a:stretch>
            <a:fillRect/>
          </a:stretch>
        </p:blipFill>
        <p:spPr>
          <a:xfrm>
            <a:off x="574675" y="1186296"/>
            <a:ext cx="3629025" cy="320747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B60AB8C3-A7A7-1B1F-8E69-4454EDC9C00B}"/>
              </a:ext>
            </a:extLst>
          </p:cNvPr>
          <p:cNvSpPr>
            <a:spLocks noGrp="1"/>
          </p:cNvSpPr>
          <p:nvPr>
            <p:ph idx="13"/>
          </p:nvPr>
        </p:nvSpPr>
        <p:spPr>
          <a:xfrm>
            <a:off x="4940115" y="1258419"/>
            <a:ext cx="3629210" cy="3420000"/>
          </a:xfrm>
        </p:spPr>
        <p:txBody>
          <a:bodyPr/>
          <a:lstStyle/>
          <a:p>
            <a:pPr marL="0" indent="0">
              <a:buNone/>
            </a:pPr>
            <a:r>
              <a:rPr lang="sv-SE" sz="1400" dirty="0"/>
              <a:t>På förstasidan ser du dina deltagares nya händelser.</a:t>
            </a:r>
          </a:p>
          <a:p>
            <a:pPr marL="0" indent="0">
              <a:buNone/>
            </a:pPr>
            <a:endParaRPr lang="sv-SE" sz="1400" dirty="0"/>
          </a:p>
          <a:p>
            <a:pPr marL="0" indent="0">
              <a:buNone/>
            </a:pPr>
            <a:r>
              <a:rPr lang="sv-SE" sz="1400" dirty="0"/>
              <a:t>Klicka på genomförandereferensen för att komma till deltagarkortet. Under fliken </a:t>
            </a:r>
            <a:r>
              <a:rPr lang="sv-SE" sz="1400" b="1" dirty="0"/>
              <a:t>Rapportering</a:t>
            </a:r>
            <a:r>
              <a:rPr lang="sv-SE" sz="1400" dirty="0"/>
              <a:t> på deltagarkortet hittar du alla inskickade rapporter och dess status.</a:t>
            </a:r>
          </a:p>
        </p:txBody>
      </p:sp>
      <p:sp>
        <p:nvSpPr>
          <p:cNvPr id="4" name="Rektangel 3">
            <a:extLst>
              <a:ext uri="{FF2B5EF4-FFF2-40B4-BE49-F238E27FC236}">
                <a16:creationId xmlns:a16="http://schemas.microsoft.com/office/drawing/2014/main" id="{6E781655-82F0-3781-44CB-52FD05A267F5}"/>
              </a:ext>
              <a:ext uri="{C183D7F6-B498-43B3-948B-1728B52AA6E4}">
                <adec:decorative xmlns:adec="http://schemas.microsoft.com/office/drawing/2017/decorative" val="1"/>
              </a:ext>
            </a:extLst>
          </p:cNvPr>
          <p:cNvSpPr/>
          <p:nvPr/>
        </p:nvSpPr>
        <p:spPr>
          <a:xfrm>
            <a:off x="1926474" y="2095705"/>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BB25BE7-1027-81DA-6105-8B0C986DBC09}"/>
              </a:ext>
              <a:ext uri="{C183D7F6-B498-43B3-948B-1728B52AA6E4}">
                <adec:decorative xmlns:adec="http://schemas.microsoft.com/office/drawing/2017/decorative" val="1"/>
              </a:ext>
            </a:extLst>
          </p:cNvPr>
          <p:cNvSpPr/>
          <p:nvPr/>
        </p:nvSpPr>
        <p:spPr>
          <a:xfrm>
            <a:off x="1941302" y="2455596"/>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C4A9A5A-8E1C-4E98-FC83-7ADDE84FEC5E}"/>
              </a:ext>
              <a:ext uri="{C183D7F6-B498-43B3-948B-1728B52AA6E4}">
                <adec:decorative xmlns:adec="http://schemas.microsoft.com/office/drawing/2017/decorative" val="1"/>
              </a:ext>
            </a:extLst>
          </p:cNvPr>
          <p:cNvSpPr/>
          <p:nvPr/>
        </p:nvSpPr>
        <p:spPr>
          <a:xfrm>
            <a:off x="1948106" y="2811887"/>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C9D4B618-D25C-400D-60F9-A1A2EADED51F}"/>
              </a:ext>
              <a:ext uri="{C183D7F6-B498-43B3-948B-1728B52AA6E4}">
                <adec:decorative xmlns:adec="http://schemas.microsoft.com/office/drawing/2017/decorative" val="1"/>
              </a:ext>
            </a:extLst>
          </p:cNvPr>
          <p:cNvSpPr/>
          <p:nvPr/>
        </p:nvSpPr>
        <p:spPr>
          <a:xfrm>
            <a:off x="1948106" y="3168178"/>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AC27A83-B279-391E-1120-1FA66C12335A}"/>
              </a:ext>
              <a:ext uri="{C183D7F6-B498-43B3-948B-1728B52AA6E4}">
                <adec:decorative xmlns:adec="http://schemas.microsoft.com/office/drawing/2017/decorative" val="1"/>
              </a:ext>
            </a:extLst>
          </p:cNvPr>
          <p:cNvSpPr/>
          <p:nvPr/>
        </p:nvSpPr>
        <p:spPr>
          <a:xfrm>
            <a:off x="1964796" y="3548665"/>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476937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04A48B-795B-BDDC-3E32-EA18D5374B0A}"/>
              </a:ext>
            </a:extLst>
          </p:cNvPr>
          <p:cNvSpPr>
            <a:spLocks noGrp="1"/>
          </p:cNvSpPr>
          <p:nvPr>
            <p:ph type="title"/>
          </p:nvPr>
        </p:nvSpPr>
        <p:spPr>
          <a:xfrm>
            <a:off x="575043" y="462148"/>
            <a:ext cx="7422784" cy="675000"/>
          </a:xfrm>
        </p:spPr>
        <p:txBody>
          <a:bodyPr/>
          <a:lstStyle/>
          <a:p>
            <a:r>
              <a:rPr lang="sv-SE" sz="2400" dirty="0"/>
              <a:t>Se händelser och status - deltagarkortet</a:t>
            </a:r>
          </a:p>
        </p:txBody>
      </p:sp>
      <p:pic>
        <p:nvPicPr>
          <p:cNvPr id="11" name="Bildobjekt 10" descr="Bilden är ett urklipp från IT systemet Mina sidor för fristående aktörer&#10;">
            <a:extLst>
              <a:ext uri="{FF2B5EF4-FFF2-40B4-BE49-F238E27FC236}">
                <a16:creationId xmlns:a16="http://schemas.microsoft.com/office/drawing/2014/main" id="{EC6ED824-4100-A114-DFF1-D53A0CC9F05F}"/>
              </a:ext>
            </a:extLst>
          </p:cNvPr>
          <p:cNvPicPr>
            <a:picLocks noChangeAspect="1"/>
          </p:cNvPicPr>
          <p:nvPr/>
        </p:nvPicPr>
        <p:blipFill>
          <a:blip r:embed="rId2"/>
          <a:stretch>
            <a:fillRect/>
          </a:stretch>
        </p:blipFill>
        <p:spPr>
          <a:xfrm>
            <a:off x="457200" y="1561046"/>
            <a:ext cx="4572000" cy="752898"/>
          </a:xfrm>
          <a:prstGeom prst="rect">
            <a:avLst/>
          </a:prstGeom>
          <a:ln>
            <a:noFill/>
          </a:ln>
          <a:effectLst>
            <a:outerShdw blurRad="292100" dist="139700" dir="2700000" algn="tl" rotWithShape="0">
              <a:srgbClr val="333333">
                <a:alpha val="65000"/>
              </a:srgbClr>
            </a:outerShdw>
          </a:effectLst>
        </p:spPr>
      </p:pic>
      <p:pic>
        <p:nvPicPr>
          <p:cNvPr id="16" name="Bildobjekt 15" descr="Bilden är ett urklipp från IT systemet Mina sidor för fristående aktörer&#10;">
            <a:extLst>
              <a:ext uri="{FF2B5EF4-FFF2-40B4-BE49-F238E27FC236}">
                <a16:creationId xmlns:a16="http://schemas.microsoft.com/office/drawing/2014/main" id="{0060B782-867E-9AAF-51A1-A39D219AD0FE}"/>
              </a:ext>
            </a:extLst>
          </p:cNvPr>
          <p:cNvPicPr>
            <a:picLocks noChangeAspect="1"/>
          </p:cNvPicPr>
          <p:nvPr/>
        </p:nvPicPr>
        <p:blipFill>
          <a:blip r:embed="rId3"/>
          <a:stretch>
            <a:fillRect/>
          </a:stretch>
        </p:blipFill>
        <p:spPr>
          <a:xfrm>
            <a:off x="2548583" y="2449864"/>
            <a:ext cx="2480617" cy="2231488"/>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312CA765-08E5-CB83-D616-D00B48E0E978}"/>
              </a:ext>
              <a:ext uri="{C183D7F6-B498-43B3-948B-1728B52AA6E4}">
                <adec:decorative xmlns:adec="http://schemas.microsoft.com/office/drawing/2017/decorative" val="1"/>
              </a:ext>
            </a:extLst>
          </p:cNvPr>
          <p:cNvSpPr/>
          <p:nvPr/>
        </p:nvSpPr>
        <p:spPr>
          <a:xfrm>
            <a:off x="575043" y="2025556"/>
            <a:ext cx="753857" cy="160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a:extLst>
              <a:ext uri="{FF2B5EF4-FFF2-40B4-BE49-F238E27FC236}">
                <a16:creationId xmlns:a16="http://schemas.microsoft.com/office/drawing/2014/main" id="{51A40E0E-5E9D-8CBF-B367-F64D8D44F7DB}"/>
              </a:ext>
            </a:extLst>
          </p:cNvPr>
          <p:cNvSpPr txBox="1">
            <a:spLocks/>
          </p:cNvSpPr>
          <p:nvPr/>
        </p:nvSpPr>
        <p:spPr>
          <a:xfrm>
            <a:off x="5525809" y="1453013"/>
            <a:ext cx="3265611" cy="247312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På deltagarkortet kan du ta del av tidigare inskickade rapporter. Genom att klicka på rapportens namn i listan </a:t>
            </a:r>
            <a:r>
              <a:rPr lang="sv-SE" sz="1200" b="1" dirty="0"/>
              <a:t>Inskickade rapporter </a:t>
            </a:r>
            <a:r>
              <a:rPr lang="sv-SE" sz="1200" dirty="0"/>
              <a:t>kan du öppna och titta på rapporten. </a:t>
            </a:r>
          </a:p>
          <a:p>
            <a:pPr marL="0" indent="0">
              <a:buFont typeface="Arial" panose="020B0604020202020204" pitchFamily="34" charset="0"/>
              <a:buNone/>
            </a:pPr>
            <a:br>
              <a:rPr lang="sv-SE" sz="1200" dirty="0"/>
            </a:br>
            <a:r>
              <a:rPr lang="sv-SE" sz="1200" dirty="0"/>
              <a:t>Du kan se en sammanställning över de uppgifter du har skickat in i vald rapport.</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Du kan även se vilken status din rapport har samt även motivering om den är ej godkänd som i fallet på bilden. </a:t>
            </a:r>
          </a:p>
          <a:p>
            <a:pPr marL="0" indent="0">
              <a:buFont typeface="Arial" panose="020B0604020202020204" pitchFamily="34" charset="0"/>
              <a:buNone/>
            </a:pPr>
            <a:endParaRPr lang="sv-SE" sz="1200" dirty="0"/>
          </a:p>
        </p:txBody>
      </p:sp>
      <p:sp>
        <p:nvSpPr>
          <p:cNvPr id="14" name="Rektangel 13">
            <a:extLst>
              <a:ext uri="{FF2B5EF4-FFF2-40B4-BE49-F238E27FC236}">
                <a16:creationId xmlns:a16="http://schemas.microsoft.com/office/drawing/2014/main" id="{17748BC0-478A-87B9-7A86-359A2D17F028}"/>
              </a:ext>
              <a:ext uri="{C183D7F6-B498-43B3-948B-1728B52AA6E4}">
                <adec:decorative xmlns:adec="http://schemas.microsoft.com/office/drawing/2017/decorative" val="1"/>
              </a:ext>
            </a:extLst>
          </p:cNvPr>
          <p:cNvSpPr/>
          <p:nvPr/>
        </p:nvSpPr>
        <p:spPr>
          <a:xfrm>
            <a:off x="4487595" y="1863969"/>
            <a:ext cx="541606" cy="3221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08817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172329" y="385210"/>
            <a:ext cx="8799342" cy="675000"/>
          </a:xfrm>
        </p:spPr>
        <p:txBody>
          <a:bodyPr/>
          <a:lstStyle/>
          <a:p>
            <a:r>
              <a:rPr lang="sv-SE" sz="2400" dirty="0"/>
              <a:t>Se händelser och status - deltagarlistan</a:t>
            </a:r>
          </a:p>
        </p:txBody>
      </p:sp>
      <p:pic>
        <p:nvPicPr>
          <p:cNvPr id="9" name="Bildobjekt 8" descr="Bilden är ett urklipp från IT systemet Mina sidor för fristående aktörer&#10;">
            <a:extLst>
              <a:ext uri="{FF2B5EF4-FFF2-40B4-BE49-F238E27FC236}">
                <a16:creationId xmlns:a16="http://schemas.microsoft.com/office/drawing/2014/main" id="{115AC9D0-C867-55DB-5B45-C5C47C189D4C}"/>
              </a:ext>
            </a:extLst>
          </p:cNvPr>
          <p:cNvPicPr>
            <a:picLocks noChangeAspect="1"/>
          </p:cNvPicPr>
          <p:nvPr/>
        </p:nvPicPr>
        <p:blipFill>
          <a:blip r:embed="rId2"/>
          <a:stretch>
            <a:fillRect/>
          </a:stretch>
        </p:blipFill>
        <p:spPr>
          <a:xfrm>
            <a:off x="169922" y="1111482"/>
            <a:ext cx="4948905" cy="2354721"/>
          </a:xfrm>
          <a:prstGeom prst="rect">
            <a:avLst/>
          </a:prstGeom>
          <a:ln>
            <a:noFill/>
          </a:ln>
          <a:effectLst>
            <a:outerShdw blurRad="292100" dist="139700" dir="2700000" algn="tl" rotWithShape="0">
              <a:srgbClr val="333333">
                <a:alpha val="65000"/>
              </a:srgbClr>
            </a:outerShdw>
          </a:effectLst>
        </p:spPr>
      </p:pic>
      <p:sp>
        <p:nvSpPr>
          <p:cNvPr id="3" name="Rektangel 2">
            <a:extLst>
              <a:ext uri="{FF2B5EF4-FFF2-40B4-BE49-F238E27FC236}">
                <a16:creationId xmlns:a16="http://schemas.microsoft.com/office/drawing/2014/main" id="{3C8825DE-86A6-F165-37B9-D87ACD0CD1C7}"/>
              </a:ext>
              <a:ext uri="{C183D7F6-B498-43B3-948B-1728B52AA6E4}">
                <adec:decorative xmlns:adec="http://schemas.microsoft.com/office/drawing/2017/decorative" val="1"/>
              </a:ext>
            </a:extLst>
          </p:cNvPr>
          <p:cNvSpPr/>
          <p:nvPr/>
        </p:nvSpPr>
        <p:spPr>
          <a:xfrm>
            <a:off x="4493707" y="3277771"/>
            <a:ext cx="625120" cy="1884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descr="Bilden är ett urklipp från IT systemet Mina sidor för fristående aktörer&#10;">
            <a:extLst>
              <a:ext uri="{FF2B5EF4-FFF2-40B4-BE49-F238E27FC236}">
                <a16:creationId xmlns:a16="http://schemas.microsoft.com/office/drawing/2014/main" id="{3DF372D4-9877-7903-C216-50020677A59D}"/>
              </a:ext>
            </a:extLst>
          </p:cNvPr>
          <p:cNvPicPr>
            <a:picLocks noChangeAspect="1"/>
          </p:cNvPicPr>
          <p:nvPr/>
        </p:nvPicPr>
        <p:blipFill>
          <a:blip r:embed="rId3"/>
          <a:stretch>
            <a:fillRect/>
          </a:stretch>
        </p:blipFill>
        <p:spPr>
          <a:xfrm>
            <a:off x="169922" y="3743783"/>
            <a:ext cx="5543044" cy="848934"/>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3C360633-7293-42A1-950C-EE899B62DCCB}"/>
              </a:ext>
            </a:extLst>
          </p:cNvPr>
          <p:cNvSpPr txBox="1"/>
          <p:nvPr/>
        </p:nvSpPr>
        <p:spPr>
          <a:xfrm>
            <a:off x="5402282" y="1217107"/>
            <a:ext cx="3071812" cy="1200329"/>
          </a:xfrm>
          <a:prstGeom prst="rect">
            <a:avLst/>
          </a:prstGeom>
          <a:noFill/>
        </p:spPr>
        <p:txBody>
          <a:bodyPr wrap="square">
            <a:spAutoFit/>
          </a:bodyPr>
          <a:lstStyle/>
          <a:p>
            <a:r>
              <a:rPr lang="sv-SE" sz="1200" dirty="0"/>
              <a:t>För att se händelser i deltagarlistan klickar du på </a:t>
            </a:r>
            <a:r>
              <a:rPr lang="sv-SE" sz="1200" b="1" dirty="0"/>
              <a:t>Visa händelser. </a:t>
            </a:r>
          </a:p>
          <a:p>
            <a:endParaRPr lang="sv-SE" sz="1200" b="1" dirty="0"/>
          </a:p>
          <a:p>
            <a:r>
              <a:rPr lang="sv-SE" sz="1200" dirty="0"/>
              <a:t>Det öppnas upp ett nytt fönster med händelserna i ärendet. </a:t>
            </a:r>
          </a:p>
          <a:p>
            <a:endParaRPr lang="sv-SE" sz="1200" dirty="0"/>
          </a:p>
        </p:txBody>
      </p:sp>
      <p:sp>
        <p:nvSpPr>
          <p:cNvPr id="5" name="Rektangel 4">
            <a:extLst>
              <a:ext uri="{FF2B5EF4-FFF2-40B4-BE49-F238E27FC236}">
                <a16:creationId xmlns:a16="http://schemas.microsoft.com/office/drawing/2014/main" id="{A9F51554-00D9-E950-9A19-BF97F4599080}"/>
              </a:ext>
              <a:ext uri="{C183D7F6-B498-43B3-948B-1728B52AA6E4}">
                <adec:decorative xmlns:adec="http://schemas.microsoft.com/office/drawing/2017/decorative" val="1"/>
              </a:ext>
            </a:extLst>
          </p:cNvPr>
          <p:cNvSpPr/>
          <p:nvPr/>
        </p:nvSpPr>
        <p:spPr>
          <a:xfrm>
            <a:off x="250898" y="3329044"/>
            <a:ext cx="564648" cy="10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5B63DCFC-F3FD-B61E-F9D8-BB0336344A88}"/>
              </a:ext>
              <a:ext uri="{C183D7F6-B498-43B3-948B-1728B52AA6E4}">
                <adec:decorative xmlns:adec="http://schemas.microsoft.com/office/drawing/2017/decorative" val="1"/>
              </a:ext>
            </a:extLst>
          </p:cNvPr>
          <p:cNvSpPr/>
          <p:nvPr/>
        </p:nvSpPr>
        <p:spPr>
          <a:xfrm>
            <a:off x="250898" y="3176643"/>
            <a:ext cx="564648" cy="10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B7D5FF1-8D37-C1B4-FAB7-8520EF4B38D9}"/>
              </a:ext>
              <a:ext uri="{C183D7F6-B498-43B3-948B-1728B52AA6E4}">
                <adec:decorative xmlns:adec="http://schemas.microsoft.com/office/drawing/2017/decorative" val="1"/>
              </a:ext>
            </a:extLst>
          </p:cNvPr>
          <p:cNvSpPr/>
          <p:nvPr/>
        </p:nvSpPr>
        <p:spPr>
          <a:xfrm>
            <a:off x="260424" y="2478116"/>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141977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a:xfrm>
            <a:off x="141858" y="2797521"/>
            <a:ext cx="5327449" cy="1037929"/>
          </a:xfrm>
        </p:spPr>
        <p:txBody>
          <a:bodyPr/>
          <a:lstStyle/>
          <a:p>
            <a:r>
              <a:rPr lang="sv-SE" dirty="0"/>
              <a:t>Exporter</a:t>
            </a:r>
          </a:p>
        </p:txBody>
      </p:sp>
    </p:spTree>
    <p:extLst>
      <p:ext uri="{BB962C8B-B14F-4D97-AF65-F5344CB8AC3E}">
        <p14:creationId xmlns:p14="http://schemas.microsoft.com/office/powerpoint/2010/main" val="14799946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systemet MSFA.">
            <a:extLst>
              <a:ext uri="{FF2B5EF4-FFF2-40B4-BE49-F238E27FC236}">
                <a16:creationId xmlns:a16="http://schemas.microsoft.com/office/drawing/2014/main" id="{7DFA3E45-3C7D-6353-E83B-95BB09D71700}"/>
              </a:ext>
            </a:extLst>
          </p:cNvPr>
          <p:cNvPicPr>
            <a:picLocks noChangeAspect="1"/>
          </p:cNvPicPr>
          <p:nvPr/>
        </p:nvPicPr>
        <p:blipFill rotWithShape="1">
          <a:blip r:embed="rId2"/>
          <a:srcRect r="18669" b="25857"/>
          <a:stretch/>
        </p:blipFill>
        <p:spPr>
          <a:xfrm>
            <a:off x="282066" y="710327"/>
            <a:ext cx="3351277" cy="3813544"/>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44EA758-0C31-4519-B487-FCEF9821AC83}"/>
              </a:ext>
            </a:extLst>
          </p:cNvPr>
          <p:cNvSpPr>
            <a:spLocks noGrp="1"/>
          </p:cNvSpPr>
          <p:nvPr>
            <p:ph type="title"/>
          </p:nvPr>
        </p:nvSpPr>
        <p:spPr>
          <a:xfrm>
            <a:off x="282066" y="190603"/>
            <a:ext cx="7422784" cy="675000"/>
          </a:xfrm>
        </p:spPr>
        <p:txBody>
          <a:bodyPr/>
          <a:lstStyle/>
          <a:p>
            <a:r>
              <a:rPr lang="sv-SE" sz="2400" dirty="0"/>
              <a:t>Exportera deltagarinformation </a:t>
            </a:r>
          </a:p>
        </p:txBody>
      </p:sp>
      <p:sp>
        <p:nvSpPr>
          <p:cNvPr id="3" name="Platshållare för innehåll 2">
            <a:extLst>
              <a:ext uri="{FF2B5EF4-FFF2-40B4-BE49-F238E27FC236}">
                <a16:creationId xmlns:a16="http://schemas.microsoft.com/office/drawing/2014/main" id="{1FE050D1-23EF-4B35-86FC-F29740B9075C}"/>
              </a:ext>
            </a:extLst>
          </p:cNvPr>
          <p:cNvSpPr>
            <a:spLocks noGrp="1"/>
          </p:cNvSpPr>
          <p:nvPr>
            <p:ph idx="13"/>
          </p:nvPr>
        </p:nvSpPr>
        <p:spPr>
          <a:xfrm>
            <a:off x="4348164" y="914610"/>
            <a:ext cx="4513770" cy="3404978"/>
          </a:xfrm>
        </p:spPr>
        <p:txBody>
          <a:bodyPr/>
          <a:lstStyle/>
          <a:p>
            <a:pPr marL="0" indent="0">
              <a:buNone/>
            </a:pPr>
            <a:r>
              <a:rPr lang="sv-SE" sz="1100" dirty="0"/>
              <a:t>Gå in under </a:t>
            </a:r>
            <a:r>
              <a:rPr lang="sv-SE" sz="1100" b="1" dirty="0"/>
              <a:t>Exporter </a:t>
            </a:r>
            <a:r>
              <a:rPr lang="sv-SE" sz="1100" dirty="0"/>
              <a:t>och välj </a:t>
            </a:r>
            <a:r>
              <a:rPr lang="sv-SE" sz="1100" b="1" dirty="0"/>
              <a:t>Deltagare. </a:t>
            </a:r>
            <a:r>
              <a:rPr lang="sv-SE" sz="1100" dirty="0"/>
              <a:t> </a:t>
            </a:r>
          </a:p>
          <a:p>
            <a:pPr marL="0" indent="0">
              <a:buNone/>
            </a:pPr>
            <a:endParaRPr lang="sv-SE" sz="1100" dirty="0"/>
          </a:p>
          <a:p>
            <a:pPr marL="0" indent="0">
              <a:buNone/>
            </a:pPr>
            <a:r>
              <a:rPr lang="sv-SE" sz="1100" dirty="0"/>
              <a:t>Välj sedan vilken tidsperiod du vill exportera information från. </a:t>
            </a:r>
            <a:br>
              <a:rPr lang="sv-SE" sz="1100" dirty="0"/>
            </a:br>
            <a:r>
              <a:rPr lang="sv-SE" sz="1100" dirty="0"/>
              <a:t>Exporten kommer innehålla de deltagare som fått beslut om period 1 eller 2 under vald tidsperiod. </a:t>
            </a:r>
          </a:p>
          <a:p>
            <a:pPr marL="0" indent="0">
              <a:buNone/>
            </a:pPr>
            <a:r>
              <a:rPr lang="sv-SE" sz="1100" dirty="0"/>
              <a:t>Du kan välja att exportera deltagare med eller utan tilldelad handledare.</a:t>
            </a:r>
          </a:p>
          <a:p>
            <a:pPr marL="0" indent="0">
              <a:buNone/>
            </a:pPr>
            <a:endParaRPr lang="sv-SE" sz="1100" dirty="0"/>
          </a:p>
          <a:p>
            <a:pPr marL="0" indent="0">
              <a:buNone/>
            </a:pPr>
            <a:r>
              <a:rPr lang="sv-SE" sz="1100" dirty="0"/>
              <a:t>Om du vill få med deltagarinformation som tidigare exporterats så bockar du i </a:t>
            </a:r>
            <a:r>
              <a:rPr lang="sv-SE" sz="1100" b="1" dirty="0"/>
              <a:t>Inkludera redan exporterade deltagare</a:t>
            </a:r>
            <a:r>
              <a:rPr lang="sv-SE" sz="1100" dirty="0"/>
              <a:t>. Det gäller alla exporter som har gjorts för den utförande verksamhet och adress du är inloggad på.</a:t>
            </a:r>
            <a:br>
              <a:rPr lang="sv-SE" sz="1100" dirty="0"/>
            </a:br>
            <a:br>
              <a:rPr lang="sv-SE" sz="1100" dirty="0"/>
            </a:br>
            <a:r>
              <a:rPr lang="sv-SE" sz="1100" dirty="0"/>
              <a:t>Om du vill exportera till Excel så bockar du för </a:t>
            </a:r>
            <a:r>
              <a:rPr lang="sv-SE" sz="1100" b="1" dirty="0"/>
              <a:t>Exportera i Excelformat</a:t>
            </a:r>
            <a:r>
              <a:rPr lang="sv-SE" sz="1100" dirty="0"/>
              <a:t>. Om du inte väljer att exportera i Excelformat så får du informationen i CSV. </a:t>
            </a:r>
            <a:br>
              <a:rPr lang="sv-SE" sz="1100" dirty="0"/>
            </a:br>
            <a:br>
              <a:rPr lang="sv-SE" sz="1100" dirty="0"/>
            </a:br>
            <a:r>
              <a:rPr lang="sv-SE" sz="1100" dirty="0"/>
              <a:t>Klicka på </a:t>
            </a:r>
            <a:r>
              <a:rPr lang="sv-SE" sz="1100" b="1" dirty="0"/>
              <a:t>Exportera deltagare</a:t>
            </a:r>
            <a:r>
              <a:rPr lang="sv-SE" sz="1100" dirty="0"/>
              <a:t> för att starta exporten.</a:t>
            </a:r>
          </a:p>
          <a:p>
            <a:pPr marL="0" indent="0">
              <a:buNone/>
            </a:pPr>
            <a:endParaRPr lang="sv-SE" sz="1200" dirty="0"/>
          </a:p>
        </p:txBody>
      </p:sp>
      <p:sp>
        <p:nvSpPr>
          <p:cNvPr id="6" name="Rektangel 5">
            <a:extLst>
              <a:ext uri="{FF2B5EF4-FFF2-40B4-BE49-F238E27FC236}">
                <a16:creationId xmlns:a16="http://schemas.microsoft.com/office/drawing/2014/main" id="{157DDCC6-E6FE-4B88-B1F9-79F0F8E876B3}"/>
              </a:ext>
            </a:extLst>
          </p:cNvPr>
          <p:cNvSpPr/>
          <p:nvPr/>
        </p:nvSpPr>
        <p:spPr>
          <a:xfrm>
            <a:off x="2446175" y="4441714"/>
            <a:ext cx="3269638" cy="65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100" dirty="0"/>
              <a:t>Du kan endast exportera deltagarinformation för deltagare som är kopplade till samma utförande verksamhet och adress som du är inloggad på.</a:t>
            </a:r>
          </a:p>
        </p:txBody>
      </p:sp>
      <p:sp>
        <p:nvSpPr>
          <p:cNvPr id="4" name="Rektangel 3">
            <a:extLst>
              <a:ext uri="{FF2B5EF4-FFF2-40B4-BE49-F238E27FC236}">
                <a16:creationId xmlns:a16="http://schemas.microsoft.com/office/drawing/2014/main" id="{7AB14DCB-A90D-7CF4-8B91-5242A06371F5}"/>
              </a:ext>
              <a:ext uri="{C183D7F6-B498-43B3-948B-1728B52AA6E4}">
                <adec:decorative xmlns:adec="http://schemas.microsoft.com/office/drawing/2017/decorative" val="1"/>
              </a:ext>
            </a:extLst>
          </p:cNvPr>
          <p:cNvSpPr/>
          <p:nvPr/>
        </p:nvSpPr>
        <p:spPr>
          <a:xfrm>
            <a:off x="282066" y="1923074"/>
            <a:ext cx="816632" cy="3581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22553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deltagarinformation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365335" y="2914650"/>
            <a:ext cx="8088103" cy="1384995"/>
          </a:xfrm>
          <a:prstGeom prst="rect">
            <a:avLst/>
          </a:prstGeom>
          <a:noFill/>
        </p:spPr>
        <p:txBody>
          <a:bodyPr wrap="square" rtlCol="0">
            <a:spAutoFit/>
          </a:bodyPr>
          <a:lstStyle/>
          <a:p>
            <a:r>
              <a:rPr lang="sv-SE" sz="1200" dirty="0"/>
              <a:t>Här ser du ett exempel på hur det ser ut i Excel när du har exporterat deltagarinformation från Mina sidor för fristående aktörer.</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p>
          <a:p>
            <a:endParaRPr lang="sv-SE" sz="1200" dirty="0">
              <a:latin typeface="Arial" panose="020B0604020202020204" pitchFamily="34" charset="0"/>
            </a:endParaRPr>
          </a:p>
          <a:p>
            <a:r>
              <a:rPr lang="sv-SE" sz="1200" dirty="0">
                <a:latin typeface="Arial" panose="020B0604020202020204" pitchFamily="34" charset="0"/>
              </a:rPr>
              <a:t>Här kan du hitta information om deltagaren fått beslut om ny period under rubriken </a:t>
            </a:r>
            <a:r>
              <a:rPr lang="sv-SE" sz="1200" b="1" dirty="0">
                <a:latin typeface="Arial" panose="020B0604020202020204" pitchFamily="34" charset="0"/>
              </a:rPr>
              <a:t>Förlängning</a:t>
            </a:r>
            <a:r>
              <a:rPr lang="sv-SE" sz="1200" dirty="0">
                <a:latin typeface="Arial" panose="020B0604020202020204" pitchFamily="34" charset="0"/>
              </a:rPr>
              <a:t>. </a:t>
            </a:r>
          </a:p>
        </p:txBody>
      </p:sp>
      <p:pic>
        <p:nvPicPr>
          <p:cNvPr id="3" name="Bildobjekt 2" descr="Bilden är ett urklipp från IT-systemet Excel.">
            <a:extLst>
              <a:ext uri="{FF2B5EF4-FFF2-40B4-BE49-F238E27FC236}">
                <a16:creationId xmlns:a16="http://schemas.microsoft.com/office/drawing/2014/main" id="{B8D0D8BD-96CF-F8AA-8E52-DAA178F08E26}"/>
              </a:ext>
            </a:extLst>
          </p:cNvPr>
          <p:cNvPicPr>
            <a:picLocks noChangeAspect="1"/>
          </p:cNvPicPr>
          <p:nvPr/>
        </p:nvPicPr>
        <p:blipFill>
          <a:blip r:embed="rId3"/>
          <a:stretch>
            <a:fillRect/>
          </a:stretch>
        </p:blipFill>
        <p:spPr>
          <a:xfrm>
            <a:off x="365335" y="877729"/>
            <a:ext cx="8196263" cy="1784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53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910165-B202-A7DB-5720-A115863C0AAA}"/>
              </a:ext>
            </a:extLst>
          </p:cNvPr>
          <p:cNvSpPr>
            <a:spLocks noGrp="1"/>
          </p:cNvSpPr>
          <p:nvPr>
            <p:ph type="title"/>
          </p:nvPr>
        </p:nvSpPr>
        <p:spPr>
          <a:xfrm>
            <a:off x="375545" y="138027"/>
            <a:ext cx="7422784" cy="435196"/>
          </a:xfrm>
        </p:spPr>
        <p:txBody>
          <a:bodyPr/>
          <a:lstStyle/>
          <a:p>
            <a:r>
              <a:rPr lang="sv-SE" sz="2400" dirty="0"/>
              <a:t>Händelseöversikt</a:t>
            </a:r>
          </a:p>
        </p:txBody>
      </p:sp>
      <p:pic>
        <p:nvPicPr>
          <p:cNvPr id="5" name="Bildobjekt 4" descr="Bilden är ett urklipp från IT-systemet MSFA.">
            <a:extLst>
              <a:ext uri="{FF2B5EF4-FFF2-40B4-BE49-F238E27FC236}">
                <a16:creationId xmlns:a16="http://schemas.microsoft.com/office/drawing/2014/main" id="{38886FA2-2DF9-9C45-BD59-5A70943B4EF6}"/>
              </a:ext>
            </a:extLst>
          </p:cNvPr>
          <p:cNvPicPr>
            <a:picLocks noChangeAspect="1"/>
          </p:cNvPicPr>
          <p:nvPr/>
        </p:nvPicPr>
        <p:blipFill rotWithShape="1">
          <a:blip r:embed="rId2"/>
          <a:srcRect r="8821"/>
          <a:stretch/>
        </p:blipFill>
        <p:spPr>
          <a:xfrm>
            <a:off x="220382" y="902697"/>
            <a:ext cx="5039993" cy="3633677"/>
          </a:xfrm>
          <a:prstGeom prst="rect">
            <a:avLst/>
          </a:prstGeom>
          <a:ln>
            <a:noFill/>
          </a:ln>
          <a:effectLst>
            <a:outerShdw blurRad="292100" dist="139700" dir="2700000" algn="tl" rotWithShape="0">
              <a:srgbClr val="333333">
                <a:alpha val="65000"/>
              </a:srgbClr>
            </a:outerShdw>
          </a:effectLst>
        </p:spPr>
      </p:pic>
      <p:pic>
        <p:nvPicPr>
          <p:cNvPr id="14" name="Bildobjekt 13" descr="Bilden är ett urklipp från IT-systemet MSFA.">
            <a:extLst>
              <a:ext uri="{FF2B5EF4-FFF2-40B4-BE49-F238E27FC236}">
                <a16:creationId xmlns:a16="http://schemas.microsoft.com/office/drawing/2014/main" id="{47FF9FCA-0010-E165-5180-BC052558274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71048" y="1065237"/>
            <a:ext cx="1156279" cy="1162224"/>
          </a:xfrm>
          <a:prstGeom prst="rect">
            <a:avLst/>
          </a:prstGeom>
          <a:ln>
            <a:noFill/>
          </a:ln>
          <a:effectLst>
            <a:outerShdw blurRad="292100" dist="139700" dir="2700000" algn="tl" rotWithShape="0">
              <a:srgbClr val="333333">
                <a:alpha val="65000"/>
              </a:srgbClr>
            </a:outerShdw>
          </a:effectLst>
        </p:spPr>
      </p:pic>
      <p:pic>
        <p:nvPicPr>
          <p:cNvPr id="15" name="Bildobjekt 14" descr="Bilden är ett urklipp från IT-systemet MSFA.">
            <a:extLst>
              <a:ext uri="{FF2B5EF4-FFF2-40B4-BE49-F238E27FC236}">
                <a16:creationId xmlns:a16="http://schemas.microsoft.com/office/drawing/2014/main" id="{13810802-06E4-CAB9-BABA-E131CE083BCB}"/>
              </a:ext>
            </a:extLst>
          </p:cNvPr>
          <p:cNvPicPr>
            <a:picLocks noChangeAspect="1"/>
          </p:cNvPicPr>
          <p:nvPr/>
        </p:nvPicPr>
        <p:blipFill rotWithShape="1">
          <a:blip r:embed="rId4"/>
          <a:srcRect r="3676"/>
          <a:stretch/>
        </p:blipFill>
        <p:spPr>
          <a:xfrm>
            <a:off x="4276584" y="1065237"/>
            <a:ext cx="898732" cy="1220496"/>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C0D03584-1EE1-7A5C-8C98-0CFCAAAB4EA9}"/>
              </a:ext>
            </a:extLst>
          </p:cNvPr>
          <p:cNvSpPr txBox="1"/>
          <p:nvPr/>
        </p:nvSpPr>
        <p:spPr>
          <a:xfrm>
            <a:off x="5484924" y="958912"/>
            <a:ext cx="3608294" cy="3139321"/>
          </a:xfrm>
          <a:prstGeom prst="rect">
            <a:avLst/>
          </a:prstGeom>
          <a:noFill/>
        </p:spPr>
        <p:txBody>
          <a:bodyPr wrap="square">
            <a:spAutoFit/>
          </a:bodyPr>
          <a:lstStyle/>
          <a:p>
            <a:r>
              <a:rPr lang="sv-SE" sz="1100" dirty="0"/>
              <a:t>I händelseöversikten ser du händelser/status kopplat till de rapporter som skickats in för deltagare.</a:t>
            </a:r>
          </a:p>
          <a:p>
            <a:endParaRPr lang="sv-SE" sz="1100" dirty="0"/>
          </a:p>
          <a:p>
            <a:r>
              <a:rPr lang="sv-SE" sz="1100" dirty="0"/>
              <a:t>Du som har behörighet för </a:t>
            </a:r>
            <a:r>
              <a:rPr lang="sv-SE" sz="1100" b="1" dirty="0"/>
              <a:t>rapportering, planering och information om deltagare </a:t>
            </a:r>
            <a:r>
              <a:rPr lang="sv-SE" sz="1100" dirty="0"/>
              <a:t>har tillgång till händelseöversikten och</a:t>
            </a:r>
            <a:r>
              <a:rPr lang="sv-SE" sz="1100" b="1" dirty="0"/>
              <a:t> </a:t>
            </a:r>
            <a:r>
              <a:rPr lang="sv-SE" sz="1100" dirty="0"/>
              <a:t>kan se händelser för dina deltagare. Du har möjlighet att filtrera på </a:t>
            </a:r>
            <a:r>
              <a:rPr lang="sv-SE" sz="1100" b="1" dirty="0"/>
              <a:t>status</a:t>
            </a:r>
            <a:r>
              <a:rPr lang="sv-SE" sz="1100" dirty="0"/>
              <a:t> och </a:t>
            </a:r>
            <a:r>
              <a:rPr lang="sv-SE" sz="1100" b="1" dirty="0"/>
              <a:t>rapporter</a:t>
            </a:r>
            <a:r>
              <a:rPr lang="sv-SE" sz="1100" dirty="0"/>
              <a:t>. </a:t>
            </a:r>
            <a:br>
              <a:rPr lang="sv-SE" sz="1100" dirty="0"/>
            </a:br>
            <a:endParaRPr lang="sv-SE" sz="1100" dirty="0"/>
          </a:p>
          <a:p>
            <a:r>
              <a:rPr lang="sv-SE" sz="1100" dirty="0"/>
              <a:t>En notis visas för antalet nya händelser som skett den senaste dagen, de visas även högst upp i listan med en röd markering. </a:t>
            </a:r>
            <a:br>
              <a:rPr lang="sv-SE" sz="1100" dirty="0"/>
            </a:br>
            <a:br>
              <a:rPr lang="sv-SE" sz="1100" dirty="0"/>
            </a:br>
            <a:r>
              <a:rPr lang="sv-SE" sz="1100" b="1" dirty="0"/>
              <a:t>Observera att andra typer av händelser inte visas här. </a:t>
            </a:r>
            <a:r>
              <a:rPr lang="sv-SE" sz="1100" dirty="0"/>
              <a:t>Exempelvis ny period och avbrott finner du under </a:t>
            </a:r>
            <a:r>
              <a:rPr lang="sv-SE" sz="1100" b="1" dirty="0"/>
              <a:t>visa händelser</a:t>
            </a:r>
            <a:r>
              <a:rPr lang="sv-SE" sz="1100" dirty="0"/>
              <a:t> i </a:t>
            </a:r>
            <a:r>
              <a:rPr lang="sv-SE" sz="1100" b="1" dirty="0"/>
              <a:t>deltagarlistan</a:t>
            </a:r>
            <a:r>
              <a:rPr lang="sv-SE" sz="1100" dirty="0"/>
              <a:t>, se bild 7.</a:t>
            </a:r>
          </a:p>
          <a:p>
            <a:endParaRPr lang="sv-SE" sz="1100" dirty="0"/>
          </a:p>
          <a:p>
            <a:endParaRPr lang="sv-SE" sz="1100" dirty="0"/>
          </a:p>
        </p:txBody>
      </p:sp>
      <p:sp>
        <p:nvSpPr>
          <p:cNvPr id="16" name="Rektangel 15">
            <a:extLst>
              <a:ext uri="{FF2B5EF4-FFF2-40B4-BE49-F238E27FC236}">
                <a16:creationId xmlns:a16="http://schemas.microsoft.com/office/drawing/2014/main" id="{BD367C1D-3C63-088D-5676-7C84CA23D40C}"/>
              </a:ext>
              <a:ext uri="{C183D7F6-B498-43B3-948B-1728B52AA6E4}">
                <adec:decorative xmlns:adec="http://schemas.microsoft.com/office/drawing/2017/decorative" val="1"/>
              </a:ext>
            </a:extLst>
          </p:cNvPr>
          <p:cNvSpPr/>
          <p:nvPr/>
        </p:nvSpPr>
        <p:spPr>
          <a:xfrm>
            <a:off x="3671048" y="1073759"/>
            <a:ext cx="605536" cy="1136351"/>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50F6B474-06DD-3E8E-C0BD-D604F2F17050}"/>
              </a:ext>
              <a:ext uri="{C183D7F6-B498-43B3-948B-1728B52AA6E4}">
                <adec:decorative xmlns:adec="http://schemas.microsoft.com/office/drawing/2017/decorative" val="1"/>
              </a:ext>
            </a:extLst>
          </p:cNvPr>
          <p:cNvSpPr/>
          <p:nvPr/>
        </p:nvSpPr>
        <p:spPr>
          <a:xfrm>
            <a:off x="4291097" y="1054134"/>
            <a:ext cx="883070" cy="1249057"/>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5A1175-4B0C-648C-E350-00E9E66DA922}"/>
              </a:ext>
              <a:ext uri="{C183D7F6-B498-43B3-948B-1728B52AA6E4}">
                <adec:decorative xmlns:adec="http://schemas.microsoft.com/office/drawing/2017/decorative" val="1"/>
              </a:ext>
            </a:extLst>
          </p:cNvPr>
          <p:cNvSpPr/>
          <p:nvPr/>
        </p:nvSpPr>
        <p:spPr>
          <a:xfrm>
            <a:off x="219740" y="1233377"/>
            <a:ext cx="609600" cy="1488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1ECF7C0-0112-FA6A-2FF8-E0D1AB112CB3}"/>
              </a:ext>
              <a:ext uri="{C183D7F6-B498-43B3-948B-1728B52AA6E4}">
                <adec:decorative xmlns:adec="http://schemas.microsoft.com/office/drawing/2017/decorative" val="1"/>
              </a:ext>
            </a:extLst>
          </p:cNvPr>
          <p:cNvSpPr/>
          <p:nvPr/>
        </p:nvSpPr>
        <p:spPr>
          <a:xfrm>
            <a:off x="1254642" y="1786270"/>
            <a:ext cx="212651" cy="1205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9B08427-ABAC-1142-0325-3CA5DAB2A815}"/>
              </a:ext>
              <a:ext uri="{C183D7F6-B498-43B3-948B-1728B52AA6E4}">
                <adec:decorative xmlns:adec="http://schemas.microsoft.com/office/drawing/2017/decorative" val="1"/>
              </a:ext>
            </a:extLst>
          </p:cNvPr>
          <p:cNvSpPr/>
          <p:nvPr/>
        </p:nvSpPr>
        <p:spPr>
          <a:xfrm>
            <a:off x="929066" y="2646288"/>
            <a:ext cx="134189" cy="58124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9FFC802D-3D2F-B937-B8D4-39BFEEFF2B36}"/>
              </a:ext>
              <a:ext uri="{C183D7F6-B498-43B3-948B-1728B52AA6E4}">
                <adec:decorative xmlns:adec="http://schemas.microsoft.com/office/drawing/2017/decorative" val="1"/>
              </a:ext>
            </a:extLst>
          </p:cNvPr>
          <p:cNvSpPr/>
          <p:nvPr/>
        </p:nvSpPr>
        <p:spPr>
          <a:xfrm>
            <a:off x="4699591" y="2502195"/>
            <a:ext cx="474576" cy="1679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21911BC9-D8EA-922D-D0A5-0F0BEE506E33}"/>
              </a:ext>
              <a:ext uri="{C183D7F6-B498-43B3-948B-1728B52AA6E4}">
                <adec:decorative xmlns:adec="http://schemas.microsoft.com/office/drawing/2017/decorative" val="1"/>
              </a:ext>
            </a:extLst>
          </p:cNvPr>
          <p:cNvSpPr/>
          <p:nvPr/>
        </p:nvSpPr>
        <p:spPr>
          <a:xfrm>
            <a:off x="927917" y="2052638"/>
            <a:ext cx="1210446" cy="1836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79599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405BE-07B7-10A6-F915-EAEE7FB51D6D}"/>
              </a:ext>
            </a:extLst>
          </p:cNvPr>
          <p:cNvSpPr>
            <a:spLocks noGrp="1"/>
          </p:cNvSpPr>
          <p:nvPr>
            <p:ph type="title"/>
          </p:nvPr>
        </p:nvSpPr>
        <p:spPr>
          <a:xfrm>
            <a:off x="332155" y="124648"/>
            <a:ext cx="7422784" cy="480190"/>
          </a:xfrm>
        </p:spPr>
        <p:txBody>
          <a:bodyPr/>
          <a:lstStyle/>
          <a:p>
            <a:r>
              <a:rPr lang="sv-SE" sz="2400" dirty="0"/>
              <a:t>Exportera underlag ekonomi</a:t>
            </a:r>
          </a:p>
        </p:txBody>
      </p:sp>
      <p:pic>
        <p:nvPicPr>
          <p:cNvPr id="4" name="Bildobjekt 3" descr="Bilden är ett urklipp från IT-systemet MSFA.">
            <a:extLst>
              <a:ext uri="{FF2B5EF4-FFF2-40B4-BE49-F238E27FC236}">
                <a16:creationId xmlns:a16="http://schemas.microsoft.com/office/drawing/2014/main" id="{7EDAE263-6F47-B5BE-7C38-D80815FD4F7A}"/>
              </a:ext>
            </a:extLst>
          </p:cNvPr>
          <p:cNvPicPr>
            <a:picLocks noChangeAspect="1"/>
          </p:cNvPicPr>
          <p:nvPr/>
        </p:nvPicPr>
        <p:blipFill rotWithShape="1">
          <a:blip r:embed="rId2"/>
          <a:srcRect r="49008" b="26679"/>
          <a:stretch/>
        </p:blipFill>
        <p:spPr>
          <a:xfrm>
            <a:off x="332155" y="856269"/>
            <a:ext cx="3343498" cy="3123449"/>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7ED2F3FA-0414-F16B-6119-F37F2DCD0B9A}"/>
              </a:ext>
              <a:ext uri="{C183D7F6-B498-43B3-948B-1728B52AA6E4}">
                <adec:decorative xmlns:adec="http://schemas.microsoft.com/office/drawing/2017/decorative" val="1"/>
              </a:ext>
            </a:extLst>
          </p:cNvPr>
          <p:cNvSpPr/>
          <p:nvPr/>
        </p:nvSpPr>
        <p:spPr>
          <a:xfrm>
            <a:off x="332155" y="2348345"/>
            <a:ext cx="784868" cy="25977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0D328B7B-088E-D8D9-6D79-4F1E0909A308}"/>
              </a:ext>
            </a:extLst>
          </p:cNvPr>
          <p:cNvSpPr txBox="1"/>
          <p:nvPr/>
        </p:nvSpPr>
        <p:spPr>
          <a:xfrm>
            <a:off x="4321744" y="928459"/>
            <a:ext cx="4196615" cy="1938992"/>
          </a:xfrm>
          <a:prstGeom prst="rect">
            <a:avLst/>
          </a:prstGeom>
          <a:noFill/>
        </p:spPr>
        <p:txBody>
          <a:bodyPr wrap="square" rtlCol="0">
            <a:spAutoFit/>
          </a:bodyPr>
          <a:lstStyle/>
          <a:p>
            <a:r>
              <a:rPr lang="sv-SE" sz="1200" dirty="0"/>
              <a:t>För att kunna se och använda exporten krävs</a:t>
            </a:r>
            <a:r>
              <a:rPr lang="sv-SE" sz="1200" b="1" dirty="0"/>
              <a:t> tillgång till tjänsten steg till arbete </a:t>
            </a:r>
            <a:r>
              <a:rPr lang="sv-SE" sz="1200" dirty="0"/>
              <a:t>och behörigheten </a:t>
            </a:r>
            <a:r>
              <a:rPr lang="sv-SE" sz="1200" b="1" dirty="0"/>
              <a:t>ta emot deltagare</a:t>
            </a:r>
            <a:r>
              <a:rPr lang="sv-SE" sz="1200" dirty="0"/>
              <a:t>.</a:t>
            </a:r>
            <a:br>
              <a:rPr lang="sv-SE" sz="1200" dirty="0"/>
            </a:br>
            <a:r>
              <a:rPr lang="sv-SE" sz="1200" b="1" dirty="0"/>
              <a:t>  </a:t>
            </a:r>
            <a:endParaRPr lang="sv-SE" sz="1200" dirty="0"/>
          </a:p>
          <a:p>
            <a:r>
              <a:rPr lang="sv-SE" sz="1200" dirty="0"/>
              <a:t>Gå in under </a:t>
            </a:r>
            <a:r>
              <a:rPr lang="sv-SE" sz="1200" b="1" dirty="0"/>
              <a:t>Exporter</a:t>
            </a:r>
            <a:r>
              <a:rPr lang="sv-SE" sz="1200" dirty="0"/>
              <a:t> och välj </a:t>
            </a:r>
            <a:r>
              <a:rPr lang="sv-SE" sz="1200" b="1" dirty="0"/>
              <a:t>Underlag ekonomi</a:t>
            </a:r>
            <a:r>
              <a:rPr lang="sv-SE" sz="1200" dirty="0"/>
              <a:t>.</a:t>
            </a:r>
          </a:p>
          <a:p>
            <a:endParaRPr lang="sv-SE" sz="1200" dirty="0"/>
          </a:p>
          <a:p>
            <a:r>
              <a:rPr lang="sv-SE" sz="1200" dirty="0"/>
              <a:t>Välj tidsintervall och vilket filformat du önskar exportera. </a:t>
            </a:r>
          </a:p>
          <a:p>
            <a:endParaRPr lang="sv-SE" sz="1200" dirty="0"/>
          </a:p>
          <a:p>
            <a:r>
              <a:rPr lang="sv-SE" sz="1200" dirty="0"/>
              <a:t>Klicka sedan på </a:t>
            </a:r>
            <a:r>
              <a:rPr lang="sv-SE" sz="1200" b="1" dirty="0"/>
              <a:t>exportera</a:t>
            </a:r>
            <a:r>
              <a:rPr lang="sv-SE" sz="1200" dirty="0"/>
              <a:t>.</a:t>
            </a:r>
          </a:p>
          <a:p>
            <a:endParaRPr lang="sv-SE" sz="1200" dirty="0"/>
          </a:p>
        </p:txBody>
      </p:sp>
    </p:spTree>
    <p:extLst>
      <p:ext uri="{BB962C8B-B14F-4D97-AF65-F5344CB8AC3E}">
        <p14:creationId xmlns:p14="http://schemas.microsoft.com/office/powerpoint/2010/main" val="22191289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underlag ekonomi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5905500" y="1096241"/>
            <a:ext cx="3238500" cy="2308324"/>
          </a:xfrm>
          <a:prstGeom prst="rect">
            <a:avLst/>
          </a:prstGeom>
          <a:noFill/>
        </p:spPr>
        <p:txBody>
          <a:bodyPr wrap="square" rtlCol="0">
            <a:spAutoFit/>
          </a:bodyPr>
          <a:lstStyle/>
          <a:p>
            <a:r>
              <a:rPr lang="sv-SE" sz="1200" dirty="0"/>
              <a:t>Här ser du ett exempel på hur det ser ut i Excel när du har exporterat underlag ekonomi från Mina sidor för fristående aktörer.</a:t>
            </a:r>
          </a:p>
          <a:p>
            <a:endParaRPr lang="sv-SE" sz="1200" dirty="0"/>
          </a:p>
          <a:p>
            <a:r>
              <a:rPr lang="sv-SE" sz="1200" dirty="0"/>
              <a:t>Här ser du om en periodisk redovisning är </a:t>
            </a:r>
            <a:r>
              <a:rPr lang="sv-SE" sz="1200" b="1" dirty="0"/>
              <a:t>inskickad</a:t>
            </a:r>
            <a:r>
              <a:rPr lang="sv-SE" sz="1200" dirty="0"/>
              <a:t> eller </a:t>
            </a:r>
            <a:r>
              <a:rPr lang="sv-SE" sz="1200" b="1" dirty="0"/>
              <a:t>ej inskickad</a:t>
            </a:r>
            <a:r>
              <a:rPr lang="sv-SE" sz="1200" dirty="0"/>
              <a:t>. </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latin typeface="Arial" panose="020B0604020202020204" pitchFamily="34" charset="0"/>
            </a:endParaRPr>
          </a:p>
        </p:txBody>
      </p:sp>
      <p:pic>
        <p:nvPicPr>
          <p:cNvPr id="5" name="Bildobjekt 4">
            <a:extLst>
              <a:ext uri="{FF2B5EF4-FFF2-40B4-BE49-F238E27FC236}">
                <a16:creationId xmlns:a16="http://schemas.microsoft.com/office/drawing/2014/main" id="{43C25AB3-1435-944B-2946-901E879F6D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5335" y="1096241"/>
            <a:ext cx="5339373" cy="2748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43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368988" y="237812"/>
            <a:ext cx="7422784" cy="675000"/>
          </a:xfrm>
        </p:spPr>
        <p:txBody>
          <a:bodyPr/>
          <a:lstStyle/>
          <a:p>
            <a:r>
              <a:rPr lang="sv-SE" sz="2400" dirty="0"/>
              <a:t>Deltagarkort - Deltagare &amp; tjänst</a:t>
            </a:r>
          </a:p>
        </p:txBody>
      </p:sp>
      <p:pic>
        <p:nvPicPr>
          <p:cNvPr id="11" name="Bildobjekt 10" descr="Bilden är ett urklipp från IT-systemet MSFA.">
            <a:extLst>
              <a:ext uri="{FF2B5EF4-FFF2-40B4-BE49-F238E27FC236}">
                <a16:creationId xmlns:a16="http://schemas.microsoft.com/office/drawing/2014/main" id="{0D6146EE-3684-CEE2-49C0-5263BF6E0D41}"/>
              </a:ext>
            </a:extLst>
          </p:cNvPr>
          <p:cNvPicPr>
            <a:picLocks noChangeAspect="1"/>
          </p:cNvPicPr>
          <p:nvPr/>
        </p:nvPicPr>
        <p:blipFill rotWithShape="1">
          <a:blip r:embed="rId2"/>
          <a:srcRect r="9620"/>
          <a:stretch/>
        </p:blipFill>
        <p:spPr>
          <a:xfrm>
            <a:off x="368988" y="917280"/>
            <a:ext cx="5005444" cy="308114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611016" y="912812"/>
            <a:ext cx="3321863" cy="3521185"/>
          </a:xfrm>
        </p:spPr>
        <p:txBody>
          <a:bodyPr/>
          <a:lstStyle/>
          <a:p>
            <a:pPr marL="0" indent="0">
              <a:buNone/>
            </a:pPr>
            <a:r>
              <a:rPr lang="sv-SE" sz="1100" dirty="0"/>
              <a:t>Under fliken </a:t>
            </a:r>
            <a:r>
              <a:rPr lang="sv-SE" sz="1100" b="1" dirty="0"/>
              <a:t>Deltagare &amp; tjänst </a:t>
            </a:r>
            <a:r>
              <a:rPr lang="sv-SE" sz="1100" dirty="0"/>
              <a:t>hittar du information om deltagaren och tjänsten. </a:t>
            </a:r>
          </a:p>
          <a:p>
            <a:pPr marL="0" indent="0">
              <a:buNone/>
            </a:pPr>
            <a:r>
              <a:rPr lang="sv-SE" sz="1100" dirty="0"/>
              <a:t>Du ser här: </a:t>
            </a:r>
          </a:p>
          <a:p>
            <a:r>
              <a:rPr lang="sv-SE" sz="1100" dirty="0"/>
              <a:t>Om deltagaren har behov av tolk och i så fall på vilket språk.</a:t>
            </a:r>
          </a:p>
          <a:p>
            <a:r>
              <a:rPr lang="sv-SE" sz="1100" dirty="0"/>
              <a:t>Deltagarens personnummer ligger dolt på sidan. För att få fram personnumret klicka på </a:t>
            </a:r>
            <a:r>
              <a:rPr lang="sv-SE" sz="1100" b="1" dirty="0"/>
              <a:t>Visa</a:t>
            </a:r>
            <a:r>
              <a:rPr lang="sv-SE" sz="1100" dirty="0"/>
              <a:t> bredvid det lilla ögat.</a:t>
            </a:r>
          </a:p>
          <a:p>
            <a:r>
              <a:rPr lang="sv-SE" sz="1100" dirty="0"/>
              <a:t>Du ser vilken handledare som ansvarar för deltagaren. För att byta handledare väljer du ny handledare i rullistan välj handledarens namn och klicka sedan på knappen </a:t>
            </a:r>
            <a:r>
              <a:rPr lang="sv-SE" sz="1100" b="1" dirty="0"/>
              <a:t>Spara handledare</a:t>
            </a:r>
            <a:r>
              <a:rPr lang="sv-SE" sz="1100" dirty="0"/>
              <a:t>.</a:t>
            </a:r>
            <a:br>
              <a:rPr lang="sv-SE" sz="1100" b="1" dirty="0"/>
            </a:br>
            <a:br>
              <a:rPr lang="sv-SE" sz="1100" b="1" dirty="0"/>
            </a:br>
            <a:r>
              <a:rPr lang="sv-SE" sz="1100" dirty="0"/>
              <a:t>Du kan endast välja att byta till en handledare med behörigheten </a:t>
            </a:r>
            <a:r>
              <a:rPr lang="sv-SE" sz="1100" b="1" dirty="0"/>
              <a:t>Rapportering, planering och information om deltagare</a:t>
            </a:r>
            <a:r>
              <a:rPr lang="sv-SE" sz="1100" dirty="0"/>
              <a:t>. </a:t>
            </a:r>
            <a:br>
              <a:rPr lang="sv-SE" sz="1100" dirty="0"/>
            </a:br>
            <a:r>
              <a:rPr lang="sv-SE" sz="1100" dirty="0"/>
              <a:t>Du ser därför endast de handledarna i listan. </a:t>
            </a:r>
          </a:p>
        </p:txBody>
      </p:sp>
      <p:sp>
        <p:nvSpPr>
          <p:cNvPr id="15" name="Rektangel 14">
            <a:extLst>
              <a:ext uri="{FF2B5EF4-FFF2-40B4-BE49-F238E27FC236}">
                <a16:creationId xmlns:a16="http://schemas.microsoft.com/office/drawing/2014/main" id="{62365079-12A2-D2CD-228D-0F7B95E6810B}"/>
              </a:ext>
              <a:ext uri="{C183D7F6-B498-43B3-948B-1728B52AA6E4}">
                <adec:decorative xmlns:adec="http://schemas.microsoft.com/office/drawing/2017/decorative" val="1"/>
              </a:ext>
            </a:extLst>
          </p:cNvPr>
          <p:cNvSpPr/>
          <p:nvPr/>
        </p:nvSpPr>
        <p:spPr>
          <a:xfrm>
            <a:off x="448887" y="1280160"/>
            <a:ext cx="673331" cy="2161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6D29803-B092-18F9-983F-279D8223D682}"/>
              </a:ext>
              <a:ext uri="{C183D7F6-B498-43B3-948B-1728B52AA6E4}">
                <adec:decorative xmlns:adec="http://schemas.microsoft.com/office/drawing/2017/decorative" val="1"/>
              </a:ext>
            </a:extLst>
          </p:cNvPr>
          <p:cNvSpPr/>
          <p:nvPr/>
        </p:nvSpPr>
        <p:spPr>
          <a:xfrm>
            <a:off x="407322" y="2044931"/>
            <a:ext cx="798022" cy="2743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B9338616-8893-84A3-3BC6-598491C866C4}"/>
              </a:ext>
              <a:ext uri="{C183D7F6-B498-43B3-948B-1728B52AA6E4}">
                <adec:decorative xmlns:adec="http://schemas.microsoft.com/office/drawing/2017/decorative" val="1"/>
              </a:ext>
            </a:extLst>
          </p:cNvPr>
          <p:cNvSpPr/>
          <p:nvPr/>
        </p:nvSpPr>
        <p:spPr>
          <a:xfrm>
            <a:off x="418867" y="3350030"/>
            <a:ext cx="661790" cy="2743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5D09D525-82DC-22EB-3C7A-26877489E8CC}"/>
              </a:ext>
              <a:ext uri="{C183D7F6-B498-43B3-948B-1728B52AA6E4}">
                <adec:decorative xmlns:adec="http://schemas.microsoft.com/office/drawing/2017/decorative" val="1"/>
              </a:ext>
            </a:extLst>
          </p:cNvPr>
          <p:cNvSpPr/>
          <p:nvPr/>
        </p:nvSpPr>
        <p:spPr>
          <a:xfrm>
            <a:off x="4089862" y="2493818"/>
            <a:ext cx="1205345" cy="5818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27290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marL="0" indent="0" algn="l">
          <a:buFont typeface="Arial" panose="020B0604020202020204" pitchFamily="34" charset="0"/>
          <a:buNone/>
          <a:defRPr sz="1100" dirty="0" smtClean="0"/>
        </a:defPPr>
      </a:lstStyle>
    </a:txDef>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630C0C4-B331-471D-BA53-0C033B34876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F_Dokument" ma:contentTypeID="0x01010014A0B615A4987746B2959CA40FE4F9A900E952D1EE823EA54C82ECE96CA790009D" ma:contentTypeVersion="9" ma:contentTypeDescription="Standdard AF innehållstyp" ma:contentTypeScope="" ma:versionID="34141eecb63aa29da6f1ffb3fbb33097">
  <xsd:schema xmlns:xsd="http://www.w3.org/2001/XMLSchema" xmlns:xs="http://www.w3.org/2001/XMLSchema" xmlns:p="http://schemas.microsoft.com/office/2006/metadata/properties" xmlns:ns2="683d061d-22f4-40eb-a0a7-59ec683ff728" targetNamespace="http://schemas.microsoft.com/office/2006/metadata/properties" ma:root="true" ma:fieldsID="29fced17de2299748608b23d960ee7e9" ns2:_="">
    <xsd:import namespace="683d061d-22f4-40eb-a0a7-59ec683ff728"/>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061d-22f4-40eb-a0a7-59ec683ff728"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dc53bff0-29d5-4998-810d-26fa937885ae}" ma:internalName="TaxCatchAll" ma:showField="CatchAllData"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c53bff0-29d5-4998-810d-26fa937885ae}" ma:internalName="TaxCatchAllLabel" ma:readOnly="true" ma:showField="CatchAllDataLabel"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83d061d-22f4-40eb-a0a7-59ec683ff728">
      <Value>1</Value>
    </TaxCatchAll>
    <pc5989269dd348b6b1b5ccb18f16fed3 xmlns="683d061d-22f4-40eb-a0a7-59ec683ff728">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pb38c114153344b4a8ac01227a633d83 xmlns="683d061d-22f4-40eb-a0a7-59ec683ff728">
      <Terms xmlns="http://schemas.microsoft.com/office/infopath/2007/PartnerControls"/>
    </pb38c114153344b4a8ac01227a633d83>
    <Gallringsbar xmlns="683d061d-22f4-40eb-a0a7-59ec683ff728">Ja</Gallringsbar>
    <Skyddsvarde xmlns="683d061d-22f4-40eb-a0a7-59ec683ff728" xsi:nil="true"/>
    <SharedWithUsers xmlns="683d061d-22f4-40eb-a0a7-59ec683ff728">
      <UserInfo>
        <DisplayName>Susanne Lindqvist</DisplayName>
        <AccountId>1</AccountId>
        <AccountType/>
      </UserInfo>
    </SharedWithUsers>
  </documentManagement>
</p:properties>
</file>

<file path=customXml/itemProps1.xml><?xml version="1.0" encoding="utf-8"?>
<ds:datastoreItem xmlns:ds="http://schemas.openxmlformats.org/officeDocument/2006/customXml" ds:itemID="{A2D91CEE-0795-4D1A-A6A2-8EC36FEB0B3A}">
  <ds:schemaRefs>
    <ds:schemaRef ds:uri="http://schemas.microsoft.com/sharepoint/v3/contenttype/forms"/>
  </ds:schemaRefs>
</ds:datastoreItem>
</file>

<file path=customXml/itemProps2.xml><?xml version="1.0" encoding="utf-8"?>
<ds:datastoreItem xmlns:ds="http://schemas.openxmlformats.org/officeDocument/2006/customXml" ds:itemID="{6ABC95D8-4CED-4E77-87AE-E94F1EDD6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061d-22f4-40eb-a0a7-59ec683ff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F2B1E6-CC38-4C4C-96DF-6DCB0BC1A0AF}">
  <ds:schemaRef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office/2006/documentManagement/types"/>
    <ds:schemaRef ds:uri="683d061d-22f4-40eb-a0a7-59ec683ff728"/>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Template>
  <TotalTime>41005</TotalTime>
  <Words>4990</Words>
  <Application>Microsoft Office PowerPoint</Application>
  <PresentationFormat>Bildspel på skärmen (16:9)</PresentationFormat>
  <Paragraphs>619</Paragraphs>
  <Slides>81</Slides>
  <Notes>13</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81</vt:i4>
      </vt:variant>
    </vt:vector>
  </HeadingPairs>
  <TitlesOfParts>
    <vt:vector size="87" baseType="lpstr">
      <vt:lpstr>Arial</vt:lpstr>
      <vt:lpstr>Calibri</vt:lpstr>
      <vt:lpstr>Courier New</vt:lpstr>
      <vt:lpstr>Open Sans</vt:lpstr>
      <vt:lpstr>Arbetsförmedlingen, vit</vt:lpstr>
      <vt:lpstr>Arbetsförmedlingen, blå</vt:lpstr>
      <vt:lpstr>Mina sidor för fristående aktörer Steg till arbete</vt:lpstr>
      <vt:lpstr>Användarstöd-  mina sidor för fristående aktörer</vt:lpstr>
      <vt:lpstr>Senaste uppdateringar i användarstödet</vt:lpstr>
      <vt:lpstr>Innehållsförteckning</vt:lpstr>
      <vt:lpstr>Första sidan på Mina sidor för fristående aktörer </vt:lpstr>
      <vt:lpstr>Mina deltagare, deltagarinformation</vt:lpstr>
      <vt:lpstr>Se mina deltagare</vt:lpstr>
      <vt:lpstr>Händelseöversikt</vt:lpstr>
      <vt:lpstr>Deltagarkort - Deltagare &amp; tjänst</vt:lpstr>
      <vt:lpstr>Deltagarkort- Deltagare &amp; tjänst  – Genomförandereferens, deltagandegrad, avbrott och videomöte</vt:lpstr>
      <vt:lpstr>Deltagarkort- Deltagare &amp; tjänst -Aktivitetsrapporter</vt:lpstr>
      <vt:lpstr>Deltagarkort - Rapportering</vt:lpstr>
      <vt:lpstr>Deltagarkort - Tolk</vt:lpstr>
      <vt:lpstr>Boka nytt tolktillfälle</vt:lpstr>
      <vt:lpstr>Fyll i formulär</vt:lpstr>
      <vt:lpstr>Förhandsgranska &amp; skicka in</vt:lpstr>
      <vt:lpstr>Statusar på din tolkbokning</vt:lpstr>
      <vt:lpstr>Bekräftad tolkbokning</vt:lpstr>
      <vt:lpstr>Avboka tolk</vt:lpstr>
      <vt:lpstr>Avboka tolk förhandsgranska</vt:lpstr>
      <vt:lpstr>Inleverera tolktillfället</vt:lpstr>
      <vt:lpstr>Inleverera- Ange utebliven tolk och extra minuter</vt:lpstr>
      <vt:lpstr>Inleverera</vt:lpstr>
      <vt:lpstr>Ny period</vt:lpstr>
      <vt:lpstr>Placeringsperiodernas längd</vt:lpstr>
      <vt:lpstr>Ny period- deltagarlistan</vt:lpstr>
      <vt:lpstr>Ny period på deltagarkortet</vt:lpstr>
      <vt:lpstr>Skapa och skicka rapporter</vt:lpstr>
      <vt:lpstr>Initial planering </vt:lpstr>
      <vt:lpstr>Skapa Initial planering</vt:lpstr>
      <vt:lpstr>Skapa Initial planering forts.</vt:lpstr>
      <vt:lpstr>Förhandsgranska Initial planering</vt:lpstr>
      <vt:lpstr>Inskickad Initial planering</vt:lpstr>
      <vt:lpstr>Gemensam planering</vt:lpstr>
      <vt:lpstr>Skapa gemensam planering</vt:lpstr>
      <vt:lpstr>Skicka in gemensam planering</vt:lpstr>
      <vt:lpstr>Gemensam planering inskickad</vt:lpstr>
      <vt:lpstr>Delredovisning</vt:lpstr>
      <vt:lpstr>Fyll i delredovisning</vt:lpstr>
      <vt:lpstr>Förhandsgranska och skicka in</vt:lpstr>
      <vt:lpstr>Ersätta en inskickad delredovisning</vt:lpstr>
      <vt:lpstr>Skapa avvikelserapport</vt:lpstr>
      <vt:lpstr>Avvikelserapport - Frånvaro</vt:lpstr>
      <vt:lpstr>Avvikelserapport - Välj dag för frånvaron</vt:lpstr>
      <vt:lpstr>Skicka in Avvikelserapport</vt:lpstr>
      <vt:lpstr>Avvikelserapport (frånvaro) inskickad</vt:lpstr>
      <vt:lpstr>Rätta fel i en inskickad avvikelserapport (frånvaro)</vt:lpstr>
      <vt:lpstr>Avvikelserapport - Avvikelse</vt:lpstr>
      <vt:lpstr>Tackat nej till erbjudet arbete, insats eller aktivitet</vt:lpstr>
      <vt:lpstr>Kan inte tillgodogöra sig eller misskötsel</vt:lpstr>
      <vt:lpstr>Ser till att erbjudet arbete inte kommer till stånd</vt:lpstr>
      <vt:lpstr>Skicka in en avvikelserapport (avvikelse)</vt:lpstr>
      <vt:lpstr>Avvikelserapport (avvikelse) inskickad</vt:lpstr>
      <vt:lpstr>Rätta fel i inskickad avvikelserapport (avvikelse)</vt:lpstr>
      <vt:lpstr>Skapa periodisk redovisning</vt:lpstr>
      <vt:lpstr>Skapa periodisk redovisning forts</vt:lpstr>
      <vt:lpstr>Periodisk redovisning - Välj aktiviteter</vt:lpstr>
      <vt:lpstr>Periodisk redovisning - registrera tid</vt:lpstr>
      <vt:lpstr>Förhandsgranska och skicka in periodisk redovisning</vt:lpstr>
      <vt:lpstr>Skapa informativ rapport</vt:lpstr>
      <vt:lpstr>Skapa informativ rapport utan bilaga</vt:lpstr>
      <vt:lpstr>Skapa informativ rapport med bilaga</vt:lpstr>
      <vt:lpstr>Skapa informativ rapport med bilaga - Välj typ av dokument</vt:lpstr>
      <vt:lpstr>Skapa informativ rapport med bilaga - kompletterande information  </vt:lpstr>
      <vt:lpstr>Skapa informativ rapport med bilaga - Förhandsgranska &amp; Skicka in</vt:lpstr>
      <vt:lpstr>Skapa signal om arbete eller studier</vt:lpstr>
      <vt:lpstr>Signal om arbete eller studier</vt:lpstr>
      <vt:lpstr>Förhandsgranska och Skicka in Signal om arbete eller studier</vt:lpstr>
      <vt:lpstr>Skapa resultatredovisning</vt:lpstr>
      <vt:lpstr>Fyll i Resultatredovisning -  arbete eller studier </vt:lpstr>
      <vt:lpstr>Förhandsgranska och skicka in  resultatersättning - arbete</vt:lpstr>
      <vt:lpstr>Händelser och status </vt:lpstr>
      <vt:lpstr>Sammanställning av olika statusar på handlingar</vt:lpstr>
      <vt:lpstr>Nya händelser - första sidan</vt:lpstr>
      <vt:lpstr>Se händelser och status - deltagarkortet</vt:lpstr>
      <vt:lpstr>Se händelser och status - deltagarlistan</vt:lpstr>
      <vt:lpstr>Exporter</vt:lpstr>
      <vt:lpstr>Exportera deltagarinformation </vt:lpstr>
      <vt:lpstr>Export deltagarinformation till Excel</vt:lpstr>
      <vt:lpstr>Exportera underlag ekonomi</vt:lpstr>
      <vt:lpstr>Export underlag ekonomi till Excel</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fristående aktörer, Steg till arbete</dc:title>
  <dc:creator>Arbetsförmedlingen</dc:creator>
  <cp:keywords>användarstöd</cp:keywords>
  <dc:description>Af 00013_6.0_(2021-06-09, AF9000)</dc:description>
  <cp:lastModifiedBy>Harald Pålbrant</cp:lastModifiedBy>
  <cp:revision>310</cp:revision>
  <dcterms:created xsi:type="dcterms:W3CDTF">2021-09-13T12:23:47Z</dcterms:created>
  <dcterms:modified xsi:type="dcterms:W3CDTF">2024-09-25T13:26:02Z</dcterms:modified>
  <cp:category>Användarstöd mina sidor fristående aktörer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0x01010014A0B615A4987746B2959CA40FE4F9A900E952D1EE823EA54C82ECE96CA790009D</vt:lpwstr>
  </property>
  <property fmtid="{D5CDD505-2E9C-101B-9397-08002B2CF9AE}" pid="3" name="Dokumentstatus">
    <vt:lpwstr>1;#Utkast|4fd34bca-3b4e-4a5b-88f2-24ba8985d36d</vt:lpwstr>
  </property>
  <property fmtid="{D5CDD505-2E9C-101B-9397-08002B2CF9AE}" pid="4" name="Dokumenttyp">
    <vt:lpwstr/>
  </property>
</Properties>
</file>