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31"/>
  </p:notesMasterIdLst>
  <p:handoutMasterIdLst>
    <p:handoutMasterId r:id="rId32"/>
  </p:handoutMasterIdLst>
  <p:sldIdLst>
    <p:sldId id="287" r:id="rId7"/>
    <p:sldId id="349" r:id="rId8"/>
    <p:sldId id="350" r:id="rId9"/>
    <p:sldId id="311" r:id="rId10"/>
    <p:sldId id="312" r:id="rId11"/>
    <p:sldId id="313" r:id="rId12"/>
    <p:sldId id="314" r:id="rId13"/>
    <p:sldId id="315" r:id="rId14"/>
    <p:sldId id="316" r:id="rId15"/>
    <p:sldId id="317" r:id="rId16"/>
    <p:sldId id="351"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Lst>
  <p:sldSz cx="9144000" cy="5143500" type="screen16x9"/>
  <p:notesSz cx="6858000" cy="9144000"/>
  <p:custDataLst>
    <p:tags r:id="rId33"/>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EBE28A-66DD-901A-7253-8AE5537CBFF2}" name="Katarina Nordling" initials="KN" userId="S::katarina.nordling@arbetsformedlingen.se::53afe469-5dcf-4d37-bdf7-73b2d92975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6"/>
  </p:normalViewPr>
  <p:slideViewPr>
    <p:cSldViewPr snapToGrid="0">
      <p:cViewPr varScale="1">
        <p:scale>
          <a:sx n="138" d="100"/>
          <a:sy n="138" d="100"/>
        </p:scale>
        <p:origin x="120" y="120"/>
      </p:cViewPr>
      <p:guideLst>
        <p:guide orient="horz" pos="1711"/>
        <p:guide pos="3311"/>
      </p:guideLst>
    </p:cSldViewPr>
  </p:slid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2025-02-07</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2025-02-07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3460154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2025-02-07</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2025-02-07</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2025-02-07</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2025-02-07</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2025-02-07</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2025-02-07</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2025-02-07</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2025-02-07</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2025-02-07</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arbetsformedlingen.se/download/18.47a458fb16df81b9133c81/riktlinjer-avvikelserapportering.pdf"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slide" Target="slide5.xml"/><Relationship Id="rId21" Type="http://schemas.openxmlformats.org/officeDocument/2006/relationships/slide" Target="slide23.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slide" Target="slide4.xml"/><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18.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17.xml"/><Relationship Id="rId10" Type="http://schemas.openxmlformats.org/officeDocument/2006/relationships/slide" Target="slide12.xml"/><Relationship Id="rId19" Type="http://schemas.openxmlformats.org/officeDocument/2006/relationships/slide" Target="slide21.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slide" Target="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0F34721F-C642-7FF3-5D52-66265864DA4E}"/>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11476" b="11476"/>
          <a:stretch>
            <a:fillRect/>
          </a:stretch>
        </p:blipFill>
        <p:spPr>
          <a:prstGeom prst="rect">
            <a:avLst/>
          </a:prstGeom>
        </p:spPr>
      </p:pic>
      <p:sp>
        <p:nvSpPr>
          <p:cNvPr id="3" name="Rubrik 2">
            <a:extLst>
              <a:ext uri="{FF2B5EF4-FFF2-40B4-BE49-F238E27FC236}">
                <a16:creationId xmlns:a16="http://schemas.microsoft.com/office/drawing/2014/main" id="{E4D33628-C972-4223-B7F5-1E8074EA285B}"/>
              </a:ext>
              <a:ext uri="{C183D7F6-B498-43B3-948B-1728B52AA6E4}">
                <adec:decorative xmlns:adec="http://schemas.microsoft.com/office/drawing/2017/decorative" val="0"/>
              </a:ext>
            </a:extLst>
          </p:cNvPr>
          <p:cNvSpPr>
            <a:spLocks noGrp="1"/>
          </p:cNvSpPr>
          <p:nvPr>
            <p:ph type="ctrTitle"/>
          </p:nvPr>
        </p:nvSpPr>
        <p:spPr>
          <a:xfrm>
            <a:off x="141859" y="3117860"/>
            <a:ext cx="5328000" cy="751680"/>
          </a:xfrm>
        </p:spPr>
        <p:txBody>
          <a:bodyPr/>
          <a:lstStyle/>
          <a:p>
            <a:r>
              <a:rPr lang="sv-SE" sz="1800" dirty="0"/>
              <a:t>Arbetsmarknadsutbildning och förberedande utbildning – Yrkessvenska A</a:t>
            </a:r>
          </a:p>
        </p:txBody>
      </p:sp>
      <p:sp>
        <p:nvSpPr>
          <p:cNvPr id="4" name="Underrubrik 3">
            <a:extLst>
              <a:ext uri="{FF2B5EF4-FFF2-40B4-BE49-F238E27FC236}">
                <a16:creationId xmlns:a16="http://schemas.microsoft.com/office/drawing/2014/main" id="{2A889C2A-BC79-4C98-A073-B6ED4A97DA5E}"/>
              </a:ext>
              <a:ext uri="{C183D7F6-B498-43B3-948B-1728B52AA6E4}">
                <adec:decorative xmlns:adec="http://schemas.microsoft.com/office/drawing/2017/decorative" val="1"/>
              </a:ext>
            </a:extLst>
          </p:cNvPr>
          <p:cNvSpPr>
            <a:spLocks noGrp="1"/>
          </p:cNvSpPr>
          <p:nvPr>
            <p:ph type="subTitle" idx="1"/>
          </p:nvPr>
        </p:nvSpPr>
        <p:spPr>
          <a:xfrm>
            <a:off x="141859" y="3873860"/>
            <a:ext cx="5328000" cy="757820"/>
          </a:xfrm>
        </p:spPr>
        <p:txBody>
          <a:bodyPr/>
          <a:lstStyle/>
          <a:p>
            <a:pPr>
              <a:lnSpc>
                <a:spcPct val="90000"/>
              </a:lnSpc>
              <a:spcAft>
                <a:spcPts val="600"/>
              </a:spcAft>
            </a:pPr>
            <a:r>
              <a:rPr lang="sv-SE" altLang="sv-SE" sz="1600" dirty="0"/>
              <a:t>Leverantörer</a:t>
            </a:r>
          </a:p>
          <a:p>
            <a:pPr>
              <a:lnSpc>
                <a:spcPct val="90000"/>
              </a:lnSpc>
              <a:spcAft>
                <a:spcPts val="600"/>
              </a:spcAft>
            </a:pPr>
            <a:r>
              <a:rPr kumimoji="0" lang="sv-SE" altLang="sv-SE" sz="1600" b="0" i="0" u="none" strike="noStrike" kern="1200" cap="none" spc="0" normalizeH="0" baseline="0" noProof="0" dirty="0">
                <a:ln>
                  <a:noFill/>
                </a:ln>
                <a:solidFill>
                  <a:prstClr val="white"/>
                </a:solidFill>
                <a:effectLst/>
                <a:uLnTx/>
                <a:uFill>
                  <a:solidFill>
                    <a:srgbClr val="95C23D"/>
                  </a:solidFill>
                </a:uFill>
                <a:ea typeface="+mn-ea"/>
                <a:cs typeface="+mn-cs"/>
              </a:rPr>
              <a:t>Användarstöd uppdaterat 2025-02-07</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3A0322-36B3-6A2F-639D-A850303F5C0F}"/>
              </a:ext>
            </a:extLst>
          </p:cNvPr>
          <p:cNvSpPr>
            <a:spLocks noGrp="1"/>
          </p:cNvSpPr>
          <p:nvPr>
            <p:ph type="title"/>
          </p:nvPr>
        </p:nvSpPr>
        <p:spPr>
          <a:xfrm>
            <a:off x="575043" y="202870"/>
            <a:ext cx="7422784" cy="337500"/>
          </a:xfrm>
        </p:spPr>
        <p:txBody>
          <a:bodyPr/>
          <a:lstStyle/>
          <a:p>
            <a:r>
              <a:rPr lang="sv-SE" sz="2400" dirty="0">
                <a:solidFill>
                  <a:srgbClr val="00005A"/>
                </a:solidFill>
              </a:rPr>
              <a:t>Gemensam planering - innehåll</a:t>
            </a:r>
            <a:br>
              <a:rPr lang="sv-SE" sz="2400" b="0" i="0" dirty="0">
                <a:solidFill>
                  <a:srgbClr val="8A8A8A"/>
                </a:solidFill>
                <a:effectLst/>
              </a:rPr>
            </a:br>
            <a:endParaRPr lang="sv-SE" sz="2400" dirty="0"/>
          </a:p>
        </p:txBody>
      </p:sp>
      <p:sp>
        <p:nvSpPr>
          <p:cNvPr id="3" name="Platshållare för innehåll 2">
            <a:extLst>
              <a:ext uri="{FF2B5EF4-FFF2-40B4-BE49-F238E27FC236}">
                <a16:creationId xmlns:a16="http://schemas.microsoft.com/office/drawing/2014/main" id="{1BCCEBBF-3F05-9E53-C12F-ADBBD78DE4B0}"/>
              </a:ext>
            </a:extLst>
          </p:cNvPr>
          <p:cNvSpPr>
            <a:spLocks noGrp="1"/>
          </p:cNvSpPr>
          <p:nvPr>
            <p:ph idx="1"/>
          </p:nvPr>
        </p:nvSpPr>
        <p:spPr>
          <a:xfrm>
            <a:off x="4211780" y="865909"/>
            <a:ext cx="4765965" cy="3962400"/>
          </a:xfrm>
        </p:spPr>
        <p:txBody>
          <a:bodyPr/>
          <a:lstStyle/>
          <a:p>
            <a:pPr marL="0" indent="0" algn="l">
              <a:buNone/>
            </a:pPr>
            <a:r>
              <a:rPr lang="sv-SE" sz="1200" b="0" i="0" dirty="0">
                <a:solidFill>
                  <a:srgbClr val="323232"/>
                </a:solidFill>
                <a:effectLst/>
              </a:rPr>
              <a:t>I den </a:t>
            </a:r>
            <a:r>
              <a:rPr lang="sv-SE" sz="1200" dirty="0">
                <a:solidFill>
                  <a:srgbClr val="323232"/>
                </a:solidFill>
              </a:rPr>
              <a:t>gemensamma</a:t>
            </a:r>
            <a:r>
              <a:rPr lang="sv-SE" sz="1200" b="0" i="0" dirty="0">
                <a:solidFill>
                  <a:srgbClr val="323232"/>
                </a:solidFill>
                <a:effectLst/>
              </a:rPr>
              <a:t> planeringen behöver Arbetsförmedlingen få information om vilka aktiviteter som ska genomföras under utbildningen. Beskriv alltid kortfattat yrkesinriktning samt deltagarens behov av undervisning inom det aktuella yrket.</a:t>
            </a:r>
          </a:p>
          <a:p>
            <a:pPr marL="0" indent="0" algn="l">
              <a:buNone/>
            </a:pPr>
            <a:r>
              <a:rPr lang="sv-SE" sz="1200" b="0" i="1" dirty="0">
                <a:solidFill>
                  <a:srgbClr val="323232"/>
                </a:solidFill>
                <a:effectLst/>
              </a:rPr>
              <a:t>Exempel: Undervisning riktat till yrket lokalvård med fokus på skriftliga instruktioner och kommunikation med kund eller Läs och skrivfärdigheter samt kommunikation inom vårdyrket.</a:t>
            </a:r>
            <a:endParaRPr lang="sv-SE" sz="1200" b="0" i="0" dirty="0">
              <a:solidFill>
                <a:srgbClr val="323232"/>
              </a:solidFill>
              <a:effectLst/>
            </a:endParaRPr>
          </a:p>
          <a:p>
            <a:pPr marL="0" indent="0" algn="l">
              <a:buNone/>
            </a:pPr>
            <a:r>
              <a:rPr lang="sv-SE" sz="1200" b="0" i="0" dirty="0">
                <a:solidFill>
                  <a:srgbClr val="323232"/>
                </a:solidFill>
                <a:effectLst/>
              </a:rPr>
              <a:t>Annan information som också ska anges vid behov är:</a:t>
            </a:r>
          </a:p>
          <a:p>
            <a:r>
              <a:rPr lang="sv-SE" sz="1200" b="0" i="0" dirty="0">
                <a:solidFill>
                  <a:srgbClr val="323232"/>
                </a:solidFill>
                <a:effectLst/>
              </a:rPr>
              <a:t>Resultat av inledande språk- och nivåbedömningstest, exempelvis när detta indikerar att deltagaren kommer att behöva mer stöd och/eller inte har förutsättningar att klara av tjänsten.</a:t>
            </a:r>
          </a:p>
          <a:p>
            <a:r>
              <a:rPr lang="sv-SE" sz="1200" dirty="0">
                <a:solidFill>
                  <a:srgbClr val="323232"/>
                </a:solidFill>
              </a:rPr>
              <a:t>O</a:t>
            </a:r>
            <a:r>
              <a:rPr lang="sv-SE" sz="1200" b="0" i="0" dirty="0">
                <a:solidFill>
                  <a:srgbClr val="323232"/>
                </a:solidFill>
                <a:effectLst/>
              </a:rPr>
              <a:t>m deltagaren ska delta i undervisning på distans och i vilken omfattning.</a:t>
            </a:r>
          </a:p>
          <a:p>
            <a:pPr marL="0" indent="0" algn="l">
              <a:buNone/>
            </a:pPr>
            <a:r>
              <a:rPr lang="sv-SE" sz="1200" b="0" i="0" dirty="0">
                <a:solidFill>
                  <a:srgbClr val="323232"/>
                </a:solidFill>
                <a:effectLst/>
              </a:rPr>
              <a:t>För Yrkessvenska A anges information om Yrkesinriktning och behov av undervisning i rutan för </a:t>
            </a:r>
            <a:r>
              <a:rPr lang="sv-SE" sz="1200" b="1" i="0" dirty="0">
                <a:solidFill>
                  <a:srgbClr val="323232"/>
                </a:solidFill>
                <a:effectLst/>
              </a:rPr>
              <a:t>Ange behov av eventuella stödinsatser</a:t>
            </a:r>
            <a:r>
              <a:rPr lang="sv-SE" sz="1200" b="0" i="0" dirty="0">
                <a:solidFill>
                  <a:srgbClr val="323232"/>
                </a:solidFill>
                <a:effectLst/>
              </a:rPr>
              <a:t>. Annan information anges under </a:t>
            </a:r>
            <a:r>
              <a:rPr lang="sv-SE" sz="1200" b="1" i="0" dirty="0">
                <a:solidFill>
                  <a:srgbClr val="323232"/>
                </a:solidFill>
                <a:effectLst/>
              </a:rPr>
              <a:t>Övrigt. </a:t>
            </a:r>
          </a:p>
          <a:p>
            <a:pPr marL="0" indent="0" algn="l">
              <a:buNone/>
            </a:pPr>
            <a:r>
              <a:rPr lang="sv-SE" sz="1200" b="0" i="0" dirty="0">
                <a:solidFill>
                  <a:srgbClr val="323232"/>
                </a:solidFill>
                <a:effectLst/>
              </a:rPr>
              <a:t>När du är färdig klickar du på </a:t>
            </a:r>
            <a:r>
              <a:rPr lang="sv-SE" sz="1200" b="1" i="0" dirty="0">
                <a:solidFill>
                  <a:srgbClr val="323232"/>
                </a:solidFill>
                <a:effectLst/>
              </a:rPr>
              <a:t>Skicka in.</a:t>
            </a:r>
            <a:endParaRPr lang="sv-SE" sz="1200" b="0" i="0" dirty="0">
              <a:solidFill>
                <a:srgbClr val="323232"/>
              </a:solidFill>
              <a:effectLst/>
            </a:endParaRPr>
          </a:p>
          <a:p>
            <a:pPr marL="0" indent="0" algn="l">
              <a:buNone/>
            </a:pPr>
            <a:r>
              <a:rPr lang="sv-SE" sz="1200" b="0" i="0" dirty="0">
                <a:solidFill>
                  <a:srgbClr val="323232"/>
                </a:solidFill>
                <a:effectLst/>
              </a:rPr>
              <a:t>När Arbetsförmedlingen har bekräftat den gemensamma utbildningsplanen ändras statusen till </a:t>
            </a:r>
            <a:r>
              <a:rPr lang="sv-SE" sz="1200" b="1" i="0" dirty="0">
                <a:solidFill>
                  <a:srgbClr val="323232"/>
                </a:solidFill>
                <a:effectLst/>
              </a:rPr>
              <a:t>Bekräftad.</a:t>
            </a:r>
            <a:endParaRPr lang="sv-SE" sz="1200" b="1" i="0" dirty="0">
              <a:solidFill>
                <a:srgbClr val="8A8A8A"/>
              </a:solidFill>
              <a:effectLst/>
            </a:endParaRPr>
          </a:p>
          <a:p>
            <a:pPr marL="0" indent="0">
              <a:buNone/>
            </a:pPr>
            <a:endParaRPr lang="sv-SE" sz="1100" dirty="0"/>
          </a:p>
        </p:txBody>
      </p:sp>
      <p:pic>
        <p:nvPicPr>
          <p:cNvPr id="6" name="Bildobjekt 5">
            <a:extLst>
              <a:ext uri="{FF2B5EF4-FFF2-40B4-BE49-F238E27FC236}">
                <a16:creationId xmlns:a16="http://schemas.microsoft.com/office/drawing/2014/main" id="{60DD69E5-C9A3-6F99-58FB-04DBC969BA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0878" y="865909"/>
            <a:ext cx="3513990" cy="25780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930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15E932-6791-36BB-3966-39FA18F90F83}"/>
              </a:ext>
            </a:extLst>
          </p:cNvPr>
          <p:cNvSpPr>
            <a:spLocks noGrp="1"/>
          </p:cNvSpPr>
          <p:nvPr>
            <p:ph type="title"/>
          </p:nvPr>
        </p:nvSpPr>
        <p:spPr>
          <a:xfrm>
            <a:off x="576002" y="174590"/>
            <a:ext cx="7422784" cy="418341"/>
          </a:xfrm>
        </p:spPr>
        <p:txBody>
          <a:bodyPr/>
          <a:lstStyle/>
          <a:p>
            <a:r>
              <a:rPr lang="sv-SE" sz="2400" dirty="0"/>
              <a:t>Avvikelserapport</a:t>
            </a:r>
            <a:br>
              <a:rPr lang="sv-SE" sz="2400" dirty="0"/>
            </a:br>
            <a:endParaRPr lang="sv-SE" sz="2400" dirty="0"/>
          </a:p>
        </p:txBody>
      </p:sp>
      <p:pic>
        <p:nvPicPr>
          <p:cNvPr id="6" name="Bildobjekt 5">
            <a:extLst>
              <a:ext uri="{FF2B5EF4-FFF2-40B4-BE49-F238E27FC236}">
                <a16:creationId xmlns:a16="http://schemas.microsoft.com/office/drawing/2014/main" id="{10E23EFA-07D1-4070-3252-E11280000DE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8682" y="710802"/>
            <a:ext cx="3128924" cy="4071937"/>
          </a:xfrm>
          <a:prstGeom prst="rect">
            <a:avLst/>
          </a:prstGeom>
          <a:ln>
            <a:noFill/>
          </a:ln>
          <a:effectLst>
            <a:outerShdw blurRad="292100" dist="139700" dir="2700000" algn="tl" rotWithShape="0">
              <a:srgbClr val="333333">
                <a:alpha val="65000"/>
              </a:srgbClr>
            </a:outerShdw>
          </a:effectLst>
        </p:spPr>
      </p:pic>
      <p:sp>
        <p:nvSpPr>
          <p:cNvPr id="7" name="Platshållare för innehåll 2">
            <a:extLst>
              <a:ext uri="{FF2B5EF4-FFF2-40B4-BE49-F238E27FC236}">
                <a16:creationId xmlns:a16="http://schemas.microsoft.com/office/drawing/2014/main" id="{19904DB1-48B1-E02F-F80B-6FF008886E73}"/>
              </a:ext>
            </a:extLst>
          </p:cNvPr>
          <p:cNvSpPr>
            <a:spLocks noGrp="1"/>
          </p:cNvSpPr>
          <p:nvPr>
            <p:ph idx="1"/>
          </p:nvPr>
        </p:nvSpPr>
        <p:spPr>
          <a:xfrm>
            <a:off x="4207951" y="715022"/>
            <a:ext cx="4581426" cy="4133653"/>
          </a:xfrm>
        </p:spPr>
        <p:txBody>
          <a:bodyPr>
            <a:normAutofit fontScale="25000" lnSpcReduction="20000"/>
          </a:bodyPr>
          <a:lstStyle/>
          <a:p>
            <a:pPr marL="0" indent="0" algn="l">
              <a:buNone/>
            </a:pPr>
            <a:r>
              <a:rPr lang="sv-SE" sz="4800" b="0" i="0" dirty="0">
                <a:solidFill>
                  <a:srgbClr val="323232"/>
                </a:solidFill>
                <a:effectLst/>
              </a:rPr>
              <a:t>Om den arbetssökande inte följer sin planering eller missköter sig ska du skyndsamt registrera en </a:t>
            </a:r>
            <a:r>
              <a:rPr lang="sv-SE" sz="4800" b="1" i="0" dirty="0">
                <a:solidFill>
                  <a:srgbClr val="323232"/>
                </a:solidFill>
                <a:effectLst/>
              </a:rPr>
              <a:t>Avvikelserapport</a:t>
            </a:r>
            <a:r>
              <a:rPr lang="sv-SE" sz="4800" b="0" i="0" dirty="0">
                <a:solidFill>
                  <a:srgbClr val="323232"/>
                </a:solidFill>
                <a:effectLst/>
              </a:rPr>
              <a:t>.</a:t>
            </a:r>
          </a:p>
          <a:p>
            <a:pPr>
              <a:buFont typeface="Arial" panose="020B0604020202020204" pitchFamily="34" charset="0"/>
              <a:buChar char="•"/>
            </a:pPr>
            <a:r>
              <a:rPr lang="sv-SE" sz="4800" i="0" dirty="0">
                <a:solidFill>
                  <a:srgbClr val="323232"/>
                </a:solidFill>
                <a:effectLst/>
              </a:rPr>
              <a:t>Välj orsak till avvikelse och beskrivning under fliken </a:t>
            </a:r>
            <a:r>
              <a:rPr lang="sv-SE" sz="4800" b="1" i="0" dirty="0">
                <a:solidFill>
                  <a:srgbClr val="323232"/>
                </a:solidFill>
                <a:effectLst/>
              </a:rPr>
              <a:t>Avvikelse</a:t>
            </a:r>
            <a:r>
              <a:rPr lang="sv-SE" sz="4800" i="0" dirty="0">
                <a:solidFill>
                  <a:srgbClr val="323232"/>
                </a:solidFill>
                <a:effectLst/>
              </a:rPr>
              <a:t>.  Ange därefter aktuellt datum eller period för händelsen.</a:t>
            </a:r>
            <a:endParaRPr lang="sv-SE" sz="4800" dirty="0">
              <a:solidFill>
                <a:srgbClr val="8A8A8A"/>
              </a:solidFill>
            </a:endParaRPr>
          </a:p>
          <a:p>
            <a:pPr>
              <a:buFont typeface="Arial" panose="020B0604020202020204" pitchFamily="34" charset="0"/>
              <a:buChar char="•"/>
            </a:pPr>
            <a:r>
              <a:rPr lang="sv-SE" sz="4800" b="0" i="0" dirty="0">
                <a:solidFill>
                  <a:srgbClr val="323232"/>
                </a:solidFill>
                <a:effectLst/>
              </a:rPr>
              <a:t>Det kan exempelvis vara vid frånvaro från bokade möten eller planerade aktiviteter. Även sjukfrånvaro eller positiv frånvaro ska rapporteras i Avvikelserapporten och inte i den Informativa rapporten, exempelvis frånvaro pga. arbete eller arbetsintervju.</a:t>
            </a:r>
          </a:p>
          <a:p>
            <a:pPr algn="l">
              <a:buFont typeface="Arial" panose="020B0604020202020204" pitchFamily="34" charset="0"/>
              <a:buChar char="•"/>
            </a:pPr>
            <a:r>
              <a:rPr lang="sv-SE" sz="4800" b="0" i="0" dirty="0">
                <a:solidFill>
                  <a:srgbClr val="323232"/>
                </a:solidFill>
                <a:effectLst/>
              </a:rPr>
              <a:t>Om deltagaren meddelar sjukfrånvaro för flera dagar ska du endast skicka in en avvikelserapport. Du ska däremot skicka avvikelserapport vid varje enskilt tillfälle, samma dag, om deltagaren är frånvarande utan känd orsak eller uteblir från flera bokade möten.</a:t>
            </a:r>
          </a:p>
          <a:p>
            <a:pPr algn="l">
              <a:buFont typeface="Arial" panose="020B0604020202020204" pitchFamily="34" charset="0"/>
              <a:buChar char="•"/>
            </a:pPr>
            <a:r>
              <a:rPr lang="sv-SE" sz="4800" b="0" i="0" dirty="0">
                <a:solidFill>
                  <a:srgbClr val="323232"/>
                </a:solidFill>
                <a:effectLst/>
              </a:rPr>
              <a:t>Om det är flera avvikelser på samma dag ska en separat avvikelserapport skickas för varje enskild avvikelse.</a:t>
            </a:r>
            <a:endParaRPr lang="sv-SE" sz="4800" b="0" i="0" dirty="0">
              <a:solidFill>
                <a:srgbClr val="8A8A8A"/>
              </a:solidFill>
              <a:effectLst/>
            </a:endParaRPr>
          </a:p>
          <a:p>
            <a:pPr marL="0" indent="0" algn="l">
              <a:buNone/>
            </a:pPr>
            <a:r>
              <a:rPr lang="sv-SE" sz="4800" b="0" i="0" dirty="0">
                <a:solidFill>
                  <a:srgbClr val="323232"/>
                </a:solidFill>
                <a:effectLst/>
              </a:rPr>
              <a:t> </a:t>
            </a:r>
          </a:p>
          <a:p>
            <a:pPr marL="0" indent="0">
              <a:buNone/>
            </a:pPr>
            <a:r>
              <a:rPr lang="sv-SE" sz="4800" b="0" i="0" dirty="0">
                <a:solidFill>
                  <a:srgbClr val="323232"/>
                </a:solidFill>
                <a:effectLst/>
              </a:rPr>
              <a:t>Inkomna avvikelserapporter tas emot och hanteras centralt på Arbetsförmedlingen. Arbetsförmedlingen kan kontakta leverantören med anledning av avvikelserapporten, till exempel för komplettering av informationen eller om innehållet påverkar planeringen hos leverantören eller deltagarens rätt att kvarstå i tjänsten hos leverantören</a:t>
            </a:r>
            <a:r>
              <a:rPr lang="sv-SE" sz="4800" dirty="0">
                <a:solidFill>
                  <a:srgbClr val="323232"/>
                </a:solidFill>
              </a:rPr>
              <a:t>. Mer information om </a:t>
            </a:r>
            <a:r>
              <a:rPr lang="sv-SE" sz="4800" dirty="0">
                <a:hlinkClick r:id="rId3"/>
              </a:rPr>
              <a:t>Avvikelserapportering vid upphandlade arbetsförmedlingstjänster (arbetsformedlingen.se)</a:t>
            </a:r>
            <a:endParaRPr lang="sv-SE" sz="4800" b="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340213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EB32E8-FECC-1EE2-2051-0A7BD21CF29A}"/>
              </a:ext>
            </a:extLst>
          </p:cNvPr>
          <p:cNvSpPr>
            <a:spLocks noGrp="1"/>
          </p:cNvSpPr>
          <p:nvPr>
            <p:ph type="title"/>
          </p:nvPr>
        </p:nvSpPr>
        <p:spPr>
          <a:xfrm>
            <a:off x="576002" y="202871"/>
            <a:ext cx="7422784" cy="448294"/>
          </a:xfrm>
        </p:spPr>
        <p:txBody>
          <a:bodyPr/>
          <a:lstStyle/>
          <a:p>
            <a:r>
              <a:rPr lang="sv-SE" sz="2400" b="1" i="0" dirty="0">
                <a:solidFill>
                  <a:srgbClr val="00005A"/>
                </a:solidFill>
                <a:effectLst/>
              </a:rPr>
              <a:t>Informativ rapport</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83C7CA3A-B152-43A9-4FC6-F1FB8289C57F}"/>
              </a:ext>
            </a:extLst>
          </p:cNvPr>
          <p:cNvSpPr>
            <a:spLocks noGrp="1"/>
          </p:cNvSpPr>
          <p:nvPr>
            <p:ph idx="1"/>
          </p:nvPr>
        </p:nvSpPr>
        <p:spPr>
          <a:xfrm>
            <a:off x="4052456" y="734291"/>
            <a:ext cx="4903924" cy="4206339"/>
          </a:xfrm>
        </p:spPr>
        <p:txBody>
          <a:bodyPr/>
          <a:lstStyle/>
          <a:p>
            <a:pPr marL="0" indent="0" algn="l">
              <a:buNone/>
            </a:pPr>
            <a:r>
              <a:rPr lang="sv-SE" sz="1200" b="0" i="0" dirty="0">
                <a:solidFill>
                  <a:srgbClr val="323232"/>
                </a:solidFill>
                <a:effectLst/>
              </a:rPr>
              <a:t>Den informativa rapporten kan antingen skickas in på begäran av Arbetsförmedlingen eller utifrån ditt behov som leverantör</a:t>
            </a:r>
            <a:r>
              <a:rPr lang="sv-SE" sz="1200" dirty="0">
                <a:solidFill>
                  <a:srgbClr val="323232"/>
                </a:solidFill>
              </a:rPr>
              <a:t> och kan </a:t>
            </a:r>
            <a:r>
              <a:rPr lang="sv-SE" sz="1200" b="0" i="0" dirty="0">
                <a:solidFill>
                  <a:srgbClr val="323232"/>
                </a:solidFill>
                <a:effectLst/>
              </a:rPr>
              <a:t>vara en hjälp för Arbetsförmedlingen att besluta om det är aktuellt att förlänga tjänsten med ytterligare ett block. Ett annat exempel kan vara att du som leverantören bifogar och skickar in deltagarens schema. </a:t>
            </a:r>
          </a:p>
          <a:p>
            <a:pPr marL="0" indent="0" algn="l">
              <a:buNone/>
            </a:pPr>
            <a:r>
              <a:rPr lang="sv-SE" sz="1200" b="0" i="0" dirty="0">
                <a:solidFill>
                  <a:srgbClr val="323232"/>
                </a:solidFill>
                <a:effectLst/>
              </a:rPr>
              <a:t>Innan en informativ rapport kan registreras måste den gemensamma utbildningsplanen skapas och skickas in.</a:t>
            </a:r>
            <a:endParaRPr lang="sv-SE" sz="1200" b="0" i="0" dirty="0">
              <a:solidFill>
                <a:srgbClr val="8A8A8A"/>
              </a:solidFill>
              <a:effectLst/>
            </a:endParaRPr>
          </a:p>
          <a:p>
            <a:pPr marL="0" indent="0" algn="l">
              <a:buNone/>
            </a:pPr>
            <a:r>
              <a:rPr lang="sv-SE" sz="1200" b="0" i="0" dirty="0">
                <a:solidFill>
                  <a:srgbClr val="323232"/>
                </a:solidFill>
                <a:effectLst/>
              </a:rPr>
              <a:t>Informativ rapport kan innehålla information eller handlingar om den arbetssökandes resultat, nivåbedömning i svenska eller sammanfattning av vägledning och kartläggning av olika slag. Exempel på dokument som kan registreras eller bifogas i PDF-format är:</a:t>
            </a:r>
            <a:endParaRPr lang="sv-SE" sz="1200" b="0" i="0" dirty="0">
              <a:solidFill>
                <a:srgbClr val="8A8A8A"/>
              </a:solidFill>
              <a:effectLst/>
            </a:endParaRPr>
          </a:p>
          <a:p>
            <a:pPr marL="0" indent="0" algn="l">
              <a:buNone/>
            </a:pPr>
            <a:r>
              <a:rPr lang="sv-SE" sz="1200" b="0" i="0" dirty="0">
                <a:solidFill>
                  <a:srgbClr val="323232"/>
                </a:solidFill>
                <a:effectLst/>
              </a:rPr>
              <a:t>• Resultat av språk- och bedömningstester i Yrkessvenska</a:t>
            </a:r>
            <a:endParaRPr lang="sv-SE" sz="1200" b="0" i="0" dirty="0">
              <a:solidFill>
                <a:srgbClr val="8A8A8A"/>
              </a:solidFill>
              <a:effectLst/>
            </a:endParaRPr>
          </a:p>
          <a:p>
            <a:pPr marL="0" indent="0" algn="l">
              <a:buNone/>
            </a:pPr>
            <a:r>
              <a:rPr lang="sv-SE" sz="1200" b="0" i="0" dirty="0">
                <a:solidFill>
                  <a:srgbClr val="323232"/>
                </a:solidFill>
                <a:effectLst/>
              </a:rPr>
              <a:t>• Dokumentation och intyg för den bedömning som sker i Meritportföljen</a:t>
            </a:r>
            <a:endParaRPr lang="sv-SE" sz="1200" b="0" i="0" dirty="0">
              <a:solidFill>
                <a:srgbClr val="8A8A8A"/>
              </a:solidFill>
              <a:effectLst/>
            </a:endParaRPr>
          </a:p>
          <a:p>
            <a:pPr marL="0" indent="0" algn="l">
              <a:buNone/>
            </a:pPr>
            <a:r>
              <a:rPr lang="sv-SE" sz="1200" b="0" i="0" dirty="0">
                <a:solidFill>
                  <a:srgbClr val="323232"/>
                </a:solidFill>
                <a:effectLst/>
              </a:rPr>
              <a:t>• Skriftliga rapporter och/eller dokument som redovisar resultat av test- och kartläggningsveckor</a:t>
            </a:r>
            <a:endParaRPr lang="sv-SE" sz="1200" b="0" i="0" dirty="0">
              <a:solidFill>
                <a:srgbClr val="8A8A8A"/>
              </a:solidFill>
              <a:effectLst/>
            </a:endParaRPr>
          </a:p>
          <a:p>
            <a:pPr marL="0" indent="0" algn="l">
              <a:buNone/>
            </a:pPr>
            <a:r>
              <a:rPr lang="sv-SE" sz="1200" b="0" i="0" dirty="0">
                <a:solidFill>
                  <a:srgbClr val="323232"/>
                </a:solidFill>
                <a:effectLst/>
              </a:rPr>
              <a:t>• Certifikat</a:t>
            </a:r>
          </a:p>
          <a:p>
            <a:pPr marL="0" indent="0">
              <a:buNone/>
            </a:pPr>
            <a:r>
              <a:rPr lang="sv-SE" sz="1200" b="0" i="0" dirty="0">
                <a:solidFill>
                  <a:srgbClr val="323232"/>
                </a:solidFill>
                <a:effectLst/>
              </a:rPr>
              <a:t>• Periodisk rapport</a:t>
            </a:r>
            <a:endParaRPr lang="sv-SE" sz="1200" b="0" i="0" dirty="0">
              <a:solidFill>
                <a:srgbClr val="8A8A8A"/>
              </a:solidFill>
              <a:effectLst/>
            </a:endParaRPr>
          </a:p>
          <a:p>
            <a:pPr marL="0" indent="0" algn="l">
              <a:buNone/>
            </a:pPr>
            <a:r>
              <a:rPr lang="sv-SE" sz="1200" b="0" i="0" dirty="0">
                <a:solidFill>
                  <a:srgbClr val="323232"/>
                </a:solidFill>
                <a:effectLst/>
              </a:rPr>
              <a:t>Tänk på att vara extra noggrann så rätt PDF-fil bifogas och skickas in till Arbetsförmedlingen.</a:t>
            </a:r>
            <a:endParaRPr lang="sv-SE" sz="1200" b="0" i="0" dirty="0">
              <a:solidFill>
                <a:srgbClr val="8A8A8A"/>
              </a:solidFill>
              <a:effectLst/>
            </a:endParaRPr>
          </a:p>
          <a:p>
            <a:pPr marL="0" indent="0">
              <a:buNone/>
            </a:pPr>
            <a:endParaRPr lang="sv-SE" sz="1050" dirty="0"/>
          </a:p>
        </p:txBody>
      </p:sp>
      <p:pic>
        <p:nvPicPr>
          <p:cNvPr id="6" name="Bildobjekt 5">
            <a:extLst>
              <a:ext uri="{FF2B5EF4-FFF2-40B4-BE49-F238E27FC236}">
                <a16:creationId xmlns:a16="http://schemas.microsoft.com/office/drawing/2014/main" id="{CEEF0F50-8F20-C07E-3976-DDFBE768CB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1301" y="734291"/>
            <a:ext cx="3395681" cy="2646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62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14864D-DC51-442D-493A-A336FD46AD8A}"/>
              </a:ext>
            </a:extLst>
          </p:cNvPr>
          <p:cNvSpPr>
            <a:spLocks noGrp="1"/>
          </p:cNvSpPr>
          <p:nvPr>
            <p:ph type="title"/>
          </p:nvPr>
        </p:nvSpPr>
        <p:spPr>
          <a:xfrm>
            <a:off x="575043" y="390012"/>
            <a:ext cx="7422784" cy="675000"/>
          </a:xfrm>
        </p:spPr>
        <p:txBody>
          <a:bodyPr/>
          <a:lstStyle/>
          <a:p>
            <a:r>
              <a:rPr lang="sv-SE" sz="2400" b="1" i="0" dirty="0">
                <a:solidFill>
                  <a:srgbClr val="00005A"/>
                </a:solidFill>
                <a:effectLst/>
              </a:rPr>
              <a:t>Avbrottsrapport – avbrott före start</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A4E0A520-1F1E-E2AC-A43F-1678E53261D6}"/>
              </a:ext>
            </a:extLst>
          </p:cNvPr>
          <p:cNvSpPr>
            <a:spLocks noGrp="1"/>
          </p:cNvSpPr>
          <p:nvPr>
            <p:ph idx="1"/>
          </p:nvPr>
        </p:nvSpPr>
        <p:spPr>
          <a:xfrm>
            <a:off x="575044" y="1258976"/>
            <a:ext cx="7225066" cy="2424849"/>
          </a:xfrm>
        </p:spPr>
        <p:txBody>
          <a:bodyPr>
            <a:noAutofit/>
          </a:bodyPr>
          <a:lstStyle/>
          <a:p>
            <a:pPr marL="0" indent="0" algn="l">
              <a:buNone/>
            </a:pPr>
            <a:r>
              <a:rPr lang="sv-SE" sz="1200" b="0" i="0" dirty="0">
                <a:solidFill>
                  <a:srgbClr val="323232"/>
                </a:solidFill>
                <a:effectLst/>
              </a:rPr>
              <a:t>För många av Arbetsförmedlingens arbetsmarknadsutbildningar är det upphandlat att utbildningsleverantörer har rätt till ersättning för startveckan om Arbetsförmedlingen avropar en plats som sedan inte används. </a:t>
            </a:r>
          </a:p>
          <a:p>
            <a:pPr marL="0" indent="0" algn="l">
              <a:buNone/>
            </a:pPr>
            <a:endParaRPr lang="sv-SE" sz="1200" b="0" i="0" dirty="0">
              <a:solidFill>
                <a:srgbClr val="323232"/>
              </a:solidFill>
              <a:effectLst/>
            </a:endParaRPr>
          </a:p>
          <a:p>
            <a:pPr marL="0" indent="0" algn="l">
              <a:buNone/>
            </a:pPr>
            <a:r>
              <a:rPr lang="sv-SE" sz="1200" b="0" i="0" dirty="0">
                <a:solidFill>
                  <a:srgbClr val="323232"/>
                </a:solidFill>
                <a:effectLst/>
              </a:rPr>
              <a:t>Det kan därför hända att en arbetssökande blir anvisad till en arbetsmarknadsutbildning men där den arbetssökande av något skäl inte kan börja på utbildningen.</a:t>
            </a:r>
            <a:endParaRPr lang="sv-SE" sz="1200" b="0" i="0" dirty="0">
              <a:solidFill>
                <a:srgbClr val="8A8A8A"/>
              </a:solidFill>
              <a:effectLst/>
            </a:endParaRPr>
          </a:p>
          <a:p>
            <a:pPr marL="0" indent="0" algn="l">
              <a:buNone/>
            </a:pPr>
            <a:br>
              <a:rPr lang="sv-SE" sz="1200" b="0" i="0" dirty="0">
                <a:solidFill>
                  <a:srgbClr val="323232"/>
                </a:solidFill>
                <a:effectLst/>
              </a:rPr>
            </a:br>
            <a:endParaRPr lang="sv-SE" sz="1200" b="0" i="0" dirty="0">
              <a:solidFill>
                <a:srgbClr val="8A8A8A"/>
              </a:solidFill>
              <a:effectLst/>
            </a:endParaRPr>
          </a:p>
          <a:p>
            <a:pPr marL="0" indent="0" algn="l">
              <a:buNone/>
            </a:pPr>
            <a:r>
              <a:rPr lang="sv-SE" sz="1200" b="0" i="0" dirty="0">
                <a:solidFill>
                  <a:srgbClr val="323232"/>
                </a:solidFill>
                <a:effectLst/>
              </a:rPr>
              <a:t>Om ett scenario uppstår där utbildningen har börjat men Arbetsförmedlingen i efterhand får information att deltagaren aldrig började, gör Arbetsförmedlingen ett så kallat retroaktivt avbrott före start.</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57149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9A2286-9969-1AB5-4F4E-859F0571AE4F}"/>
              </a:ext>
            </a:extLst>
          </p:cNvPr>
          <p:cNvSpPr>
            <a:spLocks noGrp="1"/>
          </p:cNvSpPr>
          <p:nvPr>
            <p:ph type="title"/>
          </p:nvPr>
        </p:nvSpPr>
        <p:spPr>
          <a:xfrm>
            <a:off x="576002" y="245291"/>
            <a:ext cx="7422784" cy="511580"/>
          </a:xfrm>
        </p:spPr>
        <p:txBody>
          <a:bodyPr/>
          <a:lstStyle/>
          <a:p>
            <a:r>
              <a:rPr lang="sv-SE" sz="2400" b="1" i="0" dirty="0">
                <a:solidFill>
                  <a:srgbClr val="00005A"/>
                </a:solidFill>
                <a:effectLst/>
              </a:rPr>
              <a:t>Avbrottsrapport - registrering</a:t>
            </a:r>
            <a:br>
              <a:rPr lang="sv-SE" sz="2400" b="0" i="0" dirty="0">
                <a:solidFill>
                  <a:srgbClr val="8A8A8A"/>
                </a:solidFill>
                <a:effectLst/>
                <a:latin typeface="Open sans Bold" panose="020B0806030504020204" pitchFamily="34" charset="0"/>
              </a:rPr>
            </a:br>
            <a:r>
              <a:rPr lang="sv-SE" sz="2400" dirty="0"/>
              <a:t> </a:t>
            </a:r>
          </a:p>
        </p:txBody>
      </p:sp>
      <p:sp>
        <p:nvSpPr>
          <p:cNvPr id="3" name="Platshållare för innehåll 2">
            <a:extLst>
              <a:ext uri="{FF2B5EF4-FFF2-40B4-BE49-F238E27FC236}">
                <a16:creationId xmlns:a16="http://schemas.microsoft.com/office/drawing/2014/main" id="{9991340A-D39A-AAAD-E479-91DB21CB17D5}"/>
              </a:ext>
            </a:extLst>
          </p:cNvPr>
          <p:cNvSpPr>
            <a:spLocks noGrp="1"/>
          </p:cNvSpPr>
          <p:nvPr>
            <p:ph idx="1"/>
          </p:nvPr>
        </p:nvSpPr>
        <p:spPr>
          <a:xfrm>
            <a:off x="3830782" y="947817"/>
            <a:ext cx="4959927" cy="3709555"/>
          </a:xfrm>
        </p:spPr>
        <p:txBody>
          <a:bodyPr/>
          <a:lstStyle/>
          <a:p>
            <a:pPr marL="0" indent="0" algn="l">
              <a:buNone/>
            </a:pPr>
            <a:r>
              <a:rPr lang="sv-SE" sz="1200" b="0" i="0" dirty="0">
                <a:solidFill>
                  <a:srgbClr val="323232"/>
                </a:solidFill>
                <a:effectLst/>
              </a:rPr>
              <a:t>Eftersom platsen på utbildningstillfället hade bokats ersätts ni som utbildningsleverantör för startveckan av utbildningen. Då den arbetssökande inte deltog på utbildningen, kan Arbetsförmedlingen inte kräva att ni som utbildningsleverantör skickar in en gemensam utbildningsplan för att sedan kunna inleverera ersättningen för startveckan.</a:t>
            </a:r>
          </a:p>
          <a:p>
            <a:pPr marL="0" indent="0" algn="l">
              <a:buNone/>
            </a:pPr>
            <a:br>
              <a:rPr lang="sv-SE" sz="1200" b="0" i="0" dirty="0">
                <a:solidFill>
                  <a:srgbClr val="323232"/>
                </a:solidFill>
                <a:effectLst/>
              </a:rPr>
            </a:br>
            <a:r>
              <a:rPr lang="sv-SE" sz="1200" b="0" i="0" dirty="0">
                <a:solidFill>
                  <a:srgbClr val="323232"/>
                </a:solidFill>
                <a:effectLst/>
              </a:rPr>
              <a:t>Av den anledningen är det inte ens möjligt att skapa en gemensam utbildningsplan när Arbetsförmedlingen har gjort ett retroaktivt avbrott före start. </a:t>
            </a:r>
          </a:p>
          <a:p>
            <a:pPr marL="0" indent="0" algn="l">
              <a:buNone/>
            </a:pPr>
            <a:endParaRPr lang="sv-SE" sz="1200" dirty="0">
              <a:solidFill>
                <a:srgbClr val="323232"/>
              </a:solidFill>
            </a:endParaRPr>
          </a:p>
          <a:p>
            <a:pPr marL="0" indent="0" algn="l">
              <a:buNone/>
            </a:pPr>
            <a:r>
              <a:rPr lang="sv-SE" sz="1200" b="0" i="0" dirty="0">
                <a:solidFill>
                  <a:srgbClr val="323232"/>
                </a:solidFill>
                <a:effectLst/>
              </a:rPr>
              <a:t>KA Webb aktiverar istället en handling som heter </a:t>
            </a:r>
            <a:r>
              <a:rPr lang="sv-SE" sz="1200" b="1" i="0" dirty="0">
                <a:solidFill>
                  <a:srgbClr val="323232"/>
                </a:solidFill>
                <a:effectLst/>
              </a:rPr>
              <a:t>Avbrottsrapport</a:t>
            </a:r>
            <a:r>
              <a:rPr lang="sv-SE" sz="1200" b="0" i="0" dirty="0">
                <a:solidFill>
                  <a:srgbClr val="323232"/>
                </a:solidFill>
                <a:effectLst/>
              </a:rPr>
              <a:t>. </a:t>
            </a:r>
          </a:p>
          <a:p>
            <a:pPr marL="0" indent="0" algn="l">
              <a:buNone/>
            </a:pPr>
            <a:endParaRPr lang="sv-SE" sz="1200" dirty="0">
              <a:solidFill>
                <a:srgbClr val="323232"/>
              </a:solidFill>
            </a:endParaRPr>
          </a:p>
          <a:p>
            <a:pPr marL="0" indent="0" algn="l">
              <a:buNone/>
            </a:pPr>
            <a:r>
              <a:rPr lang="sv-SE" sz="1200" b="0" i="0" dirty="0">
                <a:solidFill>
                  <a:srgbClr val="323232"/>
                </a:solidFill>
                <a:effectLst/>
              </a:rPr>
              <a:t>När denna avbrottsrapport skapas och skickas in, kommer KA-systemet bekräfta den automatiskt och därefter görs en beställning mot </a:t>
            </a:r>
            <a:r>
              <a:rPr lang="sv-SE" sz="1200" b="0" i="0" dirty="0" err="1">
                <a:solidFill>
                  <a:srgbClr val="323232"/>
                </a:solidFill>
                <a:effectLst/>
              </a:rPr>
              <a:t>inköpsordern</a:t>
            </a:r>
            <a:r>
              <a:rPr lang="sv-SE" sz="1200" b="0" i="0" dirty="0">
                <a:solidFill>
                  <a:srgbClr val="323232"/>
                </a:solidFill>
                <a:effectLst/>
              </a:rPr>
              <a:t>.</a:t>
            </a:r>
          </a:p>
          <a:p>
            <a:pPr marL="0" indent="0">
              <a:buNone/>
            </a:pPr>
            <a:endParaRPr lang="sv-SE" sz="1200" dirty="0"/>
          </a:p>
        </p:txBody>
      </p:sp>
      <p:pic>
        <p:nvPicPr>
          <p:cNvPr id="6" name="Bildobjekt 5">
            <a:extLst>
              <a:ext uri="{FF2B5EF4-FFF2-40B4-BE49-F238E27FC236}">
                <a16:creationId xmlns:a16="http://schemas.microsoft.com/office/drawing/2014/main" id="{1BF3066A-988D-8EEB-B3F1-B80407B2D7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947817"/>
            <a:ext cx="2827371" cy="3709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837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BD8407-35A6-DAA5-A613-A5B620524C6C}"/>
              </a:ext>
            </a:extLst>
          </p:cNvPr>
          <p:cNvSpPr>
            <a:spLocks noGrp="1"/>
          </p:cNvSpPr>
          <p:nvPr>
            <p:ph type="title"/>
          </p:nvPr>
        </p:nvSpPr>
        <p:spPr>
          <a:xfrm>
            <a:off x="576003" y="437777"/>
            <a:ext cx="7422784" cy="675000"/>
          </a:xfrm>
        </p:spPr>
        <p:txBody>
          <a:bodyPr/>
          <a:lstStyle/>
          <a:p>
            <a:r>
              <a:rPr lang="sv-SE" sz="2400" b="1" i="0" dirty="0">
                <a:solidFill>
                  <a:srgbClr val="00005A"/>
                </a:solidFill>
                <a:effectLst/>
              </a:rPr>
              <a:t>Avbrottsrapport</a:t>
            </a:r>
            <a:r>
              <a:rPr lang="sv-SE" sz="2400" b="1" i="0" dirty="0">
                <a:solidFill>
                  <a:srgbClr val="00005A"/>
                </a:solidFill>
                <a:effectLst/>
                <a:latin typeface="Open sans Bold" panose="020B0806030504020204" pitchFamily="34" charset="0"/>
              </a:rPr>
              <a:t> - </a:t>
            </a:r>
            <a:r>
              <a:rPr lang="sv-SE" sz="2400" b="1" i="0" dirty="0">
                <a:solidFill>
                  <a:srgbClr val="00005A"/>
                </a:solidFill>
                <a:effectLst/>
              </a:rPr>
              <a:t>innehåll</a:t>
            </a:r>
            <a:endParaRPr lang="sv-SE" sz="2400" dirty="0"/>
          </a:p>
        </p:txBody>
      </p:sp>
      <p:sp>
        <p:nvSpPr>
          <p:cNvPr id="3" name="Platshållare för innehåll 2">
            <a:extLst>
              <a:ext uri="{FF2B5EF4-FFF2-40B4-BE49-F238E27FC236}">
                <a16:creationId xmlns:a16="http://schemas.microsoft.com/office/drawing/2014/main" id="{CD3E6579-AC22-BEAB-47DA-BC6C0BCB6E8E}"/>
              </a:ext>
            </a:extLst>
          </p:cNvPr>
          <p:cNvSpPr>
            <a:spLocks noGrp="1"/>
          </p:cNvSpPr>
          <p:nvPr>
            <p:ph idx="1"/>
          </p:nvPr>
        </p:nvSpPr>
        <p:spPr>
          <a:xfrm>
            <a:off x="4995603" y="1334196"/>
            <a:ext cx="3524942" cy="3229394"/>
          </a:xfrm>
        </p:spPr>
        <p:txBody>
          <a:bodyPr/>
          <a:lstStyle/>
          <a:p>
            <a:pPr marL="0" indent="0">
              <a:buNone/>
            </a:pPr>
            <a:r>
              <a:rPr lang="sv-SE" sz="1200" b="0" i="0" dirty="0">
                <a:solidFill>
                  <a:srgbClr val="323232"/>
                </a:solidFill>
                <a:effectLst/>
              </a:rPr>
              <a:t>Avbrottsrapporten innehåller artikeln</a:t>
            </a:r>
            <a:r>
              <a:rPr lang="sv-SE" sz="1200" b="1" i="0" dirty="0">
                <a:solidFill>
                  <a:srgbClr val="323232"/>
                </a:solidFill>
                <a:effectLst/>
              </a:rPr>
              <a:t> Startvecka </a:t>
            </a:r>
            <a:r>
              <a:rPr lang="sv-SE" sz="1200" b="0" i="0" dirty="0">
                <a:solidFill>
                  <a:srgbClr val="323232"/>
                </a:solidFill>
                <a:effectLst/>
              </a:rPr>
              <a:t>och den beräknar även antalet av den artikeln som ska ingå. </a:t>
            </a:r>
          </a:p>
          <a:p>
            <a:pPr marL="0" indent="0">
              <a:buNone/>
            </a:pPr>
            <a:endParaRPr lang="sv-SE" sz="1200" dirty="0">
              <a:solidFill>
                <a:srgbClr val="323232"/>
              </a:solidFill>
            </a:endParaRPr>
          </a:p>
          <a:p>
            <a:pPr marL="0" indent="0">
              <a:buNone/>
            </a:pPr>
            <a:r>
              <a:rPr lang="sv-SE" sz="1200" dirty="0">
                <a:solidFill>
                  <a:srgbClr val="323232"/>
                </a:solidFill>
              </a:rPr>
              <a:t>Om en </a:t>
            </a:r>
            <a:r>
              <a:rPr lang="sv-SE" sz="1200" b="0" i="0" dirty="0">
                <a:solidFill>
                  <a:srgbClr val="323232"/>
                </a:solidFill>
                <a:effectLst/>
              </a:rPr>
              <a:t>utbildning till exempel startar på en måndag så blir startveckan fem dagar. </a:t>
            </a:r>
          </a:p>
          <a:p>
            <a:pPr marL="0" indent="0">
              <a:buNone/>
            </a:pPr>
            <a:endParaRPr lang="sv-SE" sz="1200" dirty="0">
              <a:solidFill>
                <a:srgbClr val="323232"/>
              </a:solidFill>
            </a:endParaRPr>
          </a:p>
          <a:p>
            <a:pPr marL="0" indent="0">
              <a:buNone/>
            </a:pPr>
            <a:r>
              <a:rPr lang="sv-SE" sz="1200" b="0" i="0" dirty="0">
                <a:solidFill>
                  <a:srgbClr val="323232"/>
                </a:solidFill>
                <a:effectLst/>
              </a:rPr>
              <a:t>Har utbildningen istället startat på en onsdag hade artikeln </a:t>
            </a:r>
            <a:r>
              <a:rPr lang="sv-SE" sz="1200" b="1" i="0" dirty="0">
                <a:solidFill>
                  <a:srgbClr val="323232"/>
                </a:solidFill>
                <a:effectLst/>
              </a:rPr>
              <a:t>Startvecka</a:t>
            </a:r>
            <a:r>
              <a:rPr lang="sv-SE" sz="1200" b="0" i="0" dirty="0">
                <a:solidFill>
                  <a:srgbClr val="323232"/>
                </a:solidFill>
                <a:effectLst/>
              </a:rPr>
              <a:t> blivit tre dagar.</a:t>
            </a:r>
            <a:endParaRPr lang="sv-SE" sz="1200" dirty="0"/>
          </a:p>
          <a:p>
            <a:pPr marL="0" indent="0">
              <a:buNone/>
            </a:pPr>
            <a:endParaRPr lang="sv-SE" sz="1200" dirty="0"/>
          </a:p>
        </p:txBody>
      </p:sp>
      <p:pic>
        <p:nvPicPr>
          <p:cNvPr id="6" name="Bildobjekt 5">
            <a:extLst>
              <a:ext uri="{FF2B5EF4-FFF2-40B4-BE49-F238E27FC236}">
                <a16:creationId xmlns:a16="http://schemas.microsoft.com/office/drawing/2014/main" id="{7CB3DCF6-94A8-7C02-4EA8-78A57A0BE59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8810" y="1218121"/>
            <a:ext cx="3848446" cy="30674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336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8966BE-4FE6-7C47-673C-D78F665BD785}"/>
              </a:ext>
            </a:extLst>
          </p:cNvPr>
          <p:cNvSpPr>
            <a:spLocks noGrp="1"/>
          </p:cNvSpPr>
          <p:nvPr>
            <p:ph type="title"/>
          </p:nvPr>
        </p:nvSpPr>
        <p:spPr>
          <a:xfrm>
            <a:off x="576002" y="179303"/>
            <a:ext cx="7422784" cy="675000"/>
          </a:xfrm>
        </p:spPr>
        <p:txBody>
          <a:bodyPr/>
          <a:lstStyle/>
          <a:p>
            <a:r>
              <a:rPr lang="sv-SE" sz="2400" b="1" i="0" dirty="0">
                <a:solidFill>
                  <a:srgbClr val="00005A"/>
                </a:solidFill>
                <a:effectLst/>
              </a:rPr>
              <a:t>Slutredovisning – medverkande parter</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B33F2472-18DB-8899-6502-1D60E3B1A57D}"/>
              </a:ext>
            </a:extLst>
          </p:cNvPr>
          <p:cNvSpPr>
            <a:spLocks noGrp="1"/>
          </p:cNvSpPr>
          <p:nvPr>
            <p:ph idx="1"/>
          </p:nvPr>
        </p:nvSpPr>
        <p:spPr>
          <a:xfrm>
            <a:off x="4572000" y="854302"/>
            <a:ext cx="4287982" cy="4057133"/>
          </a:xfrm>
        </p:spPr>
        <p:txBody>
          <a:bodyPr>
            <a:normAutofit fontScale="55000" lnSpcReduction="20000"/>
          </a:bodyPr>
          <a:lstStyle/>
          <a:p>
            <a:pPr marL="0" indent="0" algn="l">
              <a:buNone/>
            </a:pPr>
            <a:r>
              <a:rPr lang="sv-SE" sz="2200" b="0" i="0" dirty="0">
                <a:solidFill>
                  <a:srgbClr val="323232"/>
                </a:solidFill>
                <a:effectLst/>
              </a:rPr>
              <a:t>Det finns idag två utbildningar där det krävs dokumenterad information som sammanfattar det som deltagaren genomfört under utbildningsperioden. Det dokumenteras i en Slutredovisning som skickas in i KA Webb.</a:t>
            </a:r>
            <a:endParaRPr lang="sv-SE" sz="2200" b="0" i="0" dirty="0">
              <a:solidFill>
                <a:srgbClr val="8A8A8A"/>
              </a:solidFill>
              <a:effectLst/>
            </a:endParaRPr>
          </a:p>
          <a:p>
            <a:pPr marL="0" indent="0" algn="l">
              <a:buNone/>
            </a:pPr>
            <a:r>
              <a:rPr lang="sv-SE" sz="2200" b="0" i="0" u="sng" dirty="0">
                <a:solidFill>
                  <a:srgbClr val="1E1E1E"/>
                </a:solidFill>
                <a:effectLst/>
              </a:rPr>
              <a:t>Yrkessvenska A</a:t>
            </a:r>
            <a:endParaRPr lang="sv-SE" sz="2200" b="0" i="0" dirty="0">
              <a:solidFill>
                <a:srgbClr val="8A8A8A"/>
              </a:solidFill>
              <a:effectLst/>
            </a:endParaRPr>
          </a:p>
          <a:p>
            <a:pPr marL="0" indent="0" algn="l">
              <a:buNone/>
            </a:pPr>
            <a:r>
              <a:rPr lang="sv-SE" sz="2200" b="0" i="0" dirty="0">
                <a:solidFill>
                  <a:srgbClr val="323232"/>
                </a:solidFill>
                <a:effectLst/>
              </a:rPr>
              <a:t>I enlighet med ny upphandling av Yrkessvenska ska du som leverantör lämna in en Slutredovisning via KA Webb för utbildningen Yrkessvenska A.</a:t>
            </a:r>
            <a:endParaRPr lang="sv-SE" sz="2200" b="0" i="0" dirty="0">
              <a:solidFill>
                <a:srgbClr val="8A8A8A"/>
              </a:solidFill>
              <a:effectLst/>
            </a:endParaRPr>
          </a:p>
          <a:p>
            <a:pPr marL="0" indent="0" algn="l">
              <a:buNone/>
            </a:pPr>
            <a:r>
              <a:rPr lang="sv-SE" sz="2200" b="0" i="0" dirty="0">
                <a:solidFill>
                  <a:srgbClr val="323232"/>
                </a:solidFill>
                <a:effectLst/>
              </a:rPr>
              <a:t>I slutredovisningen kommer du att se och redovisa för de moduler som planerats för i den gemensamma utbildningsplanen. I redovisningsfälten för varje modul ska du ange vad som genomförts under utbildningstiden.</a:t>
            </a:r>
            <a:endParaRPr lang="sv-SE" sz="2200" b="0" i="0" dirty="0">
              <a:solidFill>
                <a:srgbClr val="8A8A8A"/>
              </a:solidFill>
              <a:effectLst/>
            </a:endParaRPr>
          </a:p>
          <a:p>
            <a:pPr marL="0" indent="0" algn="l">
              <a:buNone/>
            </a:pPr>
            <a:r>
              <a:rPr lang="sv-SE" sz="2200" b="0" i="0" dirty="0">
                <a:solidFill>
                  <a:srgbClr val="323232"/>
                </a:solidFill>
                <a:effectLst/>
              </a:rPr>
              <a:t>Under </a:t>
            </a:r>
            <a:r>
              <a:rPr lang="sv-SE" sz="2200" b="1" i="0" dirty="0">
                <a:solidFill>
                  <a:srgbClr val="323232"/>
                </a:solidFill>
                <a:effectLst/>
              </a:rPr>
              <a:t>Sammanfattande information </a:t>
            </a:r>
            <a:r>
              <a:rPr lang="sv-SE" sz="2200" b="0" i="0" dirty="0">
                <a:solidFill>
                  <a:srgbClr val="323232"/>
                </a:solidFill>
                <a:effectLst/>
              </a:rPr>
              <a:t>väljer du det yrkesområde som bäst beskriver inriktningen på deltagarens utbildning, och i tabellen därunder anger du nivå på deltagarens språkkunskaper. </a:t>
            </a:r>
          </a:p>
          <a:p>
            <a:pPr marL="0" indent="0" algn="l">
              <a:buNone/>
            </a:pPr>
            <a:r>
              <a:rPr lang="sv-SE" sz="2200" b="0" i="0" dirty="0">
                <a:solidFill>
                  <a:srgbClr val="323232"/>
                </a:solidFill>
                <a:effectLst/>
              </a:rPr>
              <a:t>Endast en nivå per område ska fyllas i och det är obligatoriskt att fylla i en nivå för samtliga områden.</a:t>
            </a:r>
            <a:endParaRPr lang="sv-SE" sz="2200" b="0" i="0" dirty="0">
              <a:solidFill>
                <a:srgbClr val="8A8A8A"/>
              </a:solidFill>
              <a:effectLst/>
            </a:endParaRPr>
          </a:p>
          <a:p>
            <a:pPr marL="0" indent="0" algn="l">
              <a:buNone/>
            </a:pPr>
            <a:r>
              <a:rPr lang="sv-SE" sz="2200" b="0" i="0" dirty="0">
                <a:solidFill>
                  <a:srgbClr val="323232"/>
                </a:solidFill>
                <a:effectLst/>
              </a:rPr>
              <a:t>Slutredovisningen skickas sedan in så att handläggare på Arbetsförmedlingen kan bekräfta eller avslå handlingen. </a:t>
            </a:r>
          </a:p>
          <a:p>
            <a:pPr marL="0" indent="0" algn="l">
              <a:buNone/>
            </a:pPr>
            <a:r>
              <a:rPr lang="sv-SE" sz="2200" b="0" i="0" dirty="0">
                <a:solidFill>
                  <a:srgbClr val="323232"/>
                </a:solidFill>
                <a:effectLst/>
              </a:rPr>
              <a:t>Vid avslag får du ett motiverande meddelande och har då möjlighet att registrera och skicka in en ny Slutredovisning.</a:t>
            </a:r>
            <a:endParaRPr lang="sv-SE" sz="2200" b="0" i="0" dirty="0">
              <a:solidFill>
                <a:srgbClr val="8A8A8A"/>
              </a:solidFill>
              <a:effectLst/>
            </a:endParaRPr>
          </a:p>
          <a:p>
            <a:pPr marL="0" indent="0" algn="l">
              <a:buNone/>
            </a:pPr>
            <a:br>
              <a:rPr lang="sv-SE" sz="1900" b="0" i="0" dirty="0">
                <a:solidFill>
                  <a:srgbClr val="323232"/>
                </a:solidFill>
                <a:effectLst/>
              </a:rPr>
            </a:br>
            <a:endParaRPr lang="sv-SE" sz="1900" b="0" i="0" dirty="0">
              <a:solidFill>
                <a:srgbClr val="8A8A8A"/>
              </a:solidFill>
              <a:effectLst/>
            </a:endParaRPr>
          </a:p>
          <a:p>
            <a:pPr marL="0" indent="0">
              <a:buNone/>
            </a:pPr>
            <a:endParaRPr lang="sv-SE" sz="1100" dirty="0"/>
          </a:p>
        </p:txBody>
      </p:sp>
      <p:pic>
        <p:nvPicPr>
          <p:cNvPr id="7" name="Bildobjekt 6">
            <a:extLst>
              <a:ext uri="{FF2B5EF4-FFF2-40B4-BE49-F238E27FC236}">
                <a16:creationId xmlns:a16="http://schemas.microsoft.com/office/drawing/2014/main" id="{CD5E8D6A-C2F2-0DB4-9300-DA542CFE4D3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1" y="854301"/>
            <a:ext cx="3704973" cy="3191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405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689A36-F83C-928F-215D-790FE761C3E7}"/>
              </a:ext>
            </a:extLst>
          </p:cNvPr>
          <p:cNvSpPr>
            <a:spLocks noGrp="1"/>
          </p:cNvSpPr>
          <p:nvPr>
            <p:ph type="title"/>
          </p:nvPr>
        </p:nvSpPr>
        <p:spPr>
          <a:xfrm>
            <a:off x="464127" y="170170"/>
            <a:ext cx="7425292" cy="370157"/>
          </a:xfrm>
        </p:spPr>
        <p:txBody>
          <a:bodyPr/>
          <a:lstStyle/>
          <a:p>
            <a:r>
              <a:rPr lang="sv-SE" sz="2400" b="1" i="0" dirty="0">
                <a:solidFill>
                  <a:srgbClr val="00005A"/>
                </a:solidFill>
                <a:effectLst/>
              </a:rPr>
              <a:t>Slutredovisning – innehåll</a:t>
            </a:r>
            <a:endParaRPr lang="sv-SE" sz="2400" dirty="0">
              <a:solidFill>
                <a:srgbClr val="FF0000"/>
              </a:solidFill>
            </a:endParaRPr>
          </a:p>
        </p:txBody>
      </p:sp>
      <p:sp>
        <p:nvSpPr>
          <p:cNvPr id="3" name="Platshållare för innehåll 2">
            <a:extLst>
              <a:ext uri="{FF2B5EF4-FFF2-40B4-BE49-F238E27FC236}">
                <a16:creationId xmlns:a16="http://schemas.microsoft.com/office/drawing/2014/main" id="{62F4409A-C275-38C1-704F-104C689B450B}"/>
              </a:ext>
            </a:extLst>
          </p:cNvPr>
          <p:cNvSpPr>
            <a:spLocks noGrp="1"/>
          </p:cNvSpPr>
          <p:nvPr>
            <p:ph idx="1"/>
          </p:nvPr>
        </p:nvSpPr>
        <p:spPr>
          <a:xfrm>
            <a:off x="3560618" y="713508"/>
            <a:ext cx="5483182" cy="4388427"/>
          </a:xfrm>
        </p:spPr>
        <p:txBody>
          <a:bodyPr>
            <a:normAutofit fontScale="25000" lnSpcReduction="20000"/>
          </a:bodyPr>
          <a:lstStyle/>
          <a:p>
            <a:pPr marL="0" indent="0" algn="l">
              <a:buNone/>
            </a:pPr>
            <a:r>
              <a:rPr lang="sv-SE" sz="4800" b="0" i="0" u="sng" dirty="0">
                <a:solidFill>
                  <a:srgbClr val="323232"/>
                </a:solidFill>
                <a:effectLst/>
              </a:rPr>
              <a:t>Akademikerspåret – Korta vägen</a:t>
            </a:r>
            <a:endParaRPr lang="sv-SE" sz="4800" b="0" i="0" dirty="0">
              <a:solidFill>
                <a:srgbClr val="8A8A8A"/>
              </a:solidFill>
              <a:effectLst/>
            </a:endParaRPr>
          </a:p>
          <a:p>
            <a:pPr marL="0" indent="0" algn="l">
              <a:buNone/>
            </a:pPr>
            <a:r>
              <a:rPr lang="sv-SE" sz="4800" b="0" i="0" dirty="0">
                <a:solidFill>
                  <a:srgbClr val="323232"/>
                </a:solidFill>
                <a:effectLst/>
              </a:rPr>
              <a:t>En av de viktigaste målsättningarna med Korta vägen är att den arbetssökande </a:t>
            </a:r>
            <a:r>
              <a:rPr lang="sv-SE" sz="4800" dirty="0">
                <a:solidFill>
                  <a:srgbClr val="323232"/>
                </a:solidFill>
              </a:rPr>
              <a:t>får en </a:t>
            </a:r>
            <a:r>
              <a:rPr lang="sv-SE" sz="4800" b="0" i="0" dirty="0">
                <a:solidFill>
                  <a:srgbClr val="323232"/>
                </a:solidFill>
                <a:effectLst/>
              </a:rPr>
              <a:t>klar inriktning och beskrivning av sina förutsättningar inför framtida studier och arbete. Arbetsförmedlingen bedömer vilket stöd den arbetssökande behöver för att matchas mot ett arbete på arbetsmarknaden.</a:t>
            </a:r>
            <a:endParaRPr lang="sv-SE" sz="4800" b="0" i="0" dirty="0">
              <a:solidFill>
                <a:srgbClr val="8A8A8A"/>
              </a:solidFill>
              <a:effectLst/>
            </a:endParaRPr>
          </a:p>
          <a:p>
            <a:pPr marL="0" indent="0" algn="l">
              <a:buNone/>
            </a:pPr>
            <a:r>
              <a:rPr lang="sv-SE" sz="4800" b="0" i="0" dirty="0">
                <a:solidFill>
                  <a:srgbClr val="323232"/>
                </a:solidFill>
                <a:effectLst/>
              </a:rPr>
              <a:t>I Slutredovisningen anger du en kortare redovisning/beskrivning av vad som utförts inom ramen för de moduler som anges i den gemensamma utbildningsplanen</a:t>
            </a:r>
            <a:r>
              <a:rPr lang="sv-SE" sz="4800" dirty="0">
                <a:solidFill>
                  <a:srgbClr val="323232"/>
                </a:solidFill>
              </a:rPr>
              <a:t> samt </a:t>
            </a:r>
            <a:r>
              <a:rPr lang="sv-SE" sz="4800" b="0" i="0" dirty="0">
                <a:solidFill>
                  <a:srgbClr val="323232"/>
                </a:solidFill>
                <a:effectLst/>
              </a:rPr>
              <a:t>fyller i om modulen är genomförd eller ej.</a:t>
            </a:r>
            <a:endParaRPr lang="sv-SE" sz="4800" b="0" i="0" dirty="0">
              <a:solidFill>
                <a:srgbClr val="8A8A8A"/>
              </a:solidFill>
              <a:effectLst/>
            </a:endParaRPr>
          </a:p>
          <a:p>
            <a:pPr marL="0" indent="0" algn="l">
              <a:buNone/>
            </a:pPr>
            <a:r>
              <a:rPr lang="sv-SE" sz="4800" b="0" i="0" dirty="0">
                <a:solidFill>
                  <a:srgbClr val="323232"/>
                </a:solidFill>
                <a:effectLst/>
              </a:rPr>
              <a:t>Som leverantör ska du besvara fyra frågor under rubriken sammanfattande information:</a:t>
            </a:r>
          </a:p>
          <a:p>
            <a:pPr marL="0" indent="0" algn="l">
              <a:buNone/>
            </a:pPr>
            <a:endParaRPr lang="sv-SE" sz="4800" b="0" i="0" dirty="0">
              <a:solidFill>
                <a:srgbClr val="8A8A8A"/>
              </a:solidFill>
              <a:effectLst/>
            </a:endParaRPr>
          </a:p>
          <a:p>
            <a:pPr marL="0" indent="0" algn="l">
              <a:buNone/>
            </a:pPr>
            <a:r>
              <a:rPr lang="sv-SE" sz="4800" b="0" i="0" dirty="0">
                <a:solidFill>
                  <a:srgbClr val="323232"/>
                </a:solidFill>
                <a:effectLst/>
              </a:rPr>
              <a:t>•   Vilket eller vilka konkreta yrkesval är möjliga i nuläget och hur ser vägen ut för att nå dit?</a:t>
            </a:r>
            <a:endParaRPr lang="sv-SE" sz="4800" b="0" i="0" dirty="0">
              <a:solidFill>
                <a:srgbClr val="8A8A8A"/>
              </a:solidFill>
              <a:effectLst/>
            </a:endParaRPr>
          </a:p>
          <a:p>
            <a:pPr marL="0" indent="0" algn="l">
              <a:buNone/>
            </a:pPr>
            <a:r>
              <a:rPr lang="sv-SE" sz="4800" b="0" i="0" dirty="0">
                <a:solidFill>
                  <a:srgbClr val="323232"/>
                </a:solidFill>
                <a:effectLst/>
              </a:rPr>
              <a:t>•    Vilket eller vilka alternativa yrkesval är möjliga i framtiden och hur ser vägen ut för att nå dit?</a:t>
            </a:r>
            <a:endParaRPr lang="sv-SE" sz="4800" b="0" i="0" dirty="0">
              <a:solidFill>
                <a:srgbClr val="8A8A8A"/>
              </a:solidFill>
              <a:effectLst/>
            </a:endParaRPr>
          </a:p>
          <a:p>
            <a:pPr marL="0" indent="0" algn="l">
              <a:buNone/>
            </a:pPr>
            <a:r>
              <a:rPr lang="sv-SE" sz="4800" b="0" i="0" dirty="0">
                <a:solidFill>
                  <a:srgbClr val="323232"/>
                </a:solidFill>
                <a:effectLst/>
              </a:rPr>
              <a:t>•    Är deltagaren i behov av kompletterande studier?</a:t>
            </a:r>
            <a:endParaRPr lang="sv-SE" sz="4800" b="0" i="0" dirty="0">
              <a:solidFill>
                <a:srgbClr val="8A8A8A"/>
              </a:solidFill>
              <a:effectLst/>
            </a:endParaRPr>
          </a:p>
          <a:p>
            <a:pPr marL="0" indent="0" algn="l">
              <a:buNone/>
            </a:pPr>
            <a:r>
              <a:rPr lang="sv-SE" sz="4800" b="0" i="0" dirty="0">
                <a:solidFill>
                  <a:srgbClr val="323232"/>
                </a:solidFill>
                <a:effectLst/>
              </a:rPr>
              <a:t>•    Är Korta vägen en lämplig insats för deltagaren i nuläget och vilken utbildningsinriktning är i så fall aktuell?</a:t>
            </a:r>
            <a:endParaRPr lang="sv-SE" sz="4800" b="0" i="0" dirty="0">
              <a:solidFill>
                <a:srgbClr val="8A8A8A"/>
              </a:solidFill>
              <a:effectLst/>
            </a:endParaRPr>
          </a:p>
          <a:p>
            <a:pPr marL="0" indent="0" algn="l">
              <a:buNone/>
            </a:pPr>
            <a:endParaRPr lang="sv-SE" sz="4800" b="0" i="0" dirty="0">
              <a:solidFill>
                <a:srgbClr val="8A8A8A"/>
              </a:solidFill>
              <a:effectLst/>
            </a:endParaRPr>
          </a:p>
          <a:p>
            <a:pPr marL="0" indent="0" algn="l">
              <a:buNone/>
            </a:pPr>
            <a:r>
              <a:rPr lang="sv-SE" sz="4800" b="0" i="0" dirty="0">
                <a:solidFill>
                  <a:srgbClr val="323232"/>
                </a:solidFill>
                <a:effectLst/>
              </a:rPr>
              <a:t>Det är de tre första frågorna som är centrala för slutredovisningen och dess målsättning. Frågan om </a:t>
            </a:r>
            <a:r>
              <a:rPr lang="sv-SE" sz="4800" b="1" i="0" dirty="0">
                <a:solidFill>
                  <a:srgbClr val="323232"/>
                </a:solidFill>
                <a:effectLst/>
              </a:rPr>
              <a:t>Korta vägen är en lämplig insats för deltagaren och vilken utbildningsinriktning </a:t>
            </a:r>
            <a:r>
              <a:rPr lang="sv-SE" sz="4800" b="0" i="0" dirty="0">
                <a:solidFill>
                  <a:srgbClr val="323232"/>
                </a:solidFill>
                <a:effectLst/>
              </a:rPr>
              <a:t>ska endast besvaras i det fall deltagaren genomför en kortare kartläggning inför vidare beslut till korta vägen.</a:t>
            </a:r>
            <a:endParaRPr lang="sv-SE" sz="4800" b="0" i="0" dirty="0">
              <a:solidFill>
                <a:srgbClr val="8A8A8A"/>
              </a:solidFill>
              <a:effectLst/>
            </a:endParaRPr>
          </a:p>
          <a:p>
            <a:pPr marL="0" indent="0" algn="l">
              <a:buNone/>
            </a:pPr>
            <a:br>
              <a:rPr lang="sv-SE" sz="4200" b="0" i="0" dirty="0">
                <a:solidFill>
                  <a:srgbClr val="323232"/>
                </a:solidFill>
                <a:effectLst/>
              </a:rPr>
            </a:br>
            <a:endParaRPr lang="sv-SE" sz="4200" b="0" i="0" dirty="0">
              <a:solidFill>
                <a:srgbClr val="8A8A8A"/>
              </a:solidFill>
              <a:effectLst/>
            </a:endParaRPr>
          </a:p>
          <a:p>
            <a:endParaRPr lang="sv-SE" dirty="0"/>
          </a:p>
        </p:txBody>
      </p:sp>
      <p:pic>
        <p:nvPicPr>
          <p:cNvPr id="5" name="Picture 2">
            <a:extLst>
              <a:ext uri="{FF2B5EF4-FFF2-40B4-BE49-F238E27FC236}">
                <a16:creationId xmlns:a16="http://schemas.microsoft.com/office/drawing/2014/main" id="{995E7F43-A590-96C7-FE6C-61C9E07AD20B}"/>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27" y="713508"/>
            <a:ext cx="2964873" cy="1893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03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51E497-6B5A-B6CF-E01D-D992E986FCD1}"/>
              </a:ext>
            </a:extLst>
          </p:cNvPr>
          <p:cNvSpPr>
            <a:spLocks noGrp="1"/>
          </p:cNvSpPr>
          <p:nvPr>
            <p:ph type="title"/>
          </p:nvPr>
        </p:nvSpPr>
        <p:spPr>
          <a:xfrm>
            <a:off x="576002" y="217010"/>
            <a:ext cx="7422784" cy="337172"/>
          </a:xfrm>
        </p:spPr>
        <p:txBody>
          <a:bodyPr/>
          <a:lstStyle/>
          <a:p>
            <a:r>
              <a:rPr lang="sv-SE" sz="2400" b="1" i="0" dirty="0">
                <a:solidFill>
                  <a:srgbClr val="00005A"/>
                </a:solidFill>
                <a:effectLst/>
                <a:latin typeface="Open sans Bold" panose="020B0806030504020204" pitchFamily="34" charset="0"/>
              </a:rPr>
              <a:t>Möjlighet </a:t>
            </a:r>
            <a:r>
              <a:rPr lang="sv-SE" sz="2400" b="1" i="0" dirty="0">
                <a:solidFill>
                  <a:srgbClr val="00005A"/>
                </a:solidFill>
                <a:effectLst/>
              </a:rPr>
              <a:t>att</a:t>
            </a:r>
            <a:r>
              <a:rPr lang="sv-SE" sz="2400" b="1" i="0" dirty="0">
                <a:solidFill>
                  <a:srgbClr val="00005A"/>
                </a:solidFill>
                <a:effectLst/>
                <a:latin typeface="Open sans Bold" panose="020B0806030504020204" pitchFamily="34" charset="0"/>
              </a:rPr>
              <a:t> </a:t>
            </a:r>
            <a:r>
              <a:rPr lang="sv-SE" sz="2400" b="1" i="0" dirty="0">
                <a:solidFill>
                  <a:srgbClr val="00005A"/>
                </a:solidFill>
                <a:effectLst/>
              </a:rPr>
              <a:t>inleverera</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26F8B7D7-81D3-741F-FAFA-A9A19CB0663F}"/>
              </a:ext>
            </a:extLst>
          </p:cNvPr>
          <p:cNvSpPr>
            <a:spLocks noGrp="1"/>
          </p:cNvSpPr>
          <p:nvPr>
            <p:ph idx="1"/>
          </p:nvPr>
        </p:nvSpPr>
        <p:spPr>
          <a:xfrm>
            <a:off x="4008781" y="855410"/>
            <a:ext cx="4816564" cy="3543408"/>
          </a:xfrm>
        </p:spPr>
        <p:txBody>
          <a:bodyPr/>
          <a:lstStyle/>
          <a:p>
            <a:pPr marL="0" indent="0" algn="l">
              <a:buNone/>
            </a:pPr>
            <a:r>
              <a:rPr lang="sv-SE" sz="1200" b="0" i="0" dirty="0">
                <a:solidFill>
                  <a:srgbClr val="323232"/>
                </a:solidFill>
                <a:effectLst/>
              </a:rPr>
              <a:t>Grundvillkoret för att det ska vara möjligt att inleverera artiklar från </a:t>
            </a:r>
            <a:r>
              <a:rPr lang="sv-SE" sz="1200" b="0" i="0" dirty="0" err="1">
                <a:solidFill>
                  <a:srgbClr val="323232"/>
                </a:solidFill>
                <a:effectLst/>
              </a:rPr>
              <a:t>inköpsordern</a:t>
            </a:r>
            <a:r>
              <a:rPr lang="sv-SE" sz="1200" b="0" i="0" dirty="0">
                <a:solidFill>
                  <a:srgbClr val="323232"/>
                </a:solidFill>
                <a:effectLst/>
              </a:rPr>
              <a:t> är att </a:t>
            </a:r>
            <a:r>
              <a:rPr lang="sv-SE" sz="1200" b="0" i="0" dirty="0" err="1">
                <a:solidFill>
                  <a:srgbClr val="323232"/>
                </a:solidFill>
                <a:effectLst/>
              </a:rPr>
              <a:t>inköpsordern</a:t>
            </a:r>
            <a:r>
              <a:rPr lang="sv-SE" sz="1200" b="0" i="0" dirty="0">
                <a:solidFill>
                  <a:srgbClr val="323232"/>
                </a:solidFill>
                <a:effectLst/>
              </a:rPr>
              <a:t> måste ha blivit godkänd. </a:t>
            </a:r>
          </a:p>
          <a:p>
            <a:pPr marL="0" indent="0" algn="l">
              <a:buNone/>
            </a:pPr>
            <a:r>
              <a:rPr lang="sv-SE" sz="1200" dirty="0">
                <a:solidFill>
                  <a:srgbClr val="323232"/>
                </a:solidFill>
              </a:rPr>
              <a:t>E</a:t>
            </a:r>
            <a:r>
              <a:rPr lang="sv-SE" sz="1200" b="0" i="0" dirty="0">
                <a:solidFill>
                  <a:srgbClr val="323232"/>
                </a:solidFill>
                <a:effectLst/>
              </a:rPr>
              <a:t>n första gemensam utbildningsplan behöver bli bekräftad, vilket medför till en beställning av </a:t>
            </a:r>
            <a:r>
              <a:rPr lang="sv-SE" sz="1200" b="0" i="0" dirty="0" err="1">
                <a:solidFill>
                  <a:srgbClr val="323232"/>
                </a:solidFill>
                <a:effectLst/>
              </a:rPr>
              <a:t>inköpsordern</a:t>
            </a:r>
            <a:r>
              <a:rPr lang="sv-SE" sz="1200" dirty="0">
                <a:solidFill>
                  <a:srgbClr val="323232"/>
                </a:solidFill>
              </a:rPr>
              <a:t>.</a:t>
            </a:r>
          </a:p>
          <a:p>
            <a:pPr marL="0" indent="0" algn="l">
              <a:buNone/>
            </a:pPr>
            <a:r>
              <a:rPr lang="sv-SE" sz="1200" b="0" i="0" dirty="0">
                <a:solidFill>
                  <a:srgbClr val="323232"/>
                </a:solidFill>
                <a:effectLst/>
              </a:rPr>
              <a:t>Därefter blir beställningen attesterad av en chef på Arbetsförmedlingen innan </a:t>
            </a:r>
            <a:r>
              <a:rPr lang="sv-SE" sz="1200" b="0" i="0" dirty="0" err="1">
                <a:solidFill>
                  <a:srgbClr val="323232"/>
                </a:solidFill>
                <a:effectLst/>
              </a:rPr>
              <a:t>inköpsordern</a:t>
            </a:r>
            <a:r>
              <a:rPr lang="sv-SE" sz="1200" b="0" i="0" dirty="0">
                <a:solidFill>
                  <a:srgbClr val="323232"/>
                </a:solidFill>
                <a:effectLst/>
              </a:rPr>
              <a:t> får status godkänd.</a:t>
            </a:r>
            <a:endParaRPr lang="sv-SE" sz="1200" b="0" i="0" dirty="0">
              <a:solidFill>
                <a:srgbClr val="8A8A8A"/>
              </a:solidFill>
              <a:effectLst/>
            </a:endParaRPr>
          </a:p>
          <a:p>
            <a:pPr marL="0" indent="0" algn="l">
              <a:buNone/>
            </a:pPr>
            <a:r>
              <a:rPr lang="sv-SE" sz="1200" b="0" i="0" dirty="0">
                <a:solidFill>
                  <a:srgbClr val="323232"/>
                </a:solidFill>
                <a:effectLst/>
              </a:rPr>
              <a:t>Innan den periodiska ersättningen (alltså dagsersättningen) kan faktureras, behöver perioden som den avser vara över. </a:t>
            </a:r>
          </a:p>
          <a:p>
            <a:pPr marL="0" indent="0" algn="l">
              <a:buNone/>
            </a:pPr>
            <a:r>
              <a:rPr lang="sv-SE" sz="1200" b="0" i="0" dirty="0">
                <a:solidFill>
                  <a:srgbClr val="323232"/>
                </a:solidFill>
                <a:effectLst/>
              </a:rPr>
              <a:t>Vanligtvis brukar en period vara en hel månad, exempelvis maj 2019. </a:t>
            </a:r>
          </a:p>
          <a:p>
            <a:pPr marL="0" indent="0" algn="l">
              <a:buNone/>
            </a:pPr>
            <a:r>
              <a:rPr lang="sv-SE" sz="1200" b="0" i="0" dirty="0">
                <a:solidFill>
                  <a:srgbClr val="323232"/>
                </a:solidFill>
                <a:effectLst/>
              </a:rPr>
              <a:t>Det är möjligt att inleverera för perioden under hela maj månad, men du kan som tidigast den första juni 2019 skapa ett självfakturaunderlag av inleveransperioden.</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buNone/>
            </a:pPr>
            <a:endParaRPr lang="sv-SE" sz="1200" dirty="0"/>
          </a:p>
        </p:txBody>
      </p:sp>
      <p:pic>
        <p:nvPicPr>
          <p:cNvPr id="8" name="Bildobjekt 7">
            <a:extLst>
              <a:ext uri="{FF2B5EF4-FFF2-40B4-BE49-F238E27FC236}">
                <a16:creationId xmlns:a16="http://schemas.microsoft.com/office/drawing/2014/main" id="{BC345775-E850-65FB-96FE-BAF8FDAE0AF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779210"/>
            <a:ext cx="3005398" cy="3979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1695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DBE3B7-10AD-49CF-3F57-A4D2F3009784}"/>
              </a:ext>
            </a:extLst>
          </p:cNvPr>
          <p:cNvSpPr>
            <a:spLocks noGrp="1"/>
          </p:cNvSpPr>
          <p:nvPr>
            <p:ph type="title"/>
          </p:nvPr>
        </p:nvSpPr>
        <p:spPr>
          <a:xfrm>
            <a:off x="575043" y="277091"/>
            <a:ext cx="7422784" cy="429492"/>
          </a:xfrm>
        </p:spPr>
        <p:txBody>
          <a:bodyPr/>
          <a:lstStyle/>
          <a:p>
            <a:r>
              <a:rPr lang="sv-SE" sz="2400" b="1" i="0" dirty="0">
                <a:solidFill>
                  <a:srgbClr val="00005A"/>
                </a:solidFill>
                <a:effectLst/>
              </a:rPr>
              <a:t>Inleverans</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6EECABC1-06E1-BB96-BC4D-C22393309716}"/>
              </a:ext>
            </a:extLst>
          </p:cNvPr>
          <p:cNvSpPr>
            <a:spLocks noGrp="1"/>
          </p:cNvSpPr>
          <p:nvPr>
            <p:ph idx="1"/>
          </p:nvPr>
        </p:nvSpPr>
        <p:spPr>
          <a:xfrm>
            <a:off x="4716697" y="998021"/>
            <a:ext cx="3995997" cy="3573979"/>
          </a:xfrm>
        </p:spPr>
        <p:txBody>
          <a:bodyPr/>
          <a:lstStyle/>
          <a:p>
            <a:pPr marL="0" indent="0" algn="l">
              <a:buNone/>
            </a:pPr>
            <a:r>
              <a:rPr lang="sv-SE" sz="1200" b="0" i="0" dirty="0">
                <a:solidFill>
                  <a:srgbClr val="323232"/>
                </a:solidFill>
                <a:effectLst/>
              </a:rPr>
              <a:t>En inleverans görs alltid mot </a:t>
            </a:r>
            <a:r>
              <a:rPr lang="sv-SE" sz="1200" b="0" i="0" dirty="0" err="1">
                <a:solidFill>
                  <a:srgbClr val="323232"/>
                </a:solidFill>
                <a:effectLst/>
              </a:rPr>
              <a:t>inköpsordern</a:t>
            </a:r>
            <a:r>
              <a:rPr lang="sv-SE" sz="1200" dirty="0">
                <a:solidFill>
                  <a:srgbClr val="323232"/>
                </a:solidFill>
              </a:rPr>
              <a:t>. Du kommer att kunna se</a:t>
            </a:r>
            <a:r>
              <a:rPr lang="sv-SE" sz="1200" b="0" i="0" dirty="0">
                <a:solidFill>
                  <a:srgbClr val="323232"/>
                </a:solidFill>
                <a:effectLst/>
              </a:rPr>
              <a:t> möjlig </a:t>
            </a:r>
            <a:r>
              <a:rPr lang="sv-SE" sz="1200" dirty="0">
                <a:solidFill>
                  <a:srgbClr val="323232"/>
                </a:solidFill>
              </a:rPr>
              <a:t>inleverans</a:t>
            </a:r>
            <a:r>
              <a:rPr lang="sv-SE" sz="1200" b="0" i="0" dirty="0">
                <a:solidFill>
                  <a:srgbClr val="323232"/>
                </a:solidFill>
                <a:effectLst/>
              </a:rPr>
              <a:t> för passerad månad och hur många ersättningsdagar som ingår i perioden.</a:t>
            </a:r>
            <a:endParaRPr lang="sv-SE" sz="1200" b="0" i="0" dirty="0">
              <a:solidFill>
                <a:srgbClr val="8A8A8A"/>
              </a:solidFill>
              <a:effectLst/>
            </a:endParaRPr>
          </a:p>
          <a:p>
            <a:pPr marL="0" indent="0" algn="l">
              <a:buNone/>
            </a:pPr>
            <a:r>
              <a:rPr lang="sv-SE" sz="1200" b="0" i="0" dirty="0">
                <a:solidFill>
                  <a:srgbClr val="323232"/>
                </a:solidFill>
                <a:effectLst/>
              </a:rPr>
              <a:t>Som leverantör väljer du själv vilka moduler som du vill inleverera. Dock är det inte möjligt att inleverera fler dagar än perioden tillåter, eller fler dagar än vad det finns tillgängligt för modulerna.</a:t>
            </a:r>
            <a:endParaRPr lang="sv-SE" sz="1200" b="0" i="0" dirty="0">
              <a:solidFill>
                <a:srgbClr val="8A8A8A"/>
              </a:solidFill>
              <a:effectLst/>
            </a:endParaRPr>
          </a:p>
          <a:p>
            <a:pPr marL="0" indent="0" algn="l">
              <a:buNone/>
            </a:pPr>
            <a:r>
              <a:rPr lang="sv-SE" sz="1200" b="0" i="0" dirty="0">
                <a:solidFill>
                  <a:srgbClr val="323232"/>
                </a:solidFill>
                <a:effectLst/>
              </a:rPr>
              <a:t>Du har möjlighet att informera om frånvaro för modulerna till Arbetsförmedlingen. </a:t>
            </a:r>
          </a:p>
          <a:p>
            <a:pPr marL="0" indent="0" algn="l">
              <a:buNone/>
            </a:pPr>
            <a:r>
              <a:rPr lang="sv-SE" sz="1200" b="0" i="0" dirty="0">
                <a:solidFill>
                  <a:srgbClr val="323232"/>
                </a:solidFill>
                <a:effectLst/>
              </a:rPr>
              <a:t>Registrering av frånvaro är endast information och den påverkar inte ersättningen till er som leverantör.</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Efter du har fyllt i inleveransen väljer du</a:t>
            </a:r>
            <a:r>
              <a:rPr lang="sv-SE" sz="1200" b="1" i="0" dirty="0">
                <a:solidFill>
                  <a:srgbClr val="323232"/>
                </a:solidFill>
                <a:effectLst/>
              </a:rPr>
              <a:t> Spara</a:t>
            </a:r>
            <a:r>
              <a:rPr lang="sv-SE" sz="1200" b="0" i="0" dirty="0">
                <a:solidFill>
                  <a:srgbClr val="323232"/>
                </a:solidFill>
                <a:effectLst/>
              </a:rPr>
              <a:t>.</a:t>
            </a:r>
            <a:endParaRPr lang="sv-SE" sz="1200" b="0" i="0" dirty="0">
              <a:solidFill>
                <a:srgbClr val="8A8A8A"/>
              </a:solidFill>
              <a:effectLst/>
            </a:endParaRPr>
          </a:p>
          <a:p>
            <a:pPr marL="0" indent="0">
              <a:buNone/>
            </a:pPr>
            <a:endParaRPr lang="sv-SE" sz="1200" dirty="0"/>
          </a:p>
        </p:txBody>
      </p:sp>
      <p:pic>
        <p:nvPicPr>
          <p:cNvPr id="6" name="Bildobjekt 5">
            <a:extLst>
              <a:ext uri="{FF2B5EF4-FFF2-40B4-BE49-F238E27FC236}">
                <a16:creationId xmlns:a16="http://schemas.microsoft.com/office/drawing/2014/main" id="{CF2B1003-6136-F614-21BA-ABD48B3421B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1306" y="998021"/>
            <a:ext cx="3855129" cy="3147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226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
        <p:nvSpPr>
          <p:cNvPr id="3" name="Platshållare för innehåll 2">
            <a:extLst>
              <a:ext uri="{FF2B5EF4-FFF2-40B4-BE49-F238E27FC236}">
                <a16:creationId xmlns:a16="http://schemas.microsoft.com/office/drawing/2014/main" id="{F019F83B-A890-D151-145A-F6E56E2D75DE}"/>
              </a:ext>
            </a:extLst>
          </p:cNvPr>
          <p:cNvSpPr>
            <a:spLocks noGrp="1"/>
          </p:cNvSpPr>
          <p:nvPr>
            <p:ph idx="13"/>
          </p:nvPr>
        </p:nvSpPr>
        <p:spPr>
          <a:xfrm>
            <a:off x="571282" y="1417081"/>
            <a:ext cx="7422784" cy="2956919"/>
          </a:xfrm>
        </p:spPr>
        <p:txBody>
          <a:bodyPr>
            <a:normAutofit/>
          </a:bodyPr>
          <a:lstStyle/>
          <a:p>
            <a:pPr marL="0" indent="0">
              <a:buNone/>
            </a:pPr>
            <a:endParaRPr lang="sv-SE" sz="1200" dirty="0"/>
          </a:p>
          <a:p>
            <a:pPr marL="0" indent="0">
              <a:buNone/>
            </a:pPr>
            <a:r>
              <a:rPr lang="sv-SE" sz="1200" dirty="0"/>
              <a:t>2025-02-07 Uppdaterat förtydligande i innehåll av den gemensamma planeringen</a:t>
            </a:r>
          </a:p>
          <a:p>
            <a:pPr marL="0" indent="0">
              <a:buNone/>
            </a:pPr>
            <a:endParaRPr lang="sv-SE" sz="1200" b="1"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4D9771-D0A7-AA7C-9938-75FE0361F513}"/>
              </a:ext>
            </a:extLst>
          </p:cNvPr>
          <p:cNvSpPr>
            <a:spLocks noGrp="1"/>
          </p:cNvSpPr>
          <p:nvPr>
            <p:ph type="title"/>
          </p:nvPr>
        </p:nvSpPr>
        <p:spPr>
          <a:xfrm>
            <a:off x="575043" y="264144"/>
            <a:ext cx="7422784" cy="675000"/>
          </a:xfrm>
        </p:spPr>
        <p:txBody>
          <a:bodyPr/>
          <a:lstStyle/>
          <a:p>
            <a:r>
              <a:rPr lang="sv-SE" sz="2400" b="1" i="0" dirty="0">
                <a:solidFill>
                  <a:srgbClr val="00005A"/>
                </a:solidFill>
                <a:effectLst/>
                <a:latin typeface="Open sans Bold" panose="020B0806030504020204" pitchFamily="34" charset="0"/>
              </a:rPr>
              <a:t>Skapa </a:t>
            </a:r>
            <a:r>
              <a:rPr lang="sv-SE" sz="2400" b="1" i="0" dirty="0">
                <a:solidFill>
                  <a:srgbClr val="00005A"/>
                </a:solidFill>
                <a:effectLst/>
              </a:rPr>
              <a:t>självfakturaunderlag</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507C225B-4545-0FF6-CC9B-31BA9DE1A238}"/>
              </a:ext>
            </a:extLst>
          </p:cNvPr>
          <p:cNvSpPr>
            <a:spLocks noGrp="1"/>
          </p:cNvSpPr>
          <p:nvPr>
            <p:ph idx="1"/>
          </p:nvPr>
        </p:nvSpPr>
        <p:spPr>
          <a:xfrm>
            <a:off x="4431909" y="939144"/>
            <a:ext cx="4559692" cy="3709056"/>
          </a:xfrm>
        </p:spPr>
        <p:txBody>
          <a:bodyPr/>
          <a:lstStyle/>
          <a:p>
            <a:pPr marL="0" indent="0" algn="l">
              <a:buNone/>
            </a:pPr>
            <a:r>
              <a:rPr lang="sv-SE" sz="1200" b="0" i="0" dirty="0">
                <a:solidFill>
                  <a:srgbClr val="323232"/>
                </a:solidFill>
                <a:effectLst/>
              </a:rPr>
              <a:t>Av inleveransen skapas ett självfakturaunderlag. </a:t>
            </a:r>
          </a:p>
          <a:p>
            <a:pPr marL="0" indent="0" algn="l">
              <a:buNone/>
            </a:pPr>
            <a:r>
              <a:rPr lang="sv-SE" sz="1200" b="0" i="0" dirty="0">
                <a:solidFill>
                  <a:srgbClr val="323232"/>
                </a:solidFill>
                <a:effectLst/>
              </a:rPr>
              <a:t>Självfakturaunderlaget är som en preliminär faktura där du som leverantör har möjlighet att förhandsgranska den ersättning som du är på väga att fakturera. </a:t>
            </a:r>
          </a:p>
          <a:p>
            <a:pPr marL="0" indent="0" algn="l">
              <a:buNone/>
            </a:pPr>
            <a:r>
              <a:rPr lang="sv-SE" sz="1200" b="0" i="0" dirty="0">
                <a:solidFill>
                  <a:srgbClr val="323232"/>
                </a:solidFill>
                <a:effectLst/>
              </a:rPr>
              <a:t>Det är endast möjligt att skapa ett självfakturaunderlag när inleveransperioden är över. Självfakturaunderlaget kan även förhandsgranskas som en PDF.</a:t>
            </a:r>
            <a:endParaRPr lang="sv-SE" sz="1200" b="0" i="0" dirty="0">
              <a:solidFill>
                <a:srgbClr val="8A8A8A"/>
              </a:solidFill>
              <a:effectLst/>
            </a:endParaRPr>
          </a:p>
          <a:p>
            <a:pPr marL="0" indent="0" algn="l">
              <a:buNone/>
            </a:pPr>
            <a:r>
              <a:rPr lang="sv-SE" sz="1200" b="0" i="0" dirty="0">
                <a:solidFill>
                  <a:srgbClr val="323232"/>
                </a:solidFill>
                <a:effectLst/>
              </a:rPr>
              <a:t>Med självfakturaunderlaget kan du:</a:t>
            </a:r>
            <a:endParaRPr lang="sv-SE" sz="1200" b="0" i="0" dirty="0">
              <a:solidFill>
                <a:srgbClr val="8A8A8A"/>
              </a:solidFill>
              <a:effectLst/>
            </a:endParaRPr>
          </a:p>
          <a:p>
            <a:pPr marL="0" indent="0" algn="l">
              <a:buNone/>
            </a:pPr>
            <a:r>
              <a:rPr lang="sv-SE" sz="1200" b="0" i="0" dirty="0">
                <a:solidFill>
                  <a:srgbClr val="323232"/>
                </a:solidFill>
                <a:effectLst/>
              </a:rPr>
              <a:t>• ta bort den för att göra om inleveransen</a:t>
            </a:r>
            <a:endParaRPr lang="sv-SE" sz="1200" b="0" i="0" dirty="0">
              <a:solidFill>
                <a:srgbClr val="8A8A8A"/>
              </a:solidFill>
              <a:effectLst/>
            </a:endParaRPr>
          </a:p>
          <a:p>
            <a:pPr marL="0" indent="0" algn="l">
              <a:buNone/>
            </a:pPr>
            <a:r>
              <a:rPr lang="sv-SE" sz="1200" b="0" i="0" dirty="0">
                <a:solidFill>
                  <a:srgbClr val="323232"/>
                </a:solidFill>
                <a:effectLst/>
              </a:rPr>
              <a:t>• underkänna för att informera Arbetsförmedlingen om något fel med ekonomiflödet</a:t>
            </a:r>
            <a:endParaRPr lang="sv-SE" sz="1200" b="0" i="0" dirty="0">
              <a:solidFill>
                <a:srgbClr val="8A8A8A"/>
              </a:solidFill>
              <a:effectLst/>
            </a:endParaRPr>
          </a:p>
          <a:p>
            <a:pPr marL="0" indent="0" algn="l">
              <a:buNone/>
            </a:pPr>
            <a:r>
              <a:rPr lang="sv-SE" sz="1200" b="0" i="0" dirty="0">
                <a:solidFill>
                  <a:srgbClr val="323232"/>
                </a:solidFill>
                <a:effectLst/>
              </a:rPr>
              <a:t>• godkänna för att skapa en självfaktura som genererar utbetalning av ersättning</a:t>
            </a:r>
            <a:endParaRPr lang="sv-SE" sz="1200" b="0" i="0" dirty="0">
              <a:solidFill>
                <a:srgbClr val="8A8A8A"/>
              </a:solidFill>
              <a:effectLst/>
            </a:endParaRPr>
          </a:p>
          <a:p>
            <a:pPr marL="0" indent="0" algn="l">
              <a:buNone/>
            </a:pPr>
            <a:r>
              <a:rPr lang="sv-SE" sz="1200" b="0" i="0" dirty="0">
                <a:solidFill>
                  <a:srgbClr val="323232"/>
                </a:solidFill>
                <a:effectLst/>
              </a:rPr>
              <a:t>När ett självfakturaunderlag underkänns, kommer ärendets ekonomiflöde låsas för utredning av Arbetsförmedlingen. När utredningen är färdig kan Arbetsförmedlingen låsa upp ekonomiflödet igen.</a:t>
            </a:r>
            <a:endParaRPr lang="sv-SE" sz="1200" b="0" i="0" dirty="0">
              <a:solidFill>
                <a:srgbClr val="8A8A8A"/>
              </a:solidFill>
              <a:effectLst/>
            </a:endParaRPr>
          </a:p>
          <a:p>
            <a:pPr marL="0" indent="0">
              <a:buNone/>
            </a:pPr>
            <a:endParaRPr lang="sv-SE" sz="1050" dirty="0"/>
          </a:p>
        </p:txBody>
      </p:sp>
      <p:pic>
        <p:nvPicPr>
          <p:cNvPr id="6" name="Bildobjekt 5">
            <a:extLst>
              <a:ext uri="{FF2B5EF4-FFF2-40B4-BE49-F238E27FC236}">
                <a16:creationId xmlns:a16="http://schemas.microsoft.com/office/drawing/2014/main" id="{96996A57-F953-902A-2837-26905591B4F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6126" y="939144"/>
            <a:ext cx="3655601" cy="243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349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AE7788-362C-2937-C44C-28A494957B91}"/>
              </a:ext>
            </a:extLst>
          </p:cNvPr>
          <p:cNvSpPr>
            <a:spLocks noGrp="1"/>
          </p:cNvSpPr>
          <p:nvPr>
            <p:ph type="title"/>
          </p:nvPr>
        </p:nvSpPr>
        <p:spPr>
          <a:xfrm>
            <a:off x="576002" y="264144"/>
            <a:ext cx="7422784" cy="442438"/>
          </a:xfrm>
        </p:spPr>
        <p:txBody>
          <a:bodyPr/>
          <a:lstStyle/>
          <a:p>
            <a:r>
              <a:rPr lang="sv-SE" sz="2400" b="1" i="0" dirty="0">
                <a:effectLst/>
              </a:rPr>
              <a:t>Godkänna självfakturaunderlag</a:t>
            </a:r>
            <a:br>
              <a:rPr lang="sv-SE" sz="2400" b="0" i="0" dirty="0">
                <a:effectLst/>
              </a:rPr>
            </a:br>
            <a:endParaRPr lang="sv-SE" sz="2800" dirty="0"/>
          </a:p>
        </p:txBody>
      </p:sp>
      <p:sp>
        <p:nvSpPr>
          <p:cNvPr id="3" name="Platshållare för innehåll 2">
            <a:extLst>
              <a:ext uri="{FF2B5EF4-FFF2-40B4-BE49-F238E27FC236}">
                <a16:creationId xmlns:a16="http://schemas.microsoft.com/office/drawing/2014/main" id="{7CE9C074-214E-5717-4337-24CC6F26A972}"/>
              </a:ext>
            </a:extLst>
          </p:cNvPr>
          <p:cNvSpPr>
            <a:spLocks noGrp="1"/>
          </p:cNvSpPr>
          <p:nvPr>
            <p:ph idx="1"/>
          </p:nvPr>
        </p:nvSpPr>
        <p:spPr>
          <a:xfrm>
            <a:off x="4287394" y="874199"/>
            <a:ext cx="4516582" cy="1852718"/>
          </a:xfrm>
        </p:spPr>
        <p:txBody>
          <a:bodyPr>
            <a:normAutofit/>
          </a:bodyPr>
          <a:lstStyle/>
          <a:p>
            <a:pPr marL="0" indent="0">
              <a:lnSpc>
                <a:spcPct val="90000"/>
              </a:lnSpc>
              <a:spcAft>
                <a:spcPts val="600"/>
              </a:spcAft>
              <a:buClr>
                <a:schemeClr val="accent1"/>
              </a:buClr>
              <a:buNone/>
            </a:pPr>
            <a:r>
              <a:rPr lang="sv-SE" sz="1200" b="0" i="0" dirty="0">
                <a:effectLst/>
              </a:rPr>
              <a:t>När ett självfakturaunderlag har blivit godkänd, skapas en självfaktura. Detta innebär att KA-systemet nu skickar självfakturan till Arbetsförmedlingens ekonomisystem för utbetalning. </a:t>
            </a:r>
          </a:p>
          <a:p>
            <a:pPr marL="0" indent="0">
              <a:lnSpc>
                <a:spcPct val="90000"/>
              </a:lnSpc>
              <a:spcAft>
                <a:spcPts val="600"/>
              </a:spcAft>
              <a:buClr>
                <a:schemeClr val="accent1"/>
              </a:buClr>
              <a:buNone/>
            </a:pPr>
            <a:r>
              <a:rPr lang="sv-SE" sz="1200" b="0" i="0" dirty="0">
                <a:effectLst/>
              </a:rPr>
              <a:t>När självfakturan har betalats ut kommer dess status ändras till </a:t>
            </a:r>
            <a:r>
              <a:rPr lang="sv-SE" sz="1200" b="1" i="0" dirty="0">
                <a:effectLst/>
              </a:rPr>
              <a:t>Utbetald</a:t>
            </a:r>
            <a:r>
              <a:rPr lang="sv-SE" sz="1200" b="0" i="0" dirty="0">
                <a:effectLst/>
              </a:rPr>
              <a:t>.</a:t>
            </a:r>
          </a:p>
          <a:p>
            <a:pPr marL="0" indent="0">
              <a:lnSpc>
                <a:spcPct val="90000"/>
              </a:lnSpc>
              <a:spcAft>
                <a:spcPts val="600"/>
              </a:spcAft>
              <a:buClr>
                <a:schemeClr val="accent1"/>
              </a:buClr>
              <a:buNone/>
            </a:pPr>
            <a:r>
              <a:rPr lang="sv-SE" sz="1200" b="0" i="0" dirty="0">
                <a:effectLst/>
              </a:rPr>
              <a:t>I e-handelsflödet finns det möjlighet att kreditera en självfaktura, exempelvis om man upptäckt att en ersättning blivit fel eller att man inlevererat för mycket/lite för en ersättning.</a:t>
            </a:r>
          </a:p>
          <a:p>
            <a:pPr marL="0" indent="0">
              <a:buNone/>
            </a:pPr>
            <a:endParaRPr lang="sv-SE" sz="1100" dirty="0"/>
          </a:p>
        </p:txBody>
      </p:sp>
      <p:pic>
        <p:nvPicPr>
          <p:cNvPr id="7" name="Bildobjekt 6">
            <a:extLst>
              <a:ext uri="{FF2B5EF4-FFF2-40B4-BE49-F238E27FC236}">
                <a16:creationId xmlns:a16="http://schemas.microsoft.com/office/drawing/2014/main" id="{75E78C0E-C2EE-FD36-69DF-7E2D27D8A3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817418"/>
            <a:ext cx="3310198" cy="4159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9719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70E3F3-DEA5-2CA9-E21C-9AAFD93AFF8A}"/>
              </a:ext>
            </a:extLst>
          </p:cNvPr>
          <p:cNvSpPr>
            <a:spLocks noGrp="1"/>
          </p:cNvSpPr>
          <p:nvPr>
            <p:ph type="title"/>
          </p:nvPr>
        </p:nvSpPr>
        <p:spPr>
          <a:xfrm>
            <a:off x="575043" y="320705"/>
            <a:ext cx="7422784" cy="675000"/>
          </a:xfrm>
        </p:spPr>
        <p:txBody>
          <a:bodyPr/>
          <a:lstStyle/>
          <a:p>
            <a:r>
              <a:rPr lang="sv-SE" sz="2400" b="1" i="0" dirty="0">
                <a:solidFill>
                  <a:srgbClr val="00005A"/>
                </a:solidFill>
                <a:effectLst/>
              </a:rPr>
              <a:t>Kreditera självfaktura</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EF06A19D-E4D3-BFAA-473C-522CBEBF3BAD}"/>
              </a:ext>
            </a:extLst>
          </p:cNvPr>
          <p:cNvSpPr>
            <a:spLocks noGrp="1"/>
          </p:cNvSpPr>
          <p:nvPr>
            <p:ph idx="1"/>
          </p:nvPr>
        </p:nvSpPr>
        <p:spPr>
          <a:xfrm>
            <a:off x="4891693" y="942108"/>
            <a:ext cx="3961361" cy="2752554"/>
          </a:xfrm>
        </p:spPr>
        <p:txBody>
          <a:bodyPr/>
          <a:lstStyle/>
          <a:p>
            <a:pPr marL="0" indent="0" algn="l">
              <a:buNone/>
            </a:pPr>
            <a:r>
              <a:rPr lang="sv-SE" sz="1200" b="0" i="0" dirty="0">
                <a:solidFill>
                  <a:srgbClr val="323232"/>
                </a:solidFill>
                <a:effectLst/>
              </a:rPr>
              <a:t>Kreditering av en självfaktura ger dig som leverantör möjlighet att rätta en felaktig självfaktura. </a:t>
            </a:r>
          </a:p>
          <a:p>
            <a:pPr marL="0" indent="0" algn="l">
              <a:buNone/>
            </a:pPr>
            <a:r>
              <a:rPr lang="sv-SE" sz="1200" b="0" i="0" dirty="0">
                <a:solidFill>
                  <a:srgbClr val="323232"/>
                </a:solidFill>
                <a:effectLst/>
              </a:rPr>
              <a:t>Denna funktion ger dig möjlighet att sköta hela ekonomiflödet via systemet. </a:t>
            </a:r>
          </a:p>
          <a:p>
            <a:pPr marL="0" indent="0" algn="l">
              <a:buNone/>
            </a:pPr>
            <a:r>
              <a:rPr lang="sv-SE" sz="1200" b="0" i="0" dirty="0">
                <a:solidFill>
                  <a:srgbClr val="323232"/>
                </a:solidFill>
                <a:effectLst/>
              </a:rPr>
              <a:t>För kreditera en självfaktura går du in på självfakturan via dess fakturanummer. </a:t>
            </a:r>
          </a:p>
          <a:p>
            <a:pPr marL="0" indent="0" algn="l">
              <a:buNone/>
            </a:pPr>
            <a:endParaRPr lang="sv-SE" sz="1200" b="0" i="0" dirty="0">
              <a:solidFill>
                <a:srgbClr val="323232"/>
              </a:solidFill>
              <a:effectLst/>
            </a:endParaRPr>
          </a:p>
          <a:p>
            <a:pPr marL="0" indent="0">
              <a:buNone/>
            </a:pPr>
            <a:endParaRPr lang="sv-SE" sz="1200" dirty="0"/>
          </a:p>
        </p:txBody>
      </p:sp>
      <p:pic>
        <p:nvPicPr>
          <p:cNvPr id="6" name="Bildobjekt 5">
            <a:extLst>
              <a:ext uri="{FF2B5EF4-FFF2-40B4-BE49-F238E27FC236}">
                <a16:creationId xmlns:a16="http://schemas.microsoft.com/office/drawing/2014/main" id="{03067B4F-C818-9C3D-B04A-05567AFBF1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942108"/>
            <a:ext cx="4093847" cy="3159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137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E28616-2DD8-FA25-568E-FB840F532356}"/>
              </a:ext>
            </a:extLst>
          </p:cNvPr>
          <p:cNvSpPr>
            <a:spLocks noGrp="1"/>
          </p:cNvSpPr>
          <p:nvPr>
            <p:ph type="title"/>
          </p:nvPr>
        </p:nvSpPr>
        <p:spPr>
          <a:xfrm>
            <a:off x="415279" y="134956"/>
            <a:ext cx="8455844" cy="349955"/>
          </a:xfrm>
        </p:spPr>
        <p:txBody>
          <a:bodyPr/>
          <a:lstStyle/>
          <a:p>
            <a:r>
              <a:rPr lang="sv-SE" sz="2400" b="1" i="0" dirty="0">
                <a:solidFill>
                  <a:srgbClr val="00005A"/>
                </a:solidFill>
                <a:effectLst/>
              </a:rPr>
              <a:t>Ekonomihantering </a:t>
            </a:r>
            <a:br>
              <a:rPr lang="sv-SE" sz="2000" b="1" i="0" dirty="0">
                <a:solidFill>
                  <a:srgbClr val="00005A"/>
                </a:solidFill>
                <a:effectLst/>
                <a:latin typeface="Open sans Bold" panose="020B0806030504020204" pitchFamily="34" charset="0"/>
              </a:rPr>
            </a:br>
            <a:br>
              <a:rPr lang="sv-SE" sz="2000" dirty="0"/>
            </a:br>
            <a:br>
              <a:rPr lang="sv-SE" sz="2000" b="0" i="0" dirty="0">
                <a:solidFill>
                  <a:srgbClr val="8A8A8A"/>
                </a:solidFill>
                <a:effectLst/>
                <a:latin typeface="Open sans Bold" panose="020B0806030504020204" pitchFamily="34" charset="0"/>
              </a:rPr>
            </a:br>
            <a:endParaRPr lang="sv-SE" sz="2000" dirty="0"/>
          </a:p>
        </p:txBody>
      </p:sp>
      <p:sp>
        <p:nvSpPr>
          <p:cNvPr id="3" name="Platshållare för innehåll 2">
            <a:extLst>
              <a:ext uri="{FF2B5EF4-FFF2-40B4-BE49-F238E27FC236}">
                <a16:creationId xmlns:a16="http://schemas.microsoft.com/office/drawing/2014/main" id="{E8DBC8BA-DFAF-862E-0FC7-75907AA06D94}"/>
              </a:ext>
            </a:extLst>
          </p:cNvPr>
          <p:cNvSpPr>
            <a:spLocks noGrp="1"/>
          </p:cNvSpPr>
          <p:nvPr>
            <p:ph idx="1"/>
          </p:nvPr>
        </p:nvSpPr>
        <p:spPr>
          <a:xfrm>
            <a:off x="3532909" y="533526"/>
            <a:ext cx="5424054" cy="4475018"/>
          </a:xfrm>
        </p:spPr>
        <p:txBody>
          <a:bodyPr>
            <a:noAutofit/>
          </a:bodyPr>
          <a:lstStyle/>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I e-handelsflödet är </a:t>
            </a:r>
            <a:r>
              <a:rPr lang="sv-SE" sz="1200" b="0" i="0" dirty="0" err="1">
                <a:solidFill>
                  <a:srgbClr val="323232"/>
                </a:solidFill>
                <a:effectLst/>
                <a:ea typeface="Open sans Regular" panose="020B0606030504020204" pitchFamily="34" charset="0"/>
                <a:cs typeface="Open sans Regular" panose="020B0606030504020204" pitchFamily="34" charset="0"/>
              </a:rPr>
              <a:t>inköpsordern</a:t>
            </a:r>
            <a:r>
              <a:rPr lang="sv-SE" sz="1200" b="0" i="0" dirty="0">
                <a:solidFill>
                  <a:srgbClr val="323232"/>
                </a:solidFill>
                <a:effectLst/>
                <a:ea typeface="Open sans Regular" panose="020B0606030504020204" pitchFamily="34" charset="0"/>
                <a:cs typeface="Open sans Regular" panose="020B0606030504020204" pitchFamily="34" charset="0"/>
              </a:rPr>
              <a:t> själva kärnan till hela ekonomiflödet. </a:t>
            </a:r>
          </a:p>
          <a:p>
            <a:pPr marL="0" indent="0" algn="l">
              <a:buNone/>
            </a:pPr>
            <a:r>
              <a:rPr lang="sv-SE" sz="1200" b="0" i="0" dirty="0" err="1">
                <a:solidFill>
                  <a:srgbClr val="323232"/>
                </a:solidFill>
                <a:effectLst/>
                <a:ea typeface="Open sans Regular" panose="020B0606030504020204" pitchFamily="34" charset="0"/>
                <a:cs typeface="Open sans Regular" panose="020B0606030504020204" pitchFamily="34" charset="0"/>
              </a:rPr>
              <a:t>Inköpsordern</a:t>
            </a:r>
            <a:r>
              <a:rPr lang="sv-SE" sz="1200" b="0" i="0" dirty="0">
                <a:solidFill>
                  <a:srgbClr val="323232"/>
                </a:solidFill>
                <a:effectLst/>
                <a:ea typeface="Open sans Regular" panose="020B0606030504020204" pitchFamily="34" charset="0"/>
                <a:cs typeface="Open sans Regular" panose="020B0606030504020204" pitchFamily="34" charset="0"/>
              </a:rPr>
              <a:t> innehåller artiklar vilket är baserade på modulerna - dess priser och antal. Grunden är att en första gemensam utbildningsplan alltid måste bli bekräftad, innan det blir en beställning av </a:t>
            </a:r>
            <a:r>
              <a:rPr lang="sv-SE" sz="1200" b="0" i="0" dirty="0" err="1">
                <a:solidFill>
                  <a:srgbClr val="323232"/>
                </a:solidFill>
                <a:effectLst/>
                <a:ea typeface="Open sans Regular" panose="020B0606030504020204" pitchFamily="34" charset="0"/>
                <a:cs typeface="Open sans Regular" panose="020B0606030504020204" pitchFamily="34" charset="0"/>
              </a:rPr>
              <a:t>inköpsordern</a:t>
            </a:r>
            <a:r>
              <a:rPr lang="sv-SE" sz="1200" b="0" i="0" dirty="0">
                <a:solidFill>
                  <a:srgbClr val="323232"/>
                </a:solidFill>
                <a:effectLst/>
                <a:ea typeface="Open sans Regular" panose="020B0606030504020204" pitchFamily="34" charset="0"/>
                <a:cs typeface="Open sans Regular" panose="020B0606030504020204" pitchFamily="34" charset="0"/>
              </a:rPr>
              <a:t>.</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Inköpsorderns resa kan därefter se olika ut beroende på hur ett ärende har hanterats och därför har den olika statusar för att informera om vad som gäller vid ett specifikt tillfälle:</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1" i="0" dirty="0">
                <a:solidFill>
                  <a:srgbClr val="323232"/>
                </a:solidFill>
                <a:effectLst/>
                <a:ea typeface="Open sans Regular" panose="020B0606030504020204" pitchFamily="34" charset="0"/>
                <a:cs typeface="Open sans Regular" panose="020B0606030504020204" pitchFamily="34" charset="0"/>
              </a:rPr>
              <a:t>Preliminär</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err="1">
                <a:solidFill>
                  <a:srgbClr val="323232"/>
                </a:solidFill>
                <a:effectLst/>
                <a:ea typeface="Open sans Regular" panose="020B0606030504020204" pitchFamily="34" charset="0"/>
                <a:cs typeface="Open sans Regular" panose="020B0606030504020204" pitchFamily="34" charset="0"/>
              </a:rPr>
              <a:t>Inköpsordern</a:t>
            </a:r>
            <a:r>
              <a:rPr lang="sv-SE" sz="1200" b="0" i="0" dirty="0">
                <a:solidFill>
                  <a:srgbClr val="323232"/>
                </a:solidFill>
                <a:effectLst/>
                <a:ea typeface="Open sans Regular" panose="020B0606030504020204" pitchFamily="34" charset="0"/>
                <a:cs typeface="Open sans Regular" panose="020B0606030504020204" pitchFamily="34" charset="0"/>
              </a:rPr>
              <a:t> har denna status när ett nytt beslut har tagits och innan en gemensam utbildningsplan har bekräftats av Arbetsförmedlingen. I detta skede innehåller inte </a:t>
            </a:r>
            <a:r>
              <a:rPr lang="sv-SE" sz="1200" b="0" i="0" dirty="0" err="1">
                <a:solidFill>
                  <a:srgbClr val="323232"/>
                </a:solidFill>
                <a:effectLst/>
                <a:ea typeface="Open sans Regular" panose="020B0606030504020204" pitchFamily="34" charset="0"/>
                <a:cs typeface="Open sans Regular" panose="020B0606030504020204" pitchFamily="34" charset="0"/>
              </a:rPr>
              <a:t>inköpsordern</a:t>
            </a:r>
            <a:r>
              <a:rPr lang="sv-SE" sz="1200" b="0" i="0" dirty="0">
                <a:solidFill>
                  <a:srgbClr val="323232"/>
                </a:solidFill>
                <a:effectLst/>
                <a:ea typeface="Open sans Regular" panose="020B0606030504020204" pitchFamily="34" charset="0"/>
                <a:cs typeface="Open sans Regular" panose="020B0606030504020204" pitchFamily="34" charset="0"/>
              </a:rPr>
              <a:t> några artiklar.</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1" i="0" dirty="0">
                <a:solidFill>
                  <a:srgbClr val="323232"/>
                </a:solidFill>
                <a:effectLst/>
                <a:ea typeface="Open sans Regular" panose="020B0606030504020204" pitchFamily="34" charset="0"/>
                <a:cs typeface="Open sans Regular" panose="020B0606030504020204" pitchFamily="34" charset="0"/>
              </a:rPr>
              <a:t>Beställd - väntar på attest</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När en gemensam utbildningsplan har blivit bekräftad, görs en beställning av </a:t>
            </a:r>
            <a:r>
              <a:rPr lang="sv-SE" sz="1200" b="0" i="0" dirty="0" err="1">
                <a:solidFill>
                  <a:srgbClr val="323232"/>
                </a:solidFill>
                <a:effectLst/>
                <a:ea typeface="Open sans Regular" panose="020B0606030504020204" pitchFamily="34" charset="0"/>
                <a:cs typeface="Open sans Regular" panose="020B0606030504020204" pitchFamily="34" charset="0"/>
              </a:rPr>
              <a:t>inköpsordern</a:t>
            </a:r>
            <a:r>
              <a:rPr lang="sv-SE" sz="1200" b="0" i="0" dirty="0">
                <a:solidFill>
                  <a:srgbClr val="323232"/>
                </a:solidFill>
                <a:effectLst/>
                <a:ea typeface="Open sans Regular" panose="020B0606030504020204" pitchFamily="34" charset="0"/>
                <a:cs typeface="Open sans Regular" panose="020B0606030504020204" pitchFamily="34" charset="0"/>
              </a:rPr>
              <a:t>. Innan </a:t>
            </a:r>
            <a:r>
              <a:rPr lang="sv-SE" sz="1200" b="0" i="0" dirty="0" err="1">
                <a:solidFill>
                  <a:srgbClr val="323232"/>
                </a:solidFill>
                <a:effectLst/>
                <a:ea typeface="Open sans Regular" panose="020B0606030504020204" pitchFamily="34" charset="0"/>
                <a:cs typeface="Open sans Regular" panose="020B0606030504020204" pitchFamily="34" charset="0"/>
              </a:rPr>
              <a:t>inköpsordern</a:t>
            </a:r>
            <a:r>
              <a:rPr lang="sv-SE" sz="1200" b="0" i="0" dirty="0">
                <a:solidFill>
                  <a:srgbClr val="323232"/>
                </a:solidFill>
                <a:effectLst/>
                <a:ea typeface="Open sans Regular" panose="020B0606030504020204" pitchFamily="34" charset="0"/>
                <a:cs typeface="Open sans Regular" panose="020B0606030504020204" pitchFamily="34" charset="0"/>
              </a:rPr>
              <a:t> blir godkänd behöver en ansvarig chef på Arbetsförmedlingen attestera beställningen.</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1" i="0" dirty="0">
                <a:solidFill>
                  <a:srgbClr val="323232"/>
                </a:solidFill>
                <a:effectLst/>
                <a:ea typeface="Open sans Regular" panose="020B0606030504020204" pitchFamily="34" charset="0"/>
                <a:cs typeface="Open sans Regular" panose="020B0606030504020204" pitchFamily="34" charset="0"/>
              </a:rPr>
              <a:t>Godkänd</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När </a:t>
            </a:r>
            <a:r>
              <a:rPr lang="sv-SE" sz="1200" b="0" i="0" dirty="0" err="1">
                <a:solidFill>
                  <a:srgbClr val="323232"/>
                </a:solidFill>
                <a:effectLst/>
                <a:ea typeface="Open sans Regular" panose="020B0606030504020204" pitchFamily="34" charset="0"/>
                <a:cs typeface="Open sans Regular" panose="020B0606030504020204" pitchFamily="34" charset="0"/>
              </a:rPr>
              <a:t>inköpsordern</a:t>
            </a:r>
            <a:r>
              <a:rPr lang="sv-SE" sz="1200" b="0" i="0" dirty="0">
                <a:solidFill>
                  <a:srgbClr val="323232"/>
                </a:solidFill>
                <a:effectLst/>
                <a:ea typeface="Open sans Regular" panose="020B0606030504020204" pitchFamily="34" charset="0"/>
                <a:cs typeface="Open sans Regular" panose="020B0606030504020204" pitchFamily="34" charset="0"/>
              </a:rPr>
              <a:t> får denna status, betyder det att den gemensamma utbildningsplanen är bekräftad och därefter har beställningen blivit attesterad av ansvarig chef på Arbetsförmedlingen. </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En godkänd </a:t>
            </a:r>
            <a:r>
              <a:rPr lang="sv-SE" sz="1200" b="0" i="0" dirty="0" err="1">
                <a:solidFill>
                  <a:srgbClr val="323232"/>
                </a:solidFill>
                <a:effectLst/>
                <a:ea typeface="Open sans Regular" panose="020B0606030504020204" pitchFamily="34" charset="0"/>
                <a:cs typeface="Open sans Regular" panose="020B0606030504020204" pitchFamily="34" charset="0"/>
              </a:rPr>
              <a:t>inköpsorder</a:t>
            </a:r>
            <a:r>
              <a:rPr lang="sv-SE" sz="1200" b="0" i="0" dirty="0">
                <a:solidFill>
                  <a:srgbClr val="323232"/>
                </a:solidFill>
                <a:effectLst/>
                <a:ea typeface="Open sans Regular" panose="020B0606030504020204" pitchFamily="34" charset="0"/>
                <a:cs typeface="Open sans Regular" panose="020B0606030504020204" pitchFamily="34" charset="0"/>
              </a:rPr>
              <a:t> är ett krav innan det är möjligt att fakturera en ersättning.</a:t>
            </a:r>
            <a:endParaRPr lang="sv-SE" sz="1200" b="0" i="0" dirty="0">
              <a:solidFill>
                <a:srgbClr val="8A8A8A"/>
              </a:solidFill>
              <a:effectLst/>
              <a:ea typeface="Open sans Regular" panose="020B0606030504020204" pitchFamily="34" charset="0"/>
              <a:cs typeface="Open sans Regular" panose="020B0606030504020204" pitchFamily="34" charset="0"/>
            </a:endParaRPr>
          </a:p>
        </p:txBody>
      </p:sp>
      <p:pic>
        <p:nvPicPr>
          <p:cNvPr id="6" name="Bildobjekt 5">
            <a:extLst>
              <a:ext uri="{FF2B5EF4-FFF2-40B4-BE49-F238E27FC236}">
                <a16:creationId xmlns:a16="http://schemas.microsoft.com/office/drawing/2014/main" id="{40B473F0-5B81-54C0-D5EB-DD1B4C762F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91212" y="852987"/>
            <a:ext cx="2989298" cy="22227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8842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879725-0F1C-62A7-47E6-FD406E69143B}"/>
              </a:ext>
            </a:extLst>
          </p:cNvPr>
          <p:cNvSpPr>
            <a:spLocks noGrp="1"/>
          </p:cNvSpPr>
          <p:nvPr>
            <p:ph type="title"/>
          </p:nvPr>
        </p:nvSpPr>
        <p:spPr>
          <a:xfrm>
            <a:off x="576002" y="277091"/>
            <a:ext cx="7681307" cy="533400"/>
          </a:xfrm>
        </p:spPr>
        <p:txBody>
          <a:bodyPr/>
          <a:lstStyle/>
          <a:p>
            <a:r>
              <a:rPr lang="sv-SE" sz="2400" b="1" i="0" dirty="0">
                <a:solidFill>
                  <a:srgbClr val="00005A"/>
                </a:solidFill>
                <a:effectLst/>
              </a:rPr>
              <a:t>Beställd eller godkänd </a:t>
            </a:r>
            <a:r>
              <a:rPr lang="sv-SE" sz="2400" b="1" i="0" dirty="0" err="1">
                <a:solidFill>
                  <a:srgbClr val="00005A"/>
                </a:solidFill>
                <a:effectLst/>
              </a:rPr>
              <a:t>inköpsorder</a:t>
            </a:r>
            <a:endParaRPr lang="sv-SE" sz="2400" dirty="0"/>
          </a:p>
        </p:txBody>
      </p:sp>
      <p:sp>
        <p:nvSpPr>
          <p:cNvPr id="3" name="Platshållare för innehåll 2">
            <a:extLst>
              <a:ext uri="{FF2B5EF4-FFF2-40B4-BE49-F238E27FC236}">
                <a16:creationId xmlns:a16="http://schemas.microsoft.com/office/drawing/2014/main" id="{B90A58A4-AAA5-9B7F-010E-B75D0A560F40}"/>
              </a:ext>
            </a:extLst>
          </p:cNvPr>
          <p:cNvSpPr>
            <a:spLocks noGrp="1"/>
          </p:cNvSpPr>
          <p:nvPr>
            <p:ph idx="1"/>
          </p:nvPr>
        </p:nvSpPr>
        <p:spPr>
          <a:xfrm>
            <a:off x="4731690" y="1013453"/>
            <a:ext cx="3909125" cy="3378438"/>
          </a:xfrm>
        </p:spPr>
        <p:txBody>
          <a:bodyPr>
            <a:normAutofit/>
          </a:bodyPr>
          <a:lstStyle/>
          <a:p>
            <a:pPr marL="0" indent="0" algn="l">
              <a:buNone/>
            </a:pPr>
            <a:r>
              <a:rPr lang="sv-SE" sz="1200" b="1" i="0" dirty="0">
                <a:solidFill>
                  <a:srgbClr val="323232"/>
                </a:solidFill>
                <a:effectLst/>
              </a:rPr>
              <a:t>Uppdaterad - väntar på attest</a:t>
            </a:r>
            <a:endParaRPr lang="sv-SE" sz="1200" b="0" i="0" dirty="0">
              <a:solidFill>
                <a:srgbClr val="8A8A8A"/>
              </a:solidFill>
              <a:effectLst/>
            </a:endParaRPr>
          </a:p>
          <a:p>
            <a:pPr marL="0" indent="0" algn="l">
              <a:buNone/>
            </a:pPr>
            <a:r>
              <a:rPr lang="sv-SE" sz="1200" b="0" i="0" dirty="0">
                <a:solidFill>
                  <a:srgbClr val="323232"/>
                </a:solidFill>
                <a:effectLst/>
              </a:rPr>
              <a:t>Denna status visas när </a:t>
            </a:r>
            <a:r>
              <a:rPr lang="sv-SE" sz="1200" b="0" i="0" dirty="0" err="1">
                <a:solidFill>
                  <a:srgbClr val="323232"/>
                </a:solidFill>
                <a:effectLst/>
              </a:rPr>
              <a:t>inköpsordern</a:t>
            </a:r>
            <a:r>
              <a:rPr lang="sv-SE" sz="1200" b="0" i="0" dirty="0">
                <a:solidFill>
                  <a:srgbClr val="323232"/>
                </a:solidFill>
                <a:effectLst/>
              </a:rPr>
              <a:t> har uppdaterats och dess belopp har ökat. Det händer exempelvis när ett utbildningsbeslut förlängs - då ökar den periodiska ersättningen och fler dagar av den ökande modulen läggs till i artikeln i </a:t>
            </a:r>
            <a:r>
              <a:rPr lang="sv-SE" sz="1200" b="0" i="0" dirty="0" err="1">
                <a:solidFill>
                  <a:srgbClr val="323232"/>
                </a:solidFill>
                <a:effectLst/>
              </a:rPr>
              <a:t>inköpsordern</a:t>
            </a:r>
            <a:r>
              <a:rPr lang="sv-SE" sz="1200" b="0" i="0" dirty="0">
                <a:solidFill>
                  <a:srgbClr val="323232"/>
                </a:solidFill>
                <a:effectLst/>
              </a:rPr>
              <a:t>. </a:t>
            </a:r>
            <a:endParaRPr lang="sv-SE" sz="1200" dirty="0">
              <a:solidFill>
                <a:srgbClr val="323232"/>
              </a:solidFill>
            </a:endParaRPr>
          </a:p>
          <a:p>
            <a:pPr marL="0" indent="0" algn="l">
              <a:buNone/>
            </a:pPr>
            <a:r>
              <a:rPr lang="sv-SE" sz="1200" b="0" i="0" dirty="0">
                <a:solidFill>
                  <a:srgbClr val="323232"/>
                </a:solidFill>
                <a:effectLst/>
              </a:rPr>
              <a:t>Eftersom inköpsorderns totalsumma har ökat, krävs en ny attest av ansvarig chef på Arbetsförmedlingen.</a:t>
            </a:r>
          </a:p>
          <a:p>
            <a:pPr marL="0" indent="0" algn="l">
              <a:buNone/>
            </a:pPr>
            <a:endParaRPr lang="sv-SE" sz="1200" b="0" i="0" dirty="0">
              <a:solidFill>
                <a:srgbClr val="8A8A8A"/>
              </a:solidFill>
              <a:effectLst/>
            </a:endParaRPr>
          </a:p>
          <a:p>
            <a:pPr marL="0" indent="0" algn="l">
              <a:buNone/>
            </a:pPr>
            <a:r>
              <a:rPr lang="sv-SE" sz="1200" b="1" i="0" dirty="0">
                <a:solidFill>
                  <a:srgbClr val="323232"/>
                </a:solidFill>
                <a:effectLst/>
              </a:rPr>
              <a:t>Inleverans, självfakturaunderlag &amp; självfaktura</a:t>
            </a:r>
            <a:endParaRPr lang="sv-SE" sz="1200" b="0" i="0" dirty="0">
              <a:solidFill>
                <a:srgbClr val="8A8A8A"/>
              </a:solidFill>
              <a:effectLst/>
            </a:endParaRPr>
          </a:p>
          <a:p>
            <a:pPr marL="0" indent="0" algn="l">
              <a:buNone/>
            </a:pPr>
            <a:r>
              <a:rPr lang="sv-SE" sz="1200" b="0" i="0" dirty="0">
                <a:solidFill>
                  <a:srgbClr val="333333"/>
                </a:solidFill>
                <a:effectLst/>
              </a:rPr>
              <a:t>När det är dags att begära ersättning så gör man som leverantör en inleverans mot </a:t>
            </a:r>
            <a:r>
              <a:rPr lang="sv-SE" sz="1200" b="0" i="0" dirty="0" err="1">
                <a:solidFill>
                  <a:srgbClr val="333333"/>
                </a:solidFill>
                <a:effectLst/>
              </a:rPr>
              <a:t>inköpsordern</a:t>
            </a:r>
            <a:r>
              <a:rPr lang="sv-SE" sz="1200" b="0" i="0" dirty="0">
                <a:solidFill>
                  <a:srgbClr val="333333"/>
                </a:solidFill>
                <a:effectLst/>
              </a:rPr>
              <a:t>. </a:t>
            </a:r>
          </a:p>
          <a:p>
            <a:pPr marL="0" indent="0" algn="l">
              <a:buNone/>
            </a:pPr>
            <a:r>
              <a:rPr lang="sv-SE" sz="1200" b="0" i="0" dirty="0">
                <a:solidFill>
                  <a:srgbClr val="333333"/>
                </a:solidFill>
                <a:effectLst/>
              </a:rPr>
              <a:t>Av inleveransen skapas ett självfakturaunderlag som sedan kan godkännas för att generera en självfaktura.</a:t>
            </a:r>
            <a:endParaRPr lang="sv-SE" sz="1200" b="0" i="0" dirty="0">
              <a:solidFill>
                <a:srgbClr val="8A8A8A"/>
              </a:solidFill>
              <a:effectLst/>
            </a:endParaRPr>
          </a:p>
          <a:p>
            <a:endParaRPr lang="sv-SE" sz="1200" dirty="0"/>
          </a:p>
        </p:txBody>
      </p:sp>
      <p:pic>
        <p:nvPicPr>
          <p:cNvPr id="6" name="Bildobjekt 5">
            <a:extLst>
              <a:ext uri="{FF2B5EF4-FFF2-40B4-BE49-F238E27FC236}">
                <a16:creationId xmlns:a16="http://schemas.microsoft.com/office/drawing/2014/main" id="{18FC5FD3-5800-C81D-DCD4-B1B501B948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3185" y="937253"/>
            <a:ext cx="4068815" cy="3120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919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E4322-CD30-F6DB-9482-B59CD29F7EBB}"/>
              </a:ext>
            </a:extLst>
          </p:cNvPr>
          <p:cNvSpPr>
            <a:spLocks noGrp="1"/>
          </p:cNvSpPr>
          <p:nvPr>
            <p:ph type="title"/>
          </p:nvPr>
        </p:nvSpPr>
        <p:spPr>
          <a:xfrm>
            <a:off x="555341" y="402740"/>
            <a:ext cx="7848655" cy="358462"/>
          </a:xfrm>
        </p:spPr>
        <p:txBody>
          <a:bodyPr/>
          <a:lstStyle/>
          <a:p>
            <a:r>
              <a:rPr lang="sv-SE" sz="2400" dirty="0"/>
              <a:t>Avsnitt</a:t>
            </a:r>
            <a:br>
              <a:rPr lang="sv-SE" sz="2200" b="0" i="0" dirty="0">
                <a:solidFill>
                  <a:srgbClr val="8A8A8A"/>
                </a:solidFill>
                <a:effectLst/>
                <a:latin typeface="Open sans Bold" panose="020B0806030504020204" pitchFamily="34" charset="0"/>
              </a:rPr>
            </a:br>
            <a:br>
              <a:rPr lang="sv-SE" sz="2200" b="0" i="0" dirty="0">
                <a:solidFill>
                  <a:srgbClr val="8A8A8A"/>
                </a:solidFill>
                <a:effectLst/>
                <a:latin typeface="Open sans Bold" panose="020B0806030504020204" pitchFamily="34" charset="0"/>
              </a:rPr>
            </a:br>
            <a:endParaRPr lang="sv-SE" sz="2200" dirty="0"/>
          </a:p>
        </p:txBody>
      </p:sp>
      <p:sp>
        <p:nvSpPr>
          <p:cNvPr id="7" name="Platshållare för innehåll 3">
            <a:extLst>
              <a:ext uri="{FF2B5EF4-FFF2-40B4-BE49-F238E27FC236}">
                <a16:creationId xmlns:a16="http://schemas.microsoft.com/office/drawing/2014/main" id="{666B5F84-EF35-D347-C26D-1B61EECE0760}"/>
              </a:ext>
            </a:extLst>
          </p:cNvPr>
          <p:cNvSpPr txBox="1">
            <a:spLocks/>
          </p:cNvSpPr>
          <p:nvPr/>
        </p:nvSpPr>
        <p:spPr>
          <a:xfrm>
            <a:off x="458169" y="951597"/>
            <a:ext cx="3668599" cy="3692815"/>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hlinkClick r:id="rId2" action="ppaction://hlinksldjump"/>
              </a:rPr>
              <a:t>Arbetsmarknadsutbildning och förberedande utbildning</a:t>
            </a:r>
            <a:endParaRPr lang="sv-SE" sz="1200" dirty="0"/>
          </a:p>
          <a:p>
            <a:pPr marL="0" indent="0">
              <a:buFont typeface="Arial" panose="020B0604020202020204" pitchFamily="34" charset="0"/>
              <a:buNone/>
            </a:pPr>
            <a:r>
              <a:rPr lang="sv-SE" sz="1200" dirty="0">
                <a:hlinkClick r:id="rId3" action="ppaction://hlinksldjump"/>
              </a:rPr>
              <a:t>Skillnaden mellan utbildningarna </a:t>
            </a:r>
            <a:endParaRPr lang="sv-SE" sz="1200" dirty="0"/>
          </a:p>
          <a:p>
            <a:pPr marL="0" indent="0">
              <a:buFont typeface="Arial" panose="020B0604020202020204" pitchFamily="34" charset="0"/>
              <a:buNone/>
            </a:pPr>
            <a:r>
              <a:rPr lang="sv-SE" sz="1200" dirty="0">
                <a:hlinkClick r:id="rId4" action="ppaction://hlinksldjump"/>
              </a:rPr>
              <a:t>Översikt i KA Webb </a:t>
            </a:r>
            <a:endParaRPr lang="sv-SE" sz="1200" dirty="0"/>
          </a:p>
          <a:p>
            <a:pPr marL="0" indent="0">
              <a:buFont typeface="Arial" panose="020B0604020202020204" pitchFamily="34" charset="0"/>
              <a:buNone/>
            </a:pPr>
            <a:r>
              <a:rPr lang="sv-SE" sz="1200" dirty="0">
                <a:hlinkClick r:id="rId5" action="ppaction://hlinksldjump"/>
              </a:rPr>
              <a:t>Ärendeöversikt i KA Webb </a:t>
            </a:r>
            <a:endParaRPr lang="sv-SE" sz="1200" dirty="0"/>
          </a:p>
          <a:p>
            <a:pPr marL="0" indent="0">
              <a:buFont typeface="Arial" panose="020B0604020202020204" pitchFamily="34" charset="0"/>
              <a:buNone/>
            </a:pPr>
            <a:r>
              <a:rPr lang="sv-SE" sz="1200" dirty="0">
                <a:hlinkClick r:id="rId6" action="ppaction://hlinksldjump"/>
              </a:rPr>
              <a:t>Gemensam planering - medverkande parter</a:t>
            </a:r>
            <a:endParaRPr lang="sv-SE" sz="1200" dirty="0"/>
          </a:p>
          <a:p>
            <a:pPr marL="0" indent="0">
              <a:buFont typeface="Arial" panose="020B0604020202020204" pitchFamily="34" charset="0"/>
              <a:buNone/>
            </a:pPr>
            <a:r>
              <a:rPr lang="sv-SE" sz="1200" dirty="0">
                <a:hlinkClick r:id="rId7" action="ppaction://hlinksldjump"/>
              </a:rPr>
              <a:t>Gemensam planering – versionshanterad handling</a:t>
            </a:r>
            <a:endParaRPr lang="sv-SE" sz="1200" dirty="0"/>
          </a:p>
          <a:p>
            <a:pPr marL="0" indent="0">
              <a:buFont typeface="Arial" panose="020B0604020202020204" pitchFamily="34" charset="0"/>
              <a:buNone/>
            </a:pPr>
            <a:r>
              <a:rPr lang="sv-SE" sz="1200" dirty="0">
                <a:hlinkClick r:id="rId8" action="ppaction://hlinksldjump"/>
              </a:rPr>
              <a:t>Gemensam planering - innehåll </a:t>
            </a:r>
            <a:endParaRPr lang="sv-SE" sz="1200" dirty="0"/>
          </a:p>
          <a:p>
            <a:pPr marL="0" indent="0">
              <a:buFont typeface="Arial" panose="020B0604020202020204" pitchFamily="34" charset="0"/>
              <a:buNone/>
            </a:pPr>
            <a:r>
              <a:rPr lang="sv-SE" sz="1200" dirty="0">
                <a:hlinkClick r:id="rId9" action="ppaction://hlinksldjump"/>
              </a:rPr>
              <a:t>Avvikelserapport </a:t>
            </a:r>
            <a:endParaRPr lang="sv-SE" sz="1200" dirty="0"/>
          </a:p>
          <a:p>
            <a:pPr marL="0" indent="0">
              <a:buFont typeface="Arial" panose="020B0604020202020204" pitchFamily="34" charset="0"/>
              <a:buNone/>
            </a:pPr>
            <a:r>
              <a:rPr lang="sv-SE" sz="1200" dirty="0">
                <a:hlinkClick r:id="rId10" action="ppaction://hlinksldjump"/>
              </a:rPr>
              <a:t>Informativ rapport </a:t>
            </a:r>
            <a:endParaRPr lang="sv-SE" sz="1200" dirty="0"/>
          </a:p>
          <a:p>
            <a:pPr marL="0" indent="0">
              <a:buFont typeface="Arial" panose="020B0604020202020204" pitchFamily="34" charset="0"/>
              <a:buNone/>
            </a:pPr>
            <a:r>
              <a:rPr lang="sv-SE" sz="1200" dirty="0">
                <a:hlinkClick r:id="rId11" action="ppaction://hlinksldjump"/>
              </a:rPr>
              <a:t>Avbrottsrapport - avbrott före start</a:t>
            </a: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3" name="Platshållare för innehåll 2">
            <a:extLst>
              <a:ext uri="{FF2B5EF4-FFF2-40B4-BE49-F238E27FC236}">
                <a16:creationId xmlns:a16="http://schemas.microsoft.com/office/drawing/2014/main" id="{16A598C1-B1CE-74F3-6790-FF66440BBEC6}"/>
              </a:ext>
            </a:extLst>
          </p:cNvPr>
          <p:cNvSpPr>
            <a:spLocks noGrp="1"/>
          </p:cNvSpPr>
          <p:nvPr>
            <p:ph idx="1"/>
          </p:nvPr>
        </p:nvSpPr>
        <p:spPr>
          <a:xfrm>
            <a:off x="4528913" y="958385"/>
            <a:ext cx="2858099" cy="3226730"/>
          </a:xfrm>
        </p:spPr>
        <p:txBody>
          <a:bodyPr/>
          <a:lstStyle/>
          <a:p>
            <a:pPr marL="0" indent="0">
              <a:buFont typeface="Arial" panose="020B0604020202020204" pitchFamily="34" charset="0"/>
              <a:buNone/>
            </a:pPr>
            <a:r>
              <a:rPr lang="sv-SE" sz="1200" dirty="0">
                <a:hlinkClick r:id="rId12" action="ppaction://hlinksldjump"/>
              </a:rPr>
              <a:t>Avbrottsrapport - registrering  </a:t>
            </a:r>
            <a:endParaRPr lang="sv-SE" sz="1200" dirty="0"/>
          </a:p>
          <a:p>
            <a:pPr marL="0" indent="0">
              <a:buFont typeface="Arial" panose="020B0604020202020204" pitchFamily="34" charset="0"/>
              <a:buNone/>
            </a:pPr>
            <a:r>
              <a:rPr lang="sv-SE" sz="1200" dirty="0">
                <a:hlinkClick r:id="rId13" action="ppaction://hlinksldjump"/>
              </a:rPr>
              <a:t>Avbrottsrapport - innehåll</a:t>
            </a:r>
            <a:endParaRPr lang="sv-SE" sz="1200" dirty="0">
              <a:hlinkClick r:id="rId14" action="ppaction://hlinksldjump"/>
            </a:endParaRPr>
          </a:p>
          <a:p>
            <a:pPr marL="0" indent="0">
              <a:buNone/>
            </a:pPr>
            <a:r>
              <a:rPr lang="sv-SE" sz="1200" dirty="0">
                <a:hlinkClick r:id="rId14" action="ppaction://hlinksldjump"/>
              </a:rPr>
              <a:t>Slutredovisning - medverkande parter</a:t>
            </a:r>
            <a:endParaRPr lang="sv-SE" sz="1200" dirty="0"/>
          </a:p>
          <a:p>
            <a:pPr marL="0" indent="0">
              <a:buNone/>
            </a:pPr>
            <a:r>
              <a:rPr lang="sv-SE" sz="1200" dirty="0">
                <a:hlinkClick r:id="rId15" action="ppaction://hlinksldjump"/>
              </a:rPr>
              <a:t>Slutredovisning – innehåll</a:t>
            </a:r>
            <a:endParaRPr lang="sv-SE" sz="1200" dirty="0"/>
          </a:p>
          <a:p>
            <a:pPr marL="0" indent="0" algn="l">
              <a:buNone/>
            </a:pPr>
            <a:r>
              <a:rPr lang="sv-SE" sz="1200" dirty="0">
                <a:solidFill>
                  <a:srgbClr val="8A8A8A"/>
                </a:solidFill>
                <a:ea typeface="Open sans Regular" panose="020B0606030504020204" pitchFamily="34" charset="0"/>
                <a:cs typeface="Open sans Regular" panose="020B0606030504020204" pitchFamily="34" charset="0"/>
                <a:hlinkClick r:id="rId16" action="ppaction://hlinksldjump"/>
              </a:rPr>
              <a:t>Möjlighet att inleverera</a:t>
            </a:r>
            <a:endParaRPr lang="sv-SE" sz="1200" dirty="0">
              <a:solidFill>
                <a:srgbClr val="8A8A8A"/>
              </a:solidFill>
              <a:ea typeface="Open sans Regular" panose="020B0606030504020204" pitchFamily="34" charset="0"/>
              <a:cs typeface="Open sans Regular" panose="020B0606030504020204" pitchFamily="34" charset="0"/>
            </a:endParaRPr>
          </a:p>
          <a:p>
            <a:pPr marL="0" indent="0" algn="l">
              <a:buNone/>
            </a:pPr>
            <a:r>
              <a:rPr lang="sv-SE" sz="1200" b="0" i="0" dirty="0">
                <a:solidFill>
                  <a:srgbClr val="8A8A8A"/>
                </a:solidFill>
                <a:effectLst/>
                <a:ea typeface="Open sans Regular" panose="020B0606030504020204" pitchFamily="34" charset="0"/>
                <a:cs typeface="Open sans Regular" panose="020B0606030504020204" pitchFamily="34" charset="0"/>
                <a:hlinkClick r:id="rId17" action="ppaction://hlinksldjump"/>
              </a:rPr>
              <a:t>Inleverans </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8A8A8A"/>
                </a:solidFill>
                <a:effectLst/>
                <a:ea typeface="Open sans Regular" panose="020B0606030504020204" pitchFamily="34" charset="0"/>
                <a:cs typeface="Open sans Regular" panose="020B0606030504020204" pitchFamily="34" charset="0"/>
                <a:hlinkClick r:id="rId18" action="ppaction://hlinksldjump"/>
              </a:rPr>
              <a:t>Skapa självfakturaunderlag </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8A8A8A"/>
                </a:solidFill>
                <a:effectLst/>
                <a:ea typeface="Open sans Regular" panose="020B0606030504020204" pitchFamily="34" charset="0"/>
                <a:cs typeface="Open sans Regular" panose="020B0606030504020204" pitchFamily="34" charset="0"/>
                <a:hlinkClick r:id="rId19" action="ppaction://hlinksldjump"/>
              </a:rPr>
              <a:t>Godkänna självfakturaunderlag </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8A8A8A"/>
                </a:solidFill>
                <a:effectLst/>
                <a:ea typeface="Open sans Regular" panose="020B0606030504020204" pitchFamily="34" charset="0"/>
                <a:cs typeface="Open sans Regular" panose="020B0606030504020204" pitchFamily="34" charset="0"/>
                <a:hlinkClick r:id="rId20" action="ppaction://hlinksldjump"/>
              </a:rPr>
              <a:t>Kreditera självfaktura </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8A8A8A"/>
                </a:solidFill>
                <a:effectLst/>
                <a:ea typeface="Open sans Regular" panose="020B0606030504020204" pitchFamily="34" charset="0"/>
                <a:cs typeface="Open sans Regular" panose="020B0606030504020204" pitchFamily="34" charset="0"/>
                <a:hlinkClick r:id="rId21" action="ppaction://hlinksldjump"/>
              </a:rPr>
              <a:t>Ekonomihantering    </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8A8A8A"/>
                </a:solidFill>
                <a:effectLst/>
                <a:ea typeface="Open sans Regular" panose="020B0606030504020204" pitchFamily="34" charset="0"/>
                <a:cs typeface="Open sans Regular" panose="020B0606030504020204" pitchFamily="34" charset="0"/>
                <a:hlinkClick r:id="rId22" action="ppaction://hlinksldjump"/>
              </a:rPr>
              <a:t>Beställd eller godkänd </a:t>
            </a:r>
            <a:r>
              <a:rPr lang="sv-SE" sz="1200" b="0" i="0" dirty="0" err="1">
                <a:solidFill>
                  <a:srgbClr val="8A8A8A"/>
                </a:solidFill>
                <a:effectLst/>
                <a:ea typeface="Open sans Regular" panose="020B0606030504020204" pitchFamily="34" charset="0"/>
                <a:cs typeface="Open sans Regular" panose="020B0606030504020204" pitchFamily="34" charset="0"/>
                <a:hlinkClick r:id="rId22" action="ppaction://hlinksldjump"/>
              </a:rPr>
              <a:t>inköpsorder</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endParaRPr lang="sv-SE" sz="105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lgn="l">
              <a:buNone/>
            </a:pPr>
            <a:endParaRPr lang="sv-SE" sz="105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05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216443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E4322-CD30-F6DB-9482-B59CD29F7EBB}"/>
              </a:ext>
            </a:extLst>
          </p:cNvPr>
          <p:cNvSpPr>
            <a:spLocks noGrp="1"/>
          </p:cNvSpPr>
          <p:nvPr>
            <p:ph type="title"/>
          </p:nvPr>
        </p:nvSpPr>
        <p:spPr>
          <a:xfrm>
            <a:off x="413390" y="190501"/>
            <a:ext cx="8598991" cy="477743"/>
          </a:xfrm>
        </p:spPr>
        <p:txBody>
          <a:bodyPr/>
          <a:lstStyle/>
          <a:p>
            <a:r>
              <a:rPr lang="sv-SE" sz="2400" b="1" i="0" dirty="0">
                <a:solidFill>
                  <a:srgbClr val="00005A"/>
                </a:solidFill>
                <a:effectLst/>
              </a:rPr>
              <a:t>Arbetsmarknadsutbildning och förberedande utbildning</a:t>
            </a:r>
            <a:br>
              <a:rPr lang="sv-SE" sz="2200" b="0" i="0" dirty="0">
                <a:solidFill>
                  <a:srgbClr val="8A8A8A"/>
                </a:solidFill>
                <a:effectLst/>
                <a:latin typeface="Open sans Bold" panose="020B0806030504020204" pitchFamily="34" charset="0"/>
              </a:rPr>
            </a:br>
            <a:endParaRPr lang="sv-SE" sz="2200" dirty="0"/>
          </a:p>
        </p:txBody>
      </p:sp>
      <p:sp>
        <p:nvSpPr>
          <p:cNvPr id="3" name="Platshållare för innehåll 2">
            <a:extLst>
              <a:ext uri="{FF2B5EF4-FFF2-40B4-BE49-F238E27FC236}">
                <a16:creationId xmlns:a16="http://schemas.microsoft.com/office/drawing/2014/main" id="{16A598C1-B1CE-74F3-6790-FF66440BBEC6}"/>
              </a:ext>
            </a:extLst>
          </p:cNvPr>
          <p:cNvSpPr>
            <a:spLocks noGrp="1"/>
          </p:cNvSpPr>
          <p:nvPr>
            <p:ph idx="1"/>
          </p:nvPr>
        </p:nvSpPr>
        <p:spPr>
          <a:xfrm>
            <a:off x="464126" y="727364"/>
            <a:ext cx="8181109" cy="4225635"/>
          </a:xfrm>
        </p:spPr>
        <p:txBody>
          <a:bodyPr/>
          <a:lstStyle/>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Arbetsmarknadsutbildningar kallas de yrkesutbildningar Arbetsförmedlingen upphandlar av externa leverantörer för att utbilda arbetssökande inom bristyrken. </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Utbildningarna ska underlätta för arbetsgivare att hitta arbetskraft och öka de arbetssökandes möjligheter att få jobb. Arbetsmarknadsutbildningar ska vara korta och tydligt inriktade mot ett bristyrke.</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1" i="0" dirty="0">
                <a:solidFill>
                  <a:srgbClr val="323232"/>
                </a:solidFill>
                <a:effectLst/>
                <a:ea typeface="Open sans Regular" panose="020B0606030504020204" pitchFamily="34" charset="0"/>
                <a:cs typeface="Open sans Regular" panose="020B0606030504020204" pitchFamily="34" charset="0"/>
              </a:rPr>
              <a:t>Målgruppen är bred</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För att få gå en arbetsmarknadsutbildning ska man ha fyllt 25 år och vara inskriven som arbetssökande på Arbetsförmedlingen. Yngre arbetssökande kan också gå om de till exempel ingår i jobbgarantin för ungdomar eller ingår i etableringen.</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br>
              <a:rPr lang="sv-SE" sz="1200" b="0" i="0" dirty="0">
                <a:solidFill>
                  <a:srgbClr val="323232"/>
                </a:solidFill>
                <a:effectLst/>
                <a:ea typeface="Open sans Regular" panose="020B0606030504020204" pitchFamily="34" charset="0"/>
                <a:cs typeface="Open sans Regular" panose="020B0606030504020204" pitchFamily="34" charset="0"/>
              </a:rPr>
            </a:br>
            <a:r>
              <a:rPr lang="sv-SE" sz="1200" b="0" i="0" dirty="0">
                <a:solidFill>
                  <a:srgbClr val="323232"/>
                </a:solidFill>
                <a:effectLst/>
                <a:ea typeface="Open sans Regular" panose="020B0606030504020204" pitchFamily="34" charset="0"/>
                <a:cs typeface="Open sans Regular" panose="020B0606030504020204" pitchFamily="34" charset="0"/>
              </a:rPr>
              <a:t>Det är viktigt att de arbetssökande som anvisas till en arbetsmarknadsutbildning har förutsättningar att klara utbildningen och har möjligheter att få jobb efter utbildningen.</a:t>
            </a:r>
          </a:p>
          <a:p>
            <a:pPr marL="0" indent="0" algn="l">
              <a:buNone/>
            </a:pPr>
            <a:endParaRPr lang="sv-SE" sz="1200" b="1" i="0" dirty="0">
              <a:solidFill>
                <a:srgbClr val="323232"/>
              </a:solidFill>
              <a:effectLst/>
              <a:ea typeface="Open sans Regular" panose="020B0606030504020204" pitchFamily="34" charset="0"/>
              <a:cs typeface="Open sans Regular" panose="020B0606030504020204" pitchFamily="34" charset="0"/>
            </a:endParaRPr>
          </a:p>
          <a:p>
            <a:pPr marL="0" indent="0" algn="l">
              <a:buNone/>
            </a:pPr>
            <a:r>
              <a:rPr lang="sv-SE" sz="1200" b="1" i="0" dirty="0">
                <a:solidFill>
                  <a:srgbClr val="323232"/>
                </a:solidFill>
                <a:effectLst/>
                <a:ea typeface="Open sans Regular" panose="020B0606030504020204" pitchFamily="34" charset="0"/>
                <a:cs typeface="Open sans Regular" panose="020B0606030504020204" pitchFamily="34" charset="0"/>
              </a:rPr>
              <a:t>Efterfrågan från arbetsgivare ska styra</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Arbetsförmedlingen ska använda sig av utbildningar inom yrkesområden där det finns chans att få jobb, det vill säga bristyrken. Om arbetsgivarnas efterfrågan får styra är chansen större att utbildningen leder till jobb.</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Arbetsförmedlingen har upphandlat flexibla utbildningsavtal som gör att vi kan ta fram och även lägga till eller ta bort moduler i arbetsmarknadsutbildningar i samarbete med arbetsgivare och leverantörer. De utbildningarna brukar vara de allra mest effektiva för att den arbetssökande ska få jobb och kallas ibland ”rekryteringsutbildning”.</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br>
              <a:rPr lang="sv-SE" sz="105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rPr>
            </a:br>
            <a:endParaRPr lang="sv-SE" sz="1050" b="0" i="0" dirty="0">
              <a:solidFill>
                <a:srgbClr val="8A8A8A"/>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05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388432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9A903B-79DF-4C91-BBC1-A8FEFEA3701C}"/>
              </a:ext>
            </a:extLst>
          </p:cNvPr>
          <p:cNvSpPr>
            <a:spLocks noGrp="1"/>
          </p:cNvSpPr>
          <p:nvPr>
            <p:ph type="title"/>
          </p:nvPr>
        </p:nvSpPr>
        <p:spPr>
          <a:xfrm>
            <a:off x="401709" y="172348"/>
            <a:ext cx="7941116" cy="426081"/>
          </a:xfrm>
        </p:spPr>
        <p:txBody>
          <a:bodyPr/>
          <a:lstStyle/>
          <a:p>
            <a:r>
              <a:rPr lang="sv-SE" sz="2400" b="1" i="0" dirty="0">
                <a:solidFill>
                  <a:srgbClr val="00005A"/>
                </a:solidFill>
                <a:effectLst/>
              </a:rPr>
              <a:t>Skillnaden mellan utbildningarna</a:t>
            </a:r>
            <a:br>
              <a:rPr lang="sv-SE" sz="2200" b="0" i="0" dirty="0">
                <a:solidFill>
                  <a:srgbClr val="8A8A8A"/>
                </a:solidFill>
                <a:effectLst/>
                <a:latin typeface="Open sans Bold" panose="020B0806030504020204" pitchFamily="34" charset="0"/>
              </a:rPr>
            </a:br>
            <a:endParaRPr lang="sv-SE" sz="2200" dirty="0"/>
          </a:p>
        </p:txBody>
      </p:sp>
      <p:sp>
        <p:nvSpPr>
          <p:cNvPr id="3" name="Platshållare för innehåll 2">
            <a:extLst>
              <a:ext uri="{FF2B5EF4-FFF2-40B4-BE49-F238E27FC236}">
                <a16:creationId xmlns:a16="http://schemas.microsoft.com/office/drawing/2014/main" id="{50B0BB21-B44B-E874-7EF0-1B7C265837C8}"/>
              </a:ext>
            </a:extLst>
          </p:cNvPr>
          <p:cNvSpPr>
            <a:spLocks noGrp="1"/>
          </p:cNvSpPr>
          <p:nvPr>
            <p:ph idx="1"/>
          </p:nvPr>
        </p:nvSpPr>
        <p:spPr>
          <a:xfrm>
            <a:off x="479481" y="689608"/>
            <a:ext cx="8185038" cy="4152556"/>
          </a:xfrm>
        </p:spPr>
        <p:txBody>
          <a:bodyPr>
            <a:noAutofit/>
          </a:bodyPr>
          <a:lstStyle/>
          <a:p>
            <a:pPr marL="0" indent="0" algn="l">
              <a:buNone/>
            </a:pPr>
            <a:r>
              <a:rPr lang="sv-SE" sz="1200" b="1" i="0" dirty="0">
                <a:solidFill>
                  <a:srgbClr val="323232"/>
                </a:solidFill>
                <a:effectLst/>
                <a:ea typeface="Open sans Regular" panose="020B0606030504020204" pitchFamily="34" charset="0"/>
                <a:cs typeface="Open sans Regular" panose="020B0606030504020204" pitchFamily="34" charset="0"/>
              </a:rPr>
              <a:t>Vad är skillnaden mellan arbetsmarknadsutbildning och vanlig utbildning?</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Arbetsmarknadsutbildning är yrkesinriktad utbildning som syftar till att underlätta för den enskilde att få eller behålla ett arbete och som motverkar att brist på arbetskraft uppstår.</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Utbildning inom det reguljära utbildningsväsendet har ett bredare syfte än arbetsmarknadsutbildning. Förutom att bidra till kompetensförsörjningen syftar vuxenutbildningen också till att stärka elevernas personliga utveckling och aktiva deltagande i samhällslivet. Reguljär utbildning har både ett arbetslivs- och bildningsfokus..</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1" i="0" dirty="0">
                <a:solidFill>
                  <a:srgbClr val="323232"/>
                </a:solidFill>
                <a:effectLst/>
                <a:ea typeface="Open sans Regular" panose="020B0606030504020204" pitchFamily="34" charset="0"/>
                <a:cs typeface="Open sans Regular" panose="020B0606030504020204" pitchFamily="34" charset="0"/>
              </a:rPr>
              <a:t>Förberedande utbildning och arbetsmarknadsutbildning - hur hänger de ihop?</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De flesta arbetsmarknadsutbildningarna har en obligatorisk förberedande del med ett eget utbildningsnummer. Grunden inför anvisning till utbildning skall alltid vara en arbetsmarknadspolitisk bedömning som tydligt beskriver hur arbetsmarknadens behov av arbetskraft och deltagarens behov av kompetenshöjning tillgodoses.</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br>
              <a:rPr lang="sv-SE" sz="1200" b="0" i="0" dirty="0">
                <a:solidFill>
                  <a:srgbClr val="323232"/>
                </a:solidFill>
                <a:effectLst/>
                <a:ea typeface="Open sans Regular" panose="020B0606030504020204" pitchFamily="34" charset="0"/>
                <a:cs typeface="Open sans Regular" panose="020B0606030504020204" pitchFamily="34" charset="0"/>
              </a:rPr>
            </a:br>
            <a:r>
              <a:rPr lang="sv-SE" sz="1200" b="0" i="0" dirty="0">
                <a:solidFill>
                  <a:srgbClr val="323232"/>
                </a:solidFill>
                <a:effectLst/>
                <a:ea typeface="Open sans Regular" panose="020B0606030504020204" pitchFamily="34" charset="0"/>
                <a:cs typeface="Open sans Regular" panose="020B0606030504020204" pitchFamily="34" charset="0"/>
              </a:rPr>
              <a:t>Den förberedande delen är inte tänkt att användas som stöd för bedömningen inför eventuell anvisning. När en anvisning sker skall bedömningen redan vara klar.</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Syftet med den förberedande delen är att säkerställa att deltagare har rätt förutsättningar att genomgå den tänkta arbetsmarknadsutbildningen, samt att undvika felmatchningar som riskerar att leda till avbrott och att utbildningsplatser som inte fullföljs bokas upp.</a:t>
            </a:r>
            <a:endParaRPr lang="sv-SE" sz="1200" b="0" i="0" dirty="0">
              <a:solidFill>
                <a:srgbClr val="8A8A8A"/>
              </a:solidFill>
              <a:effectLst/>
              <a:ea typeface="Open sans Regular" panose="020B0606030504020204" pitchFamily="34" charset="0"/>
              <a:cs typeface="Open sans Regular" panose="020B0606030504020204" pitchFamily="34" charset="0"/>
            </a:endParaRPr>
          </a:p>
          <a:p>
            <a:endParaRPr lang="sv-SE" sz="800" dirty="0"/>
          </a:p>
        </p:txBody>
      </p:sp>
    </p:spTree>
    <p:extLst>
      <p:ext uri="{BB962C8B-B14F-4D97-AF65-F5344CB8AC3E}">
        <p14:creationId xmlns:p14="http://schemas.microsoft.com/office/powerpoint/2010/main" val="347364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B7CD7B-BB67-F1CC-49DB-BF1C37ABAC15}"/>
              </a:ext>
            </a:extLst>
          </p:cNvPr>
          <p:cNvSpPr>
            <a:spLocks noGrp="1"/>
          </p:cNvSpPr>
          <p:nvPr>
            <p:ph type="title"/>
          </p:nvPr>
        </p:nvSpPr>
        <p:spPr>
          <a:xfrm>
            <a:off x="535383" y="295871"/>
            <a:ext cx="7422784" cy="512661"/>
          </a:xfrm>
        </p:spPr>
        <p:txBody>
          <a:bodyPr/>
          <a:lstStyle/>
          <a:p>
            <a:r>
              <a:rPr lang="sv-SE" sz="2400" b="1" i="0" dirty="0">
                <a:solidFill>
                  <a:srgbClr val="00005A"/>
                </a:solidFill>
                <a:effectLst/>
              </a:rPr>
              <a:t>Översikt i KA Webb</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F557AA9F-E77E-7F2A-1D0D-F8658FCBF9AB}"/>
              </a:ext>
            </a:extLst>
          </p:cNvPr>
          <p:cNvSpPr>
            <a:spLocks noGrp="1"/>
          </p:cNvSpPr>
          <p:nvPr>
            <p:ph idx="1"/>
          </p:nvPr>
        </p:nvSpPr>
        <p:spPr>
          <a:xfrm>
            <a:off x="5541817" y="1170708"/>
            <a:ext cx="3117273" cy="2914515"/>
          </a:xfrm>
        </p:spPr>
        <p:txBody>
          <a:bodyPr/>
          <a:lstStyle/>
          <a:p>
            <a:pPr marL="0" indent="0" algn="l">
              <a:buNone/>
            </a:pPr>
            <a:r>
              <a:rPr lang="sv-SE" sz="1200" b="0" i="0" dirty="0">
                <a:solidFill>
                  <a:srgbClr val="323232"/>
                </a:solidFill>
                <a:effectLst/>
              </a:rPr>
              <a:t>I översikten </a:t>
            </a:r>
            <a:r>
              <a:rPr lang="sv-SE" sz="1200" dirty="0">
                <a:solidFill>
                  <a:srgbClr val="323232"/>
                </a:solidFill>
              </a:rPr>
              <a:t>visas </a:t>
            </a:r>
            <a:r>
              <a:rPr lang="sv-SE" sz="1200" b="0" i="0" dirty="0">
                <a:solidFill>
                  <a:srgbClr val="323232"/>
                </a:solidFill>
                <a:effectLst/>
              </a:rPr>
              <a:t>de aktuella ärendena på den utförande verksamhet du är inloggad på. </a:t>
            </a:r>
          </a:p>
          <a:p>
            <a:pPr marL="0" indent="0" algn="l">
              <a:buNone/>
            </a:pPr>
            <a:r>
              <a:rPr lang="sv-SE" sz="1200" b="0" i="0" dirty="0">
                <a:solidFill>
                  <a:srgbClr val="323232"/>
                </a:solidFill>
                <a:effectLst/>
              </a:rPr>
              <a:t>Ett nytt ärende blir synligt i webbstödet efter att beslutet är gjort. </a:t>
            </a:r>
          </a:p>
          <a:p>
            <a:pPr marL="0" indent="0" algn="l">
              <a:buNone/>
            </a:pPr>
            <a:endParaRPr lang="sv-SE" sz="1200" b="0" i="0" dirty="0">
              <a:solidFill>
                <a:srgbClr val="323232"/>
              </a:solidFill>
              <a:effectLst/>
            </a:endParaRPr>
          </a:p>
          <a:p>
            <a:pPr marL="0" indent="0" algn="l">
              <a:buNone/>
            </a:pPr>
            <a:r>
              <a:rPr lang="sv-SE" sz="1200" b="0" i="0" dirty="0">
                <a:solidFill>
                  <a:srgbClr val="323232"/>
                </a:solidFill>
                <a:effectLst/>
              </a:rPr>
              <a:t>För att öppna ett ärende klickar du på  </a:t>
            </a:r>
            <a:r>
              <a:rPr lang="sv-SE" sz="1200" b="1" dirty="0">
                <a:solidFill>
                  <a:srgbClr val="323232"/>
                </a:solidFill>
              </a:rPr>
              <a:t>Ä</a:t>
            </a:r>
            <a:r>
              <a:rPr lang="sv-SE" sz="1200" b="1" i="0" dirty="0">
                <a:solidFill>
                  <a:srgbClr val="323232"/>
                </a:solidFill>
                <a:effectLst/>
              </a:rPr>
              <a:t>rendenummer</a:t>
            </a:r>
            <a:r>
              <a:rPr lang="sv-SE" sz="1200" b="0" i="0" dirty="0">
                <a:solidFill>
                  <a:srgbClr val="323232"/>
                </a:solidFill>
                <a:effectLst/>
              </a:rPr>
              <a:t>.</a:t>
            </a:r>
            <a:endParaRPr lang="sv-SE" sz="1200" b="0" i="0" dirty="0">
              <a:solidFill>
                <a:srgbClr val="8A8A8A"/>
              </a:solidFill>
              <a:effectLst/>
            </a:endParaRPr>
          </a:p>
          <a:p>
            <a:pPr marL="0" indent="0">
              <a:buNone/>
            </a:pPr>
            <a:endParaRPr lang="sv-SE" sz="1200" dirty="0"/>
          </a:p>
        </p:txBody>
      </p:sp>
      <p:pic>
        <p:nvPicPr>
          <p:cNvPr id="8" name="Bildobjekt 7">
            <a:extLst>
              <a:ext uri="{FF2B5EF4-FFF2-40B4-BE49-F238E27FC236}">
                <a16:creationId xmlns:a16="http://schemas.microsoft.com/office/drawing/2014/main" id="{B01C4A36-6792-4E47-0916-01467544B1C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4909" y="1058276"/>
            <a:ext cx="4779818" cy="3276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541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04C02-4B7E-361F-F495-C33A30A29E70}"/>
              </a:ext>
            </a:extLst>
          </p:cNvPr>
          <p:cNvSpPr>
            <a:spLocks noGrp="1"/>
          </p:cNvSpPr>
          <p:nvPr>
            <p:ph type="title"/>
          </p:nvPr>
        </p:nvSpPr>
        <p:spPr>
          <a:xfrm>
            <a:off x="575043" y="268858"/>
            <a:ext cx="7422784" cy="389233"/>
          </a:xfrm>
        </p:spPr>
        <p:txBody>
          <a:bodyPr/>
          <a:lstStyle/>
          <a:p>
            <a:r>
              <a:rPr lang="sv-SE" sz="2400" b="1" i="0" dirty="0">
                <a:solidFill>
                  <a:srgbClr val="00005A"/>
                </a:solidFill>
                <a:effectLst/>
              </a:rPr>
              <a:t>Ärendeöversikt i KA Webb</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73DBEF45-7EC5-CEA3-DA30-6076AD8A103C}"/>
              </a:ext>
            </a:extLst>
          </p:cNvPr>
          <p:cNvSpPr>
            <a:spLocks noGrp="1"/>
          </p:cNvSpPr>
          <p:nvPr>
            <p:ph idx="1"/>
          </p:nvPr>
        </p:nvSpPr>
        <p:spPr>
          <a:xfrm>
            <a:off x="4966855" y="874412"/>
            <a:ext cx="3872345" cy="3732224"/>
          </a:xfrm>
        </p:spPr>
        <p:txBody>
          <a:bodyPr/>
          <a:lstStyle/>
          <a:p>
            <a:pPr marL="0" indent="0" algn="l">
              <a:buNone/>
            </a:pPr>
            <a:r>
              <a:rPr lang="sv-SE" sz="1200" dirty="0">
                <a:solidFill>
                  <a:srgbClr val="323232"/>
                </a:solidFill>
              </a:rPr>
              <a:t>Ä</a:t>
            </a:r>
            <a:r>
              <a:rPr lang="sv-SE" sz="1200" b="0" i="0" dirty="0">
                <a:solidFill>
                  <a:srgbClr val="323232"/>
                </a:solidFill>
                <a:effectLst/>
              </a:rPr>
              <a:t>rendeöversikten visar detaljerad information om ett ärende. </a:t>
            </a:r>
          </a:p>
          <a:p>
            <a:pPr marL="0" indent="0" algn="l">
              <a:buNone/>
            </a:pPr>
            <a:r>
              <a:rPr lang="sv-SE" sz="1200" b="0" i="0" dirty="0">
                <a:solidFill>
                  <a:srgbClr val="323232"/>
                </a:solidFill>
                <a:effectLst/>
              </a:rPr>
              <a:t>Det är i ärendeöversikten som du skapar och skickar in handlingar samt även här som du gör inleverans mot </a:t>
            </a:r>
            <a:r>
              <a:rPr lang="sv-SE" sz="1200" b="0" i="0" dirty="0" err="1">
                <a:solidFill>
                  <a:srgbClr val="323232"/>
                </a:solidFill>
                <a:effectLst/>
              </a:rPr>
              <a:t>inköpsordern</a:t>
            </a:r>
            <a:r>
              <a:rPr lang="sv-SE" sz="1200" b="0" i="0" dirty="0">
                <a:solidFill>
                  <a:srgbClr val="323232"/>
                </a:solidFill>
                <a:effectLst/>
              </a:rPr>
              <a:t> och sedan själv fakturerar Arbetsförmedlingen.</a:t>
            </a:r>
            <a:endParaRPr lang="sv-SE" sz="1200" b="0" i="0" dirty="0">
              <a:solidFill>
                <a:srgbClr val="8A8A8A"/>
              </a:solidFill>
              <a:effectLst/>
            </a:endParaRPr>
          </a:p>
          <a:p>
            <a:pPr marL="0" indent="0" algn="l">
              <a:buNone/>
            </a:pPr>
            <a:r>
              <a:rPr lang="sv-SE" sz="1200" dirty="0">
                <a:solidFill>
                  <a:srgbClr val="323232"/>
                </a:solidFill>
              </a:rPr>
              <a:t>I ärendeöversikten visas även</a:t>
            </a:r>
            <a:r>
              <a:rPr lang="sv-SE" sz="1200" b="0" i="0" dirty="0">
                <a:solidFill>
                  <a:srgbClr val="323232"/>
                </a:solidFill>
                <a:effectLst/>
              </a:rPr>
              <a:t> information om </a:t>
            </a:r>
            <a:r>
              <a:rPr lang="sv-SE" sz="1200" b="0" i="0" dirty="0" err="1">
                <a:solidFill>
                  <a:srgbClr val="323232"/>
                </a:solidFill>
                <a:effectLst/>
              </a:rPr>
              <a:t>inköpsorder</a:t>
            </a:r>
            <a:r>
              <a:rPr lang="sv-SE" sz="1200" b="0" i="0" dirty="0">
                <a:solidFill>
                  <a:srgbClr val="323232"/>
                </a:solidFill>
                <a:effectLst/>
              </a:rPr>
              <a:t>, inleverans och självfaktura. </a:t>
            </a:r>
          </a:p>
          <a:p>
            <a:pPr marL="0" indent="0" algn="l">
              <a:buNone/>
            </a:pPr>
            <a:r>
              <a:rPr lang="sv-SE" sz="1200" b="0" i="0" dirty="0">
                <a:solidFill>
                  <a:srgbClr val="323232"/>
                </a:solidFill>
                <a:effectLst/>
              </a:rPr>
              <a:t>Dessa ingår i e-handelsflödet. där ett avrop alltid har en </a:t>
            </a:r>
            <a:r>
              <a:rPr lang="sv-SE" sz="1200" b="0" i="0" dirty="0" err="1">
                <a:solidFill>
                  <a:srgbClr val="323232"/>
                </a:solidFill>
                <a:effectLst/>
              </a:rPr>
              <a:t>inköpsorder</a:t>
            </a:r>
            <a:r>
              <a:rPr lang="sv-SE" sz="1200" b="0" i="0" dirty="0">
                <a:solidFill>
                  <a:srgbClr val="323232"/>
                </a:solidFill>
                <a:effectLst/>
              </a:rPr>
              <a:t>. </a:t>
            </a:r>
          </a:p>
          <a:p>
            <a:pPr marL="0" indent="0" algn="l">
              <a:buNone/>
            </a:pPr>
            <a:r>
              <a:rPr lang="sv-SE" sz="1200" b="0" i="0" dirty="0" err="1">
                <a:solidFill>
                  <a:srgbClr val="323232"/>
                </a:solidFill>
                <a:effectLst/>
              </a:rPr>
              <a:t>Inköpsordern</a:t>
            </a:r>
            <a:r>
              <a:rPr lang="sv-SE" sz="1200" b="0" i="0" dirty="0">
                <a:solidFill>
                  <a:srgbClr val="323232"/>
                </a:solidFill>
                <a:effectLst/>
              </a:rPr>
              <a:t> innehåller de artiklar, i form av moduler, som har upphandlats för en arbetsmarknadsutbildning och som förväntas betalas från Arbetsförmedlingen till extern aktör. </a:t>
            </a:r>
          </a:p>
          <a:p>
            <a:pPr marL="0" indent="0" algn="l">
              <a:buNone/>
            </a:pPr>
            <a:r>
              <a:rPr lang="sv-SE" sz="1200" dirty="0">
                <a:solidFill>
                  <a:srgbClr val="323232"/>
                </a:solidFill>
              </a:rPr>
              <a:t>Om ett </a:t>
            </a:r>
            <a:r>
              <a:rPr lang="sv-SE" sz="1200" b="0" i="0" dirty="0">
                <a:solidFill>
                  <a:srgbClr val="323232"/>
                </a:solidFill>
                <a:effectLst/>
              </a:rPr>
              <a:t>ärende precis påbörjats och en gemensam planering  har ännu inte skickats in, är status för </a:t>
            </a:r>
            <a:r>
              <a:rPr lang="sv-SE" sz="1200" b="0" i="0" dirty="0" err="1">
                <a:solidFill>
                  <a:srgbClr val="323232"/>
                </a:solidFill>
                <a:effectLst/>
              </a:rPr>
              <a:t>inköpsordern</a:t>
            </a:r>
            <a:r>
              <a:rPr lang="sv-SE" sz="1200" b="0" i="0" dirty="0">
                <a:solidFill>
                  <a:srgbClr val="323232"/>
                </a:solidFill>
                <a:effectLst/>
              </a:rPr>
              <a:t> </a:t>
            </a:r>
            <a:r>
              <a:rPr lang="sv-SE" sz="1200" b="1" i="0" dirty="0">
                <a:solidFill>
                  <a:srgbClr val="323232"/>
                </a:solidFill>
                <a:effectLst/>
              </a:rPr>
              <a:t>Preliminär</a:t>
            </a:r>
            <a:r>
              <a:rPr lang="sv-SE" sz="1200" b="1" dirty="0">
                <a:solidFill>
                  <a:srgbClr val="323232"/>
                </a:solidFill>
              </a:rPr>
              <a:t>.</a:t>
            </a:r>
            <a:endParaRPr lang="sv-SE" sz="1200" b="1" i="0" dirty="0">
              <a:solidFill>
                <a:srgbClr val="8A8A8A"/>
              </a:solidFill>
              <a:effectLst/>
            </a:endParaRPr>
          </a:p>
          <a:p>
            <a:pPr marL="0" indent="0">
              <a:buNone/>
            </a:pPr>
            <a:endParaRPr lang="sv-SE" sz="1100" dirty="0"/>
          </a:p>
        </p:txBody>
      </p:sp>
      <p:pic>
        <p:nvPicPr>
          <p:cNvPr id="6" name="Bildobjekt 5">
            <a:extLst>
              <a:ext uri="{FF2B5EF4-FFF2-40B4-BE49-F238E27FC236}">
                <a16:creationId xmlns:a16="http://schemas.microsoft.com/office/drawing/2014/main" id="{5C238B45-C6AD-1BF6-1122-FF40676A774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874412"/>
            <a:ext cx="4215295" cy="40002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120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E3024-1DC5-96C8-1ACD-732CED9017D8}"/>
              </a:ext>
            </a:extLst>
          </p:cNvPr>
          <p:cNvSpPr>
            <a:spLocks noGrp="1"/>
          </p:cNvSpPr>
          <p:nvPr>
            <p:ph type="title"/>
          </p:nvPr>
        </p:nvSpPr>
        <p:spPr>
          <a:xfrm>
            <a:off x="346364" y="240577"/>
            <a:ext cx="7651463" cy="431368"/>
          </a:xfrm>
        </p:spPr>
        <p:txBody>
          <a:bodyPr/>
          <a:lstStyle/>
          <a:p>
            <a:r>
              <a:rPr lang="sv-SE" sz="2400" b="1" i="0" dirty="0">
                <a:solidFill>
                  <a:srgbClr val="00005A"/>
                </a:solidFill>
                <a:effectLst/>
              </a:rPr>
              <a:t>Gemensam </a:t>
            </a:r>
            <a:r>
              <a:rPr lang="sv-SE" sz="2400" dirty="0">
                <a:solidFill>
                  <a:srgbClr val="00005A"/>
                </a:solidFill>
              </a:rPr>
              <a:t>planering – medverkande parter</a:t>
            </a:r>
            <a:br>
              <a:rPr lang="sv-SE" sz="2400" b="0" i="0" dirty="0">
                <a:solidFill>
                  <a:srgbClr val="8A8A8A"/>
                </a:solidFill>
                <a:effectLst/>
                <a:latin typeface="Open sans Bold" panose="020B0806030504020204" pitchFamily="34" charset="0"/>
              </a:rPr>
            </a:br>
            <a:endParaRPr lang="sv-SE" sz="2400" dirty="0"/>
          </a:p>
        </p:txBody>
      </p:sp>
      <p:sp>
        <p:nvSpPr>
          <p:cNvPr id="3" name="Platshållare för innehåll 2">
            <a:extLst>
              <a:ext uri="{FF2B5EF4-FFF2-40B4-BE49-F238E27FC236}">
                <a16:creationId xmlns:a16="http://schemas.microsoft.com/office/drawing/2014/main" id="{B4E46191-EE14-E7AC-802D-F801F25BF95A}"/>
              </a:ext>
            </a:extLst>
          </p:cNvPr>
          <p:cNvSpPr>
            <a:spLocks noGrp="1"/>
          </p:cNvSpPr>
          <p:nvPr>
            <p:ph idx="1"/>
          </p:nvPr>
        </p:nvSpPr>
        <p:spPr>
          <a:xfrm>
            <a:off x="4634425" y="868251"/>
            <a:ext cx="4358930" cy="3856149"/>
          </a:xfrm>
        </p:spPr>
        <p:txBody>
          <a:bodyPr>
            <a:normAutofit fontScale="92500" lnSpcReduction="20000"/>
          </a:bodyPr>
          <a:lstStyle/>
          <a:p>
            <a:pPr marL="0" indent="0" algn="l">
              <a:buNone/>
            </a:pPr>
            <a:r>
              <a:rPr lang="sv-SE" sz="1300" b="0" i="0" dirty="0">
                <a:solidFill>
                  <a:srgbClr val="323232"/>
                </a:solidFill>
                <a:effectLst/>
              </a:rPr>
              <a:t>Vid kursstart gör du som leverantör och deltagaren en gemensam </a:t>
            </a:r>
            <a:r>
              <a:rPr lang="sv-SE" sz="1300" dirty="0">
                <a:solidFill>
                  <a:srgbClr val="323232"/>
                </a:solidFill>
              </a:rPr>
              <a:t>planering</a:t>
            </a:r>
            <a:r>
              <a:rPr lang="sv-SE" sz="1300" b="0" i="0" dirty="0">
                <a:solidFill>
                  <a:srgbClr val="323232"/>
                </a:solidFill>
                <a:effectLst/>
              </a:rPr>
              <a:t> tillsammans. Den beskriver vad som ska göras under utbildningsperioden, samt uppgifter om de aktiviteter den enskilde ska utföra eller medverka i för att nå målet med insatsen</a:t>
            </a:r>
          </a:p>
          <a:p>
            <a:pPr marL="0" indent="0" algn="l">
              <a:buNone/>
            </a:pPr>
            <a:r>
              <a:rPr lang="sv-SE" sz="1300" b="0" i="0" dirty="0">
                <a:solidFill>
                  <a:srgbClr val="323232"/>
                </a:solidFill>
                <a:effectLst/>
              </a:rPr>
              <a:t>Som leverantör kan du under utbildningens gång göra flera versioner av den gemensamma </a:t>
            </a:r>
            <a:r>
              <a:rPr lang="sv-SE" sz="1300" dirty="0">
                <a:solidFill>
                  <a:srgbClr val="323232"/>
                </a:solidFill>
              </a:rPr>
              <a:t>planeringen</a:t>
            </a:r>
            <a:r>
              <a:rPr lang="sv-SE" sz="1300" b="0" i="0" dirty="0">
                <a:solidFill>
                  <a:srgbClr val="323232"/>
                </a:solidFill>
                <a:effectLst/>
              </a:rPr>
              <a:t>. Du har exempelvis möjlighet att föreslå en förlängning av utbildningen, om den arbetssökande behöver extra stöd, eller förkortning om den arbetssökande inte behöver studera ett delmoment eller om den blev färdig med den tidigare än väntat.</a:t>
            </a:r>
            <a:endParaRPr lang="sv-SE" sz="1300" b="0" i="0" dirty="0">
              <a:solidFill>
                <a:srgbClr val="8A8A8A"/>
              </a:solidFill>
              <a:effectLst/>
            </a:endParaRPr>
          </a:p>
          <a:p>
            <a:pPr marL="0" indent="0" algn="l">
              <a:buNone/>
            </a:pPr>
            <a:r>
              <a:rPr lang="sv-SE" sz="1300" b="0" i="0" dirty="0">
                <a:solidFill>
                  <a:srgbClr val="323232"/>
                </a:solidFill>
                <a:effectLst/>
              </a:rPr>
              <a:t>Den gemensamma </a:t>
            </a:r>
            <a:r>
              <a:rPr lang="sv-SE" sz="1300" dirty="0">
                <a:solidFill>
                  <a:srgbClr val="323232"/>
                </a:solidFill>
              </a:rPr>
              <a:t>planeringen</a:t>
            </a:r>
            <a:r>
              <a:rPr lang="sv-SE" sz="1300" b="0" i="0" dirty="0">
                <a:solidFill>
                  <a:srgbClr val="323232"/>
                </a:solidFill>
                <a:effectLst/>
              </a:rPr>
              <a:t> är också grunden för att i senare skede få ersättning för utförd tjänst. Detta då den gemensamma </a:t>
            </a:r>
            <a:r>
              <a:rPr lang="sv-SE" sz="1300" dirty="0">
                <a:solidFill>
                  <a:srgbClr val="323232"/>
                </a:solidFill>
              </a:rPr>
              <a:t>planeringen</a:t>
            </a:r>
            <a:r>
              <a:rPr lang="sv-SE" sz="1300" b="0" i="0" dirty="0">
                <a:solidFill>
                  <a:srgbClr val="323232"/>
                </a:solidFill>
                <a:effectLst/>
              </a:rPr>
              <a:t> skapar och uppdaterar en </a:t>
            </a:r>
            <a:r>
              <a:rPr lang="sv-SE" sz="1300" b="0" i="0" dirty="0" err="1">
                <a:solidFill>
                  <a:srgbClr val="323232"/>
                </a:solidFill>
                <a:effectLst/>
              </a:rPr>
              <a:t>inköpsorder</a:t>
            </a:r>
            <a:r>
              <a:rPr lang="sv-SE" sz="1300" b="0" i="0" dirty="0">
                <a:solidFill>
                  <a:srgbClr val="323232"/>
                </a:solidFill>
                <a:effectLst/>
              </a:rPr>
              <a:t> för varje ärende.</a:t>
            </a:r>
            <a:endParaRPr lang="sv-SE" sz="1300" b="0" i="0" dirty="0">
              <a:solidFill>
                <a:srgbClr val="8A8A8A"/>
              </a:solidFill>
              <a:effectLst/>
            </a:endParaRPr>
          </a:p>
          <a:p>
            <a:pPr marL="0" indent="0" algn="l">
              <a:buNone/>
            </a:pPr>
            <a:r>
              <a:rPr lang="sv-SE" sz="1300" b="0" i="0" dirty="0">
                <a:solidFill>
                  <a:srgbClr val="323232"/>
                </a:solidFill>
                <a:effectLst/>
              </a:rPr>
              <a:t>Tidigast på ärendets startdag kan du skapa en gemensam planering genom att klicka på länken </a:t>
            </a:r>
            <a:r>
              <a:rPr lang="sv-SE" sz="1300" b="1" i="0" dirty="0">
                <a:solidFill>
                  <a:srgbClr val="323232"/>
                </a:solidFill>
                <a:effectLst/>
              </a:rPr>
              <a:t>Registrera.</a:t>
            </a:r>
            <a:endParaRPr lang="sv-SE" sz="1300" b="0" i="0" dirty="0">
              <a:solidFill>
                <a:srgbClr val="8A8A8A"/>
              </a:solidFill>
              <a:effectLst/>
            </a:endParaRPr>
          </a:p>
          <a:p>
            <a:pPr marL="0" indent="0" algn="l">
              <a:buNone/>
            </a:pPr>
            <a:r>
              <a:rPr lang="sv-SE" sz="1300" b="0" i="0" dirty="0">
                <a:solidFill>
                  <a:srgbClr val="323232"/>
                </a:solidFill>
                <a:effectLst/>
              </a:rPr>
              <a:t>Den gemensamma </a:t>
            </a:r>
            <a:r>
              <a:rPr lang="sv-SE" sz="1300" dirty="0">
                <a:solidFill>
                  <a:srgbClr val="323232"/>
                </a:solidFill>
              </a:rPr>
              <a:t>planeringen</a:t>
            </a:r>
            <a:r>
              <a:rPr lang="sv-SE" sz="1300" b="0" i="0" dirty="0">
                <a:solidFill>
                  <a:srgbClr val="323232"/>
                </a:solidFill>
                <a:effectLst/>
              </a:rPr>
              <a:t> börjar med fliken </a:t>
            </a:r>
            <a:r>
              <a:rPr lang="sv-SE" sz="1300" b="1" i="0" dirty="0">
                <a:solidFill>
                  <a:srgbClr val="323232"/>
                </a:solidFill>
                <a:effectLst/>
              </a:rPr>
              <a:t>Medverkande parter</a:t>
            </a:r>
            <a:r>
              <a:rPr lang="sv-SE" sz="1300" b="0" i="0" dirty="0">
                <a:solidFill>
                  <a:srgbClr val="323232"/>
                </a:solidFill>
                <a:effectLst/>
              </a:rPr>
              <a:t>. </a:t>
            </a:r>
          </a:p>
          <a:p>
            <a:pPr marL="0" indent="0" algn="l">
              <a:buNone/>
            </a:pPr>
            <a:r>
              <a:rPr lang="sv-SE" sz="1300" b="0" i="0" dirty="0">
                <a:solidFill>
                  <a:srgbClr val="323232"/>
                </a:solidFill>
                <a:effectLst/>
              </a:rPr>
              <a:t>Komplettera de ifyllda uppgifterna med </a:t>
            </a:r>
            <a:r>
              <a:rPr lang="sv-SE" sz="1300" dirty="0">
                <a:solidFill>
                  <a:srgbClr val="323232"/>
                </a:solidFill>
              </a:rPr>
              <a:t>dina</a:t>
            </a:r>
            <a:r>
              <a:rPr lang="sv-SE" sz="1300" b="0" i="0" dirty="0">
                <a:solidFill>
                  <a:srgbClr val="323232"/>
                </a:solidFill>
                <a:effectLst/>
              </a:rPr>
              <a:t> leverantörsuppgifter och telefonnummer till deltagaren. </a:t>
            </a:r>
          </a:p>
          <a:p>
            <a:pPr marL="0" indent="0" algn="l">
              <a:buNone/>
            </a:pPr>
            <a:r>
              <a:rPr lang="sv-SE" sz="1300" b="0" i="0" dirty="0">
                <a:solidFill>
                  <a:srgbClr val="323232"/>
                </a:solidFill>
                <a:effectLst/>
              </a:rPr>
              <a:t>De uppgifter som är obligatoriska att fylla i är markerade med en röd asterisk.</a:t>
            </a:r>
            <a:endParaRPr lang="sv-SE" sz="1300" b="0" i="0" dirty="0">
              <a:solidFill>
                <a:srgbClr val="8A8A8A"/>
              </a:solidFill>
              <a:effectLst/>
            </a:endParaRPr>
          </a:p>
          <a:p>
            <a:pPr marL="0" indent="0">
              <a:buNone/>
            </a:pPr>
            <a:endParaRPr lang="sv-SE" sz="1000" dirty="0"/>
          </a:p>
        </p:txBody>
      </p:sp>
      <p:pic>
        <p:nvPicPr>
          <p:cNvPr id="6" name="Bildobjekt 5">
            <a:extLst>
              <a:ext uri="{FF2B5EF4-FFF2-40B4-BE49-F238E27FC236}">
                <a16:creationId xmlns:a16="http://schemas.microsoft.com/office/drawing/2014/main" id="{163B0B45-7F11-FD55-506F-65F8C1DFDD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6365" y="868251"/>
            <a:ext cx="4073236" cy="2964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124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7BA360-E6B7-9313-284C-34B75694442A}"/>
              </a:ext>
            </a:extLst>
          </p:cNvPr>
          <p:cNvSpPr>
            <a:spLocks noGrp="1"/>
          </p:cNvSpPr>
          <p:nvPr>
            <p:ph type="title"/>
          </p:nvPr>
        </p:nvSpPr>
        <p:spPr>
          <a:xfrm>
            <a:off x="576002" y="217011"/>
            <a:ext cx="7422784" cy="392589"/>
          </a:xfrm>
        </p:spPr>
        <p:txBody>
          <a:bodyPr/>
          <a:lstStyle/>
          <a:p>
            <a:r>
              <a:rPr lang="sv-SE" sz="2400" b="1" i="0" dirty="0">
                <a:solidFill>
                  <a:srgbClr val="00005A"/>
                </a:solidFill>
                <a:effectLst/>
              </a:rPr>
              <a:t>Gemensam planering – versionshanterad handling</a:t>
            </a:r>
            <a:endParaRPr lang="sv-SE" sz="2400" dirty="0"/>
          </a:p>
        </p:txBody>
      </p:sp>
      <p:sp>
        <p:nvSpPr>
          <p:cNvPr id="3" name="Platshållare för innehåll 2">
            <a:extLst>
              <a:ext uri="{FF2B5EF4-FFF2-40B4-BE49-F238E27FC236}">
                <a16:creationId xmlns:a16="http://schemas.microsoft.com/office/drawing/2014/main" id="{F71ECE03-0A5C-4400-8901-125E5B686511}"/>
              </a:ext>
            </a:extLst>
          </p:cNvPr>
          <p:cNvSpPr>
            <a:spLocks noGrp="1"/>
          </p:cNvSpPr>
          <p:nvPr>
            <p:ph idx="1"/>
          </p:nvPr>
        </p:nvSpPr>
        <p:spPr>
          <a:xfrm>
            <a:off x="638346" y="766917"/>
            <a:ext cx="8196291" cy="3946163"/>
          </a:xfrm>
        </p:spPr>
        <p:txBody>
          <a:bodyPr/>
          <a:lstStyle/>
          <a:p>
            <a:pPr marL="0" indent="0" algn="l">
              <a:buNone/>
            </a:pPr>
            <a:endParaRPr lang="sv-SE" sz="1200" b="0" i="0" dirty="0">
              <a:solidFill>
                <a:srgbClr val="323232"/>
              </a:solidFill>
              <a:effectLst/>
            </a:endParaRPr>
          </a:p>
          <a:p>
            <a:pPr marL="0" indent="0" algn="l">
              <a:buNone/>
            </a:pPr>
            <a:r>
              <a:rPr lang="sv-SE" sz="1200" b="0" i="0" dirty="0">
                <a:solidFill>
                  <a:srgbClr val="323232"/>
                </a:solidFill>
                <a:effectLst/>
              </a:rPr>
              <a:t>Du kan göra flera versioner av den gemensamma </a:t>
            </a:r>
            <a:r>
              <a:rPr lang="sv-SE" sz="1200" dirty="0">
                <a:solidFill>
                  <a:srgbClr val="323232"/>
                </a:solidFill>
              </a:rPr>
              <a:t>planeringen</a:t>
            </a:r>
            <a:r>
              <a:rPr lang="sv-SE" sz="1200" b="0" i="0" dirty="0">
                <a:solidFill>
                  <a:srgbClr val="323232"/>
                </a:solidFill>
                <a:effectLst/>
              </a:rPr>
              <a:t> under utbildningens gång. För att ta bort en eller flera moduler klicka ur modulen. </a:t>
            </a:r>
          </a:p>
          <a:p>
            <a:pPr marL="0" indent="0" algn="l">
              <a:buNone/>
            </a:pPr>
            <a:endParaRPr lang="sv-SE" sz="1200" b="0" i="0" dirty="0">
              <a:solidFill>
                <a:srgbClr val="323232"/>
              </a:solidFill>
              <a:effectLst/>
            </a:endParaRPr>
          </a:p>
          <a:p>
            <a:pPr marL="0" indent="0" algn="l">
              <a:buNone/>
            </a:pPr>
            <a:r>
              <a:rPr lang="sv-SE" sz="1200" b="0" i="0" dirty="0">
                <a:solidFill>
                  <a:srgbClr val="323232"/>
                </a:solidFill>
                <a:effectLst/>
              </a:rPr>
              <a:t>Om du i stället vill föreslå en ändring av antalet dagar på en modul klicka i rutan ny längd. Du måste alltid motivera dina föreslagna ändringar.</a:t>
            </a:r>
            <a:endParaRPr lang="sv-SE" sz="1200" b="0" i="0" dirty="0">
              <a:solidFill>
                <a:srgbClr val="8A8A8A"/>
              </a:solidFill>
              <a:effectLst/>
            </a:endParaRPr>
          </a:p>
          <a:p>
            <a:pPr marL="0" indent="0" algn="l">
              <a:buNone/>
            </a:pPr>
            <a:endParaRPr lang="sv-SE" sz="1200" dirty="0">
              <a:solidFill>
                <a:srgbClr val="8A8A8A"/>
              </a:solidFill>
            </a:endParaRPr>
          </a:p>
          <a:p>
            <a:pPr marL="0" indent="0" algn="l">
              <a:buNone/>
            </a:pPr>
            <a:r>
              <a:rPr lang="sv-SE" sz="1200" b="0" i="0" dirty="0">
                <a:solidFill>
                  <a:srgbClr val="323232"/>
                </a:solidFill>
                <a:effectLst/>
              </a:rPr>
              <a:t>Alla ändringar som görs är ett förslag. När den gemensamma </a:t>
            </a:r>
            <a:r>
              <a:rPr lang="sv-SE" sz="1200" dirty="0">
                <a:solidFill>
                  <a:srgbClr val="323232"/>
                </a:solidFill>
              </a:rPr>
              <a:t>planeringen</a:t>
            </a:r>
            <a:r>
              <a:rPr lang="sv-SE" sz="1200" b="0" i="0" dirty="0">
                <a:solidFill>
                  <a:srgbClr val="323232"/>
                </a:solidFill>
                <a:effectLst/>
              </a:rPr>
              <a:t> skickas in är det Arbetsförmedlingen som gör den slutgiltiga bedömningen genom att bekräfta eller avslå planeringen.</a:t>
            </a:r>
            <a:endParaRPr lang="sv-SE" sz="1200" dirty="0">
              <a:solidFill>
                <a:srgbClr val="8A8A8A"/>
              </a:solidFill>
            </a:endParaRPr>
          </a:p>
          <a:p>
            <a:pPr marL="0" indent="0" algn="l">
              <a:buNone/>
            </a:pPr>
            <a:endParaRPr lang="sv-SE" sz="1200" dirty="0"/>
          </a:p>
          <a:p>
            <a:pPr marL="0" indent="0" algn="l">
              <a:buNone/>
            </a:pPr>
            <a:r>
              <a:rPr lang="sv-SE" sz="1200" b="0" i="0" dirty="0">
                <a:solidFill>
                  <a:srgbClr val="323232"/>
                </a:solidFill>
                <a:effectLst/>
              </a:rPr>
              <a:t>I vissa fall behöver dock en gemensam utbildningsplan skickas in utan att den har upprättats tillsammans med deltagaren, exempelvis är om du som leverantör behöver få </a:t>
            </a:r>
            <a:r>
              <a:rPr lang="sv-SE" sz="1200" b="0" i="0" dirty="0" err="1">
                <a:solidFill>
                  <a:srgbClr val="323232"/>
                </a:solidFill>
                <a:effectLst/>
              </a:rPr>
              <a:t>inköpsordern</a:t>
            </a:r>
            <a:r>
              <a:rPr lang="sv-SE" sz="1200" b="0" i="0" dirty="0">
                <a:solidFill>
                  <a:srgbClr val="323232"/>
                </a:solidFill>
                <a:effectLst/>
              </a:rPr>
              <a:t> uppdaterad efter ett avbrott på beslutet från Arbetsförmedlingen.</a:t>
            </a:r>
            <a:endParaRPr lang="sv-SE" sz="1200" b="0" i="0" dirty="0">
              <a:solidFill>
                <a:srgbClr val="8A8A8A"/>
              </a:solidFill>
              <a:effectLst/>
            </a:endParaRPr>
          </a:p>
          <a:p>
            <a:pPr marL="0" indent="0" algn="l">
              <a:buNone/>
            </a:pPr>
            <a:br>
              <a:rPr lang="sv-SE" sz="1200" b="0" i="0" dirty="0">
                <a:solidFill>
                  <a:srgbClr val="323232"/>
                </a:solidFill>
                <a:effectLst/>
              </a:rPr>
            </a:br>
            <a:r>
              <a:rPr lang="sv-SE" sz="1200" b="0" i="0" dirty="0">
                <a:solidFill>
                  <a:srgbClr val="323232"/>
                </a:solidFill>
                <a:effectLst/>
              </a:rPr>
              <a:t>När du är färdig klickar du på </a:t>
            </a:r>
            <a:r>
              <a:rPr lang="sv-SE" sz="1200" b="1" i="0" dirty="0">
                <a:solidFill>
                  <a:srgbClr val="323232"/>
                </a:solidFill>
                <a:effectLst/>
              </a:rPr>
              <a:t>Skicka in </a:t>
            </a:r>
            <a:r>
              <a:rPr lang="sv-SE" sz="1200" b="0" i="0" dirty="0">
                <a:solidFill>
                  <a:srgbClr val="323232"/>
                </a:solidFill>
                <a:effectLst/>
              </a:rPr>
              <a:t>för att skicka den gemensamma utbildningsplanen till Arbetsförmedlingen. </a:t>
            </a:r>
            <a:endParaRPr lang="sv-SE" sz="1200" dirty="0">
              <a:solidFill>
                <a:srgbClr val="323232"/>
              </a:solidFill>
            </a:endParaRPr>
          </a:p>
          <a:p>
            <a:pPr marL="0" indent="0" algn="l">
              <a:buNone/>
            </a:pPr>
            <a:r>
              <a:rPr lang="sv-SE" sz="1200" b="0" i="0" dirty="0">
                <a:solidFill>
                  <a:srgbClr val="323232"/>
                </a:solidFill>
                <a:effectLst/>
              </a:rPr>
              <a:t>När Arbetsförmedlingen har bekräftat den gemensamma utbildningsplanen ändras statusen till </a:t>
            </a:r>
            <a:r>
              <a:rPr lang="sv-SE" sz="1200" b="1" i="0" dirty="0">
                <a:solidFill>
                  <a:srgbClr val="323232"/>
                </a:solidFill>
                <a:effectLst/>
              </a:rPr>
              <a:t>Bekräftad</a:t>
            </a:r>
            <a:r>
              <a:rPr lang="sv-SE" sz="1200" b="0" i="0" dirty="0">
                <a:solidFill>
                  <a:srgbClr val="323232"/>
                </a:solidFill>
                <a:effectLst/>
              </a:rPr>
              <a:t>.</a:t>
            </a:r>
            <a:endParaRPr lang="sv-SE" sz="1200" b="0" i="0" dirty="0">
              <a:solidFill>
                <a:srgbClr val="8A8A8A"/>
              </a:solidFill>
              <a:effectLst/>
            </a:endParaRPr>
          </a:p>
          <a:p>
            <a:pPr marL="0" indent="0">
              <a:buNone/>
            </a:pPr>
            <a:endParaRPr lang="sv-SE" sz="1100" dirty="0"/>
          </a:p>
        </p:txBody>
      </p:sp>
    </p:spTree>
    <p:extLst>
      <p:ext uri="{BB962C8B-B14F-4D97-AF65-F5344CB8AC3E}">
        <p14:creationId xmlns:p14="http://schemas.microsoft.com/office/powerpoint/2010/main" val="328326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3.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C84C9-2BC0-4B2E-AC73-2656086A752E}">
  <ds:schemaRefs>
    <ds:schemaRef ds:uri="http://schemas.microsoft.com/sharepoint/v3/contenttype/forms"/>
  </ds:schemaRefs>
</ds:datastoreItem>
</file>

<file path=customXml/itemProps2.xml><?xml version="1.0" encoding="utf-8"?>
<ds:datastoreItem xmlns:ds="http://schemas.openxmlformats.org/officeDocument/2006/customXml" ds:itemID="{4407EFF0-C851-4C76-88E7-1FD9AC0C64B3}">
  <ds:schemaRefs>
    <ds:schemaRef ds:uri="23572236-d65e-4be7-8d6c-17d526057777"/>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CFEE4B-81C9-4E0B-93C0-00EC12999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2329</TotalTime>
  <Words>2864</Words>
  <Application>Microsoft Office PowerPoint</Application>
  <PresentationFormat>Bildspel på skärmen (16:9)</PresentationFormat>
  <Paragraphs>208</Paragraphs>
  <Slides>24</Slides>
  <Notes>1</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24</vt:i4>
      </vt:variant>
    </vt:vector>
  </HeadingPairs>
  <TitlesOfParts>
    <vt:vector size="33" baseType="lpstr">
      <vt:lpstr>Arial</vt:lpstr>
      <vt:lpstr>Calibri</vt:lpstr>
      <vt:lpstr>Courier New</vt:lpstr>
      <vt:lpstr>Helvetica Neue Medium</vt:lpstr>
      <vt:lpstr>Open sans Bold</vt:lpstr>
      <vt:lpstr>Open sans Regular</vt:lpstr>
      <vt:lpstr>Arbetsförmedlingen, vit utan punkter</vt:lpstr>
      <vt:lpstr>Arbetsförmedlingen, vit</vt:lpstr>
      <vt:lpstr>Arbetsförmedlingen, blå</vt:lpstr>
      <vt:lpstr>Arbetsmarknadsutbildning och förberedande utbildning – Yrkessvenska A</vt:lpstr>
      <vt:lpstr>Senaste uppdateringar i användarstödet </vt:lpstr>
      <vt:lpstr>Avsnitt  </vt:lpstr>
      <vt:lpstr>Arbetsmarknadsutbildning och förberedande utbildning </vt:lpstr>
      <vt:lpstr>Skillnaden mellan utbildningarna </vt:lpstr>
      <vt:lpstr>Översikt i KA Webb </vt:lpstr>
      <vt:lpstr>Ärendeöversikt i KA Webb </vt:lpstr>
      <vt:lpstr>Gemensam planering – medverkande parter </vt:lpstr>
      <vt:lpstr>Gemensam planering – versionshanterad handling</vt:lpstr>
      <vt:lpstr>Gemensam planering - innehåll </vt:lpstr>
      <vt:lpstr>Avvikelserapport </vt:lpstr>
      <vt:lpstr>Informativ rapport </vt:lpstr>
      <vt:lpstr>Avbrottsrapport – avbrott före start </vt:lpstr>
      <vt:lpstr>Avbrottsrapport - registrering  </vt:lpstr>
      <vt:lpstr>Avbrottsrapport - innehåll</vt:lpstr>
      <vt:lpstr>Slutredovisning – medverkande parter </vt:lpstr>
      <vt:lpstr>Slutredovisning – innehåll</vt:lpstr>
      <vt:lpstr>Möjlighet att inleverera </vt:lpstr>
      <vt:lpstr>Inleverans </vt:lpstr>
      <vt:lpstr>Skapa självfakturaunderlag </vt:lpstr>
      <vt:lpstr>Godkänna självfakturaunderlag </vt:lpstr>
      <vt:lpstr>Kreditera självfaktura </vt:lpstr>
      <vt:lpstr>Ekonomihantering    </vt:lpstr>
      <vt:lpstr>Beställd eller godkänd inköpsorder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Yrkessvenska A användarstöd</dc:title>
  <dc:creator>Nina Gimerstedt</dc:creator>
  <cp:keywords>Yrkessvenska A</cp:keywords>
  <dc:description>Af 00013 7.0 (2022-03-28)</dc:description>
  <cp:lastModifiedBy>Veronica Noueched Escande</cp:lastModifiedBy>
  <cp:revision>7</cp:revision>
  <dcterms:created xsi:type="dcterms:W3CDTF">2023-03-27T06:13:42Z</dcterms:created>
  <dcterms:modified xsi:type="dcterms:W3CDTF">2025-02-07T12:30:32Z</dcterms:modified>
  <cp:category>användarstöd-fristående-aktörer-våra tjänster, yrkessvenska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