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6" r:id="rId4"/>
    <p:sldMasterId id="2147483700" r:id="rId5"/>
    <p:sldMasterId id="2147483719" r:id="rId6"/>
  </p:sldMasterIdLst>
  <p:notesMasterIdLst>
    <p:notesMasterId r:id="rId42"/>
  </p:notesMasterIdLst>
  <p:handoutMasterIdLst>
    <p:handoutMasterId r:id="rId43"/>
  </p:handoutMasterIdLst>
  <p:sldIdLst>
    <p:sldId id="287" r:id="rId7"/>
    <p:sldId id="4574" r:id="rId8"/>
    <p:sldId id="4546" r:id="rId9"/>
    <p:sldId id="4545" r:id="rId10"/>
    <p:sldId id="4576" r:id="rId11"/>
    <p:sldId id="4544" r:id="rId12"/>
    <p:sldId id="4547" r:id="rId13"/>
    <p:sldId id="4548" r:id="rId14"/>
    <p:sldId id="4549" r:id="rId15"/>
    <p:sldId id="4550" r:id="rId16"/>
    <p:sldId id="4551" r:id="rId17"/>
    <p:sldId id="4553" r:id="rId18"/>
    <p:sldId id="4580" r:id="rId19"/>
    <p:sldId id="4554" r:id="rId20"/>
    <p:sldId id="4555" r:id="rId21"/>
    <p:sldId id="4556" r:id="rId22"/>
    <p:sldId id="4557" r:id="rId23"/>
    <p:sldId id="4558" r:id="rId24"/>
    <p:sldId id="4559" r:id="rId25"/>
    <p:sldId id="4560" r:id="rId26"/>
    <p:sldId id="4561" r:id="rId27"/>
    <p:sldId id="4581" r:id="rId28"/>
    <p:sldId id="4562" r:id="rId29"/>
    <p:sldId id="4563" r:id="rId30"/>
    <p:sldId id="4564" r:id="rId31"/>
    <p:sldId id="4565" r:id="rId32"/>
    <p:sldId id="4566" r:id="rId33"/>
    <p:sldId id="4567" r:id="rId34"/>
    <p:sldId id="4568" r:id="rId35"/>
    <p:sldId id="4575" r:id="rId36"/>
    <p:sldId id="4569" r:id="rId37"/>
    <p:sldId id="4570" r:id="rId38"/>
    <p:sldId id="4571" r:id="rId39"/>
    <p:sldId id="4582" r:id="rId40"/>
    <p:sldId id="4572" r:id="rId41"/>
  </p:sldIdLst>
  <p:sldSz cx="9144000" cy="5143500" type="screen16x9"/>
  <p:notesSz cx="6858000" cy="1038225"/>
  <p:custDataLst>
    <p:tags r:id="rId44"/>
  </p:custDataLst>
  <p:defaultText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11" userDrawn="1">
          <p15:clr>
            <a:srgbClr val="A4A3A4"/>
          </p15:clr>
        </p15:guide>
        <p15:guide id="2" pos="331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384789-FEC9-420F-1757-AD32500F5584}" name="Erika Åberg" initials="EÅ" userId="S::erika.aberg@arbetsformedlingen.se::90ba9a3b-d1e1-40e0-b8ae-62ba65ccbe6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Erika Åberg" initials="EÅ" lastIdx="9" clrIdx="6">
    <p:extLst>
      <p:ext uri="{19B8F6BF-5375-455C-9EA6-DF929625EA0E}">
        <p15:presenceInfo xmlns:p15="http://schemas.microsoft.com/office/powerpoint/2012/main" userId="S::erika.aberg@arbetsformedlingen.se::90ba9a3b-d1e1-40e0-b8ae-62ba65ccbe69" providerId="AD"/>
      </p:ext>
    </p:extLst>
  </p:cmAuthor>
  <p:cmAuthor id="1" name="Gabriella Bosticco" initials="GB" lastIdx="1" clrIdx="0">
    <p:extLst>
      <p:ext uri="{19B8F6BF-5375-455C-9EA6-DF929625EA0E}">
        <p15:presenceInfo xmlns:p15="http://schemas.microsoft.com/office/powerpoint/2012/main" userId="S::gabriella.bosticco@arbetsformedlingen.se::5f916e46-5a3c-48df-afdb-b716a452dcb0" providerId="AD"/>
      </p:ext>
    </p:extLst>
  </p:cmAuthor>
  <p:cmAuthor id="8" name="Kristina Ekqvist" initials="KE" lastIdx="7" clrIdx="7">
    <p:extLst>
      <p:ext uri="{19B8F6BF-5375-455C-9EA6-DF929625EA0E}">
        <p15:presenceInfo xmlns:p15="http://schemas.microsoft.com/office/powerpoint/2012/main" userId="S::kristina.ekqvist@arbetsformedlingen.se::e781505a-8d89-46f4-99da-84cab810c9b7" providerId="AD"/>
      </p:ext>
    </p:extLst>
  </p:cmAuthor>
  <p:cmAuthor id="2" name="Erik Haglund" initials="EH" lastIdx="20" clrIdx="1">
    <p:extLst>
      <p:ext uri="{19B8F6BF-5375-455C-9EA6-DF929625EA0E}">
        <p15:presenceInfo xmlns:p15="http://schemas.microsoft.com/office/powerpoint/2012/main" userId="S::erik.haglund@arbetsformedlingen.se::583ced07-39a2-4a55-aa91-1eaad2c0632b" providerId="AD"/>
      </p:ext>
    </p:extLst>
  </p:cmAuthor>
  <p:cmAuthor id="3" name="Lars Norlander" initials="LN" lastIdx="11" clrIdx="2">
    <p:extLst>
      <p:ext uri="{19B8F6BF-5375-455C-9EA6-DF929625EA0E}">
        <p15:presenceInfo xmlns:p15="http://schemas.microsoft.com/office/powerpoint/2012/main" userId="S-1-5-21-1202660629-1897051121-839522115-49162" providerId="AD"/>
      </p:ext>
    </p:extLst>
  </p:cmAuthor>
  <p:cmAuthor id="4" name="Camilla Rejdvik Pålsson" initials="CP" lastIdx="7" clrIdx="3">
    <p:extLst>
      <p:ext uri="{19B8F6BF-5375-455C-9EA6-DF929625EA0E}">
        <p15:presenceInfo xmlns:p15="http://schemas.microsoft.com/office/powerpoint/2012/main" userId="S-1-5-21-1202660629-1897051121-839522115-18473" providerId="AD"/>
      </p:ext>
    </p:extLst>
  </p:cmAuthor>
  <p:cmAuthor id="5" name="Tommy Kovala" initials="TK" lastIdx="7" clrIdx="4">
    <p:extLst>
      <p:ext uri="{19B8F6BF-5375-455C-9EA6-DF929625EA0E}">
        <p15:presenceInfo xmlns:p15="http://schemas.microsoft.com/office/powerpoint/2012/main" userId="S-1-5-21-1202660629-1897051121-839522115-246899" providerId="AD"/>
      </p:ext>
    </p:extLst>
  </p:cmAuthor>
  <p:cmAuthor id="6" name="Tommy Kovala" initials="TK [2]" lastIdx="13" clrIdx="5">
    <p:extLst>
      <p:ext uri="{19B8F6BF-5375-455C-9EA6-DF929625EA0E}">
        <p15:presenceInfo xmlns:p15="http://schemas.microsoft.com/office/powerpoint/2012/main" userId="S::tommy.kovala@arbetsformedlingen.se::b5805ea2-7afe-4085-a4b7-9ce3443de21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5A"/>
    <a:srgbClr val="595994"/>
    <a:srgbClr val="95C23D"/>
    <a:srgbClr val="EAF2D8"/>
    <a:srgbClr val="DA5187"/>
    <a:srgbClr val="D43372"/>
    <a:srgbClr val="BAD781"/>
    <a:srgbClr val="A5CB5A"/>
    <a:srgbClr val="262673"/>
    <a:srgbClr val="E37A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46" autoAdjust="0"/>
    <p:restoredTop sz="86388" autoAdjust="0"/>
  </p:normalViewPr>
  <p:slideViewPr>
    <p:cSldViewPr snapToGrid="0">
      <p:cViewPr varScale="1">
        <p:scale>
          <a:sx n="125" d="100"/>
          <a:sy n="125" d="100"/>
        </p:scale>
        <p:origin x="714" y="96"/>
      </p:cViewPr>
      <p:guideLst>
        <p:guide orient="horz" pos="1711"/>
        <p:guide pos="3311"/>
      </p:guideLst>
    </p:cSldViewPr>
  </p:slideViewPr>
  <p:outlineViewPr>
    <p:cViewPr>
      <p:scale>
        <a:sx n="33" d="100"/>
        <a:sy n="33" d="100"/>
      </p:scale>
      <p:origin x="0" y="-1056"/>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Lst>
  </p:outlineViewPr>
  <p:notesTextViewPr>
    <p:cViewPr>
      <p:scale>
        <a:sx n="1" d="1"/>
        <a:sy n="1" d="1"/>
      </p:scale>
      <p:origin x="0" y="0"/>
    </p:cViewPr>
  </p:notesTextViewPr>
  <p:sorterViewPr>
    <p:cViewPr>
      <p:scale>
        <a:sx n="100" d="100"/>
        <a:sy n="100" d="100"/>
      </p:scale>
      <p:origin x="0" y="-2800"/>
    </p:cViewPr>
  </p:sorterViewPr>
  <p:notesViewPr>
    <p:cSldViewPr snapToGrid="0" showGuides="1">
      <p:cViewPr varScale="1">
        <p:scale>
          <a:sx n="84" d="100"/>
          <a:sy n="84" d="100"/>
        </p:scale>
        <p:origin x="304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notesMaster" Target="notesMasters/notesMaster1.xml"/><Relationship Id="rId47" Type="http://schemas.openxmlformats.org/officeDocument/2006/relationships/viewProps" Target="viewProps.xml"/><Relationship Id="rId50" Type="http://schemas.microsoft.com/office/2018/10/relationships/authors" Target="author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handoutMaster" Target="handoutMasters/handoutMaster1.xml"/><Relationship Id="rId48"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presProps" Target="presProps.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s>
</file>

<file path=ppt/_rels/viewProps.xml.rels><?xml version="1.0" encoding="UTF-8" standalone="yes"?>
<Relationships xmlns="http://schemas.openxmlformats.org/package/2006/relationships"><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6.xml"/><Relationship Id="rId3" Type="http://schemas.openxmlformats.org/officeDocument/2006/relationships/slide" Target="slides/slide3.xml"/><Relationship Id="rId21" Type="http://schemas.openxmlformats.org/officeDocument/2006/relationships/slide" Target="slides/slide21.xml"/><Relationship Id="rId34" Type="http://schemas.openxmlformats.org/officeDocument/2006/relationships/slide" Target="slides/slide34.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33" Type="http://schemas.openxmlformats.org/officeDocument/2006/relationships/slide" Target="slides/slide33.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29" Type="http://schemas.openxmlformats.org/officeDocument/2006/relationships/slide" Target="slides/slide29.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32" Type="http://schemas.openxmlformats.org/officeDocument/2006/relationships/slide" Target="slides/slide32.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28.xml"/><Relationship Id="rId10" Type="http://schemas.openxmlformats.org/officeDocument/2006/relationships/slide" Target="slides/slide10.xml"/><Relationship Id="rId19" Type="http://schemas.openxmlformats.org/officeDocument/2006/relationships/slide" Target="slides/slide19.xml"/><Relationship Id="rId31" Type="http://schemas.openxmlformats.org/officeDocument/2006/relationships/slide" Target="slides/slide31.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7.xml"/><Relationship Id="rId30" Type="http://schemas.openxmlformats.org/officeDocument/2006/relationships/slide" Target="slides/slide30.xml"/><Relationship Id="rId35" Type="http://schemas.openxmlformats.org/officeDocument/2006/relationships/slide" Target="slides/slide35.xml"/><Relationship Id="rId8"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34E04B-E651-4647-A300-2AFAE441B118}" type="datetimeFigureOut">
              <a:rPr lang="sv-SE" smtClean="0"/>
              <a:t>2024-02-12</a:t>
            </a:fld>
            <a:endParaRPr lang="sv-SE"/>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B27053-A168-41C7-8F57-9601F9EF8615}" type="slidenum">
              <a:rPr lang="sv-SE" smtClean="0"/>
              <a:t>‹#›</a:t>
            </a:fld>
            <a:endParaRPr lang="sv-SE"/>
          </a:p>
        </p:txBody>
      </p:sp>
    </p:spTree>
    <p:extLst>
      <p:ext uri="{BB962C8B-B14F-4D97-AF65-F5344CB8AC3E}">
        <p14:creationId xmlns:p14="http://schemas.microsoft.com/office/powerpoint/2010/main" val="1478300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96206B-CE5A-4CA3-BD34-3451FD0BA690}" type="datetimeFigureOut">
              <a:rPr lang="sv-SE" smtClean="0"/>
              <a:t>2024-02-12</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63CAE6-3546-4A01-BBE9-044D7CD2D89D}" type="slidenum">
              <a:rPr lang="sv-SE" smtClean="0"/>
              <a:t>‹#›</a:t>
            </a:fld>
            <a:endParaRPr lang="sv-SE"/>
          </a:p>
        </p:txBody>
      </p:sp>
    </p:spTree>
    <p:extLst>
      <p:ext uri="{BB962C8B-B14F-4D97-AF65-F5344CB8AC3E}">
        <p14:creationId xmlns:p14="http://schemas.microsoft.com/office/powerpoint/2010/main" val="150416155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1</a:t>
            </a:fld>
            <a:endParaRPr lang="sv-SE"/>
          </a:p>
        </p:txBody>
      </p:sp>
    </p:spTree>
    <p:extLst>
      <p:ext uri="{BB962C8B-B14F-4D97-AF65-F5344CB8AC3E}">
        <p14:creationId xmlns:p14="http://schemas.microsoft.com/office/powerpoint/2010/main" val="2216386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30</a:t>
            </a:fld>
            <a:endParaRPr lang="sv-SE"/>
          </a:p>
        </p:txBody>
      </p:sp>
    </p:spTree>
    <p:extLst>
      <p:ext uri="{BB962C8B-B14F-4D97-AF65-F5344CB8AC3E}">
        <p14:creationId xmlns:p14="http://schemas.microsoft.com/office/powerpoint/2010/main" val="2644003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900" dirty="0">
                <a:effectLst/>
                <a:ea typeface="Georgia" panose="02040502050405020303" pitchFamily="18" charset="0"/>
                <a:cs typeface="Times New Roman" panose="02020603050405020304" pitchFamily="18" charset="0"/>
              </a:rPr>
              <a:t>Arbetsförmedlingen ska sträva efter en tydlig motivering</a:t>
            </a:r>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34</a:t>
            </a:fld>
            <a:endParaRPr lang="sv-SE"/>
          </a:p>
        </p:txBody>
      </p:sp>
    </p:spTree>
    <p:extLst>
      <p:ext uri="{BB962C8B-B14F-4D97-AF65-F5344CB8AC3E}">
        <p14:creationId xmlns:p14="http://schemas.microsoft.com/office/powerpoint/2010/main" val="2406685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2</a:t>
            </a:fld>
            <a:endParaRPr lang="sv-SE"/>
          </a:p>
        </p:txBody>
      </p:sp>
    </p:spTree>
    <p:extLst>
      <p:ext uri="{BB962C8B-B14F-4D97-AF65-F5344CB8AC3E}">
        <p14:creationId xmlns:p14="http://schemas.microsoft.com/office/powerpoint/2010/main" val="1061847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5</a:t>
            </a:fld>
            <a:endParaRPr lang="sv-SE"/>
          </a:p>
        </p:txBody>
      </p:sp>
    </p:spTree>
    <p:extLst>
      <p:ext uri="{BB962C8B-B14F-4D97-AF65-F5344CB8AC3E}">
        <p14:creationId xmlns:p14="http://schemas.microsoft.com/office/powerpoint/2010/main" val="2114837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6</a:t>
            </a:fld>
            <a:endParaRPr lang="sv-SE"/>
          </a:p>
        </p:txBody>
      </p:sp>
    </p:spTree>
    <p:extLst>
      <p:ext uri="{BB962C8B-B14F-4D97-AF65-F5344CB8AC3E}">
        <p14:creationId xmlns:p14="http://schemas.microsoft.com/office/powerpoint/2010/main" val="3574493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13</a:t>
            </a:fld>
            <a:endParaRPr lang="sv-SE"/>
          </a:p>
        </p:txBody>
      </p:sp>
    </p:spTree>
    <p:extLst>
      <p:ext uri="{BB962C8B-B14F-4D97-AF65-F5344CB8AC3E}">
        <p14:creationId xmlns:p14="http://schemas.microsoft.com/office/powerpoint/2010/main" val="3778656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16</a:t>
            </a:fld>
            <a:endParaRPr lang="sv-SE"/>
          </a:p>
        </p:txBody>
      </p:sp>
    </p:spTree>
    <p:extLst>
      <p:ext uri="{BB962C8B-B14F-4D97-AF65-F5344CB8AC3E}">
        <p14:creationId xmlns:p14="http://schemas.microsoft.com/office/powerpoint/2010/main" val="125329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*Generellt är det inte möjligt att verifiera att villkor för resultatersättning är uppfyllda genom daganteckningar. Endast avregistrering, beslut om anställningsstöd samt sökandekategori kan användas för verifiering.</a:t>
            </a:r>
          </a:p>
          <a:p>
            <a:r>
              <a:rPr lang="sv-SE" dirty="0"/>
              <a:t>Ibland uppstår dock situationer där den arbetssökande är nöjd med sitt arbete men det är inte möjligt att ändra sökandekategori eller avregistrera den arbetssökande utifrån Arbetsförmedlingens system och rutiner. T ex om en arbetssökande får ett nystartsjobb på deltid som hen är nöjd med så är sökandekategorin fast till nystartsjobb och den arbetssökande rekommenderas sedan att de ska kvarstå som inskriven (så länge det finns stöd tid kvar gällande nystartsjobbet). Det är alltså inte möjligt att via sökandekategori eller avregistrering fastslå att en arbetssökande med nystartsjobb på deltid är nöjd med omfattningen på sitt arbete.</a:t>
            </a:r>
            <a:endParaRPr lang="sv-SE" dirty="0">
              <a:cs typeface="Calibri"/>
            </a:endParaRPr>
          </a:p>
          <a:p>
            <a:r>
              <a:rPr lang="sv-SE" dirty="0"/>
              <a:t>I dessa specifika fall kan det således vara möjligt att verifiera villkoren genom att säkerställa att båda punkterna nedan är uppfyllda:</a:t>
            </a:r>
            <a:endParaRPr lang="sv-SE" dirty="0">
              <a:cs typeface="Calibri"/>
            </a:endParaRPr>
          </a:p>
          <a:p>
            <a:r>
              <a:rPr lang="sv-SE" dirty="0"/>
              <a:t>- det finns en tydlig daganteckning om att den arbetssökande är nöjd med omfattningen i sitt arbete och inte längre är arbetssökande på någon del. </a:t>
            </a:r>
            <a:endParaRPr lang="sv-SE" dirty="0">
              <a:cs typeface="Calibri"/>
            </a:endParaRPr>
          </a:p>
          <a:p>
            <a:r>
              <a:rPr lang="sv-SE" dirty="0"/>
              <a:t>- den arbetssökande är inte längre inskriven i något program.</a:t>
            </a:r>
            <a:endParaRPr lang="sv-SE" dirty="0">
              <a:cs typeface="Calibri"/>
            </a:endParaRPr>
          </a:p>
          <a:p>
            <a:r>
              <a:rPr lang="sv-SE" dirty="0"/>
              <a:t>Dessa punkter måste ha varit uppfyllda senast två månader efter tjänsten avslutades och därefter varat i minst tre eller 6 (3+3) månader.</a:t>
            </a:r>
            <a:endParaRPr lang="sv-SE" dirty="0">
              <a:cs typeface="Calibri"/>
            </a:endParaRPr>
          </a:p>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23</a:t>
            </a:fld>
            <a:endParaRPr lang="sv-SE"/>
          </a:p>
        </p:txBody>
      </p:sp>
    </p:spTree>
    <p:extLst>
      <p:ext uri="{BB962C8B-B14F-4D97-AF65-F5344CB8AC3E}">
        <p14:creationId xmlns:p14="http://schemas.microsoft.com/office/powerpoint/2010/main" val="2193831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28</a:t>
            </a:fld>
            <a:endParaRPr lang="sv-SE"/>
          </a:p>
        </p:txBody>
      </p:sp>
    </p:spTree>
    <p:extLst>
      <p:ext uri="{BB962C8B-B14F-4D97-AF65-F5344CB8AC3E}">
        <p14:creationId xmlns:p14="http://schemas.microsoft.com/office/powerpoint/2010/main" val="3877053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29</a:t>
            </a:fld>
            <a:endParaRPr lang="sv-SE"/>
          </a:p>
        </p:txBody>
      </p:sp>
    </p:spTree>
    <p:extLst>
      <p:ext uri="{BB962C8B-B14F-4D97-AF65-F5344CB8AC3E}">
        <p14:creationId xmlns:p14="http://schemas.microsoft.com/office/powerpoint/2010/main" val="11246625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a:prstGeom prst="rect">
            <a:avLst/>
          </a:prstGeom>
        </p:spPr>
        <p:txBody>
          <a:bodyPr/>
          <a:lstStyle/>
          <a:p>
            <a:r>
              <a:rPr lang="sv-SE"/>
              <a:t>Klicka på ikonen för att lägga till en bild</a:t>
            </a:r>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2024-02-12</a:t>
            </a:fld>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p>
        </p:txBody>
      </p:sp>
      <p:pic>
        <p:nvPicPr>
          <p:cNvPr id="14" name="Af_logotyp_gron-bla_cmyk.pdf" descr="Logotyp Arbetsförmedlingen">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5328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5328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noProof="0" dirty="0"/>
              <a:t>Klicka här för att ändra format på underrubrik i bakgrunden</a:t>
            </a:r>
          </a:p>
        </p:txBody>
      </p:sp>
      <p:sp>
        <p:nvSpPr>
          <p:cNvPr id="9" name="Rektangel">
            <a:extLst>
              <a:ext uri="{FF2B5EF4-FFF2-40B4-BE49-F238E27FC236}">
                <a16:creationId xmlns:a16="http://schemas.microsoft.com/office/drawing/2014/main" id="{760EBD53-0F55-48D8-828F-BADF317A0748}"/>
              </a:ext>
            </a:extLst>
          </p:cNvPr>
          <p:cNvSpPr/>
          <p:nvPr userDrawn="1"/>
        </p:nvSpPr>
        <p:spPr>
          <a:xfrm>
            <a:off x="0" y="0"/>
            <a:ext cx="145034" cy="5148000"/>
          </a:xfrm>
          <a:prstGeom prst="rect">
            <a:avLst/>
          </a:prstGeom>
          <a:solidFill>
            <a:srgbClr val="95C23D"/>
          </a:solidFill>
          <a:ln w="12700">
            <a:solidFill>
              <a:srgbClr val="95C23D"/>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Tree>
    <p:extLst>
      <p:ext uri="{BB962C8B-B14F-4D97-AF65-F5344CB8AC3E}">
        <p14:creationId xmlns:p14="http://schemas.microsoft.com/office/powerpoint/2010/main" val="61641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a:prstGeom prst="rect">
            <a:avLst/>
          </a:prstGeom>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575043" y="1809000"/>
            <a:ext cx="362921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2"/>
            <a:ext cx="4572000" cy="4680000"/>
          </a:xfrm>
          <a:prstGeom prst="rect">
            <a:avLst/>
          </a:prstGeom>
        </p:spPr>
        <p:txBody>
          <a:bodyPr/>
          <a:lstStyle/>
          <a:p>
            <a:r>
              <a:rPr lang="sv-SE"/>
              <a:t>Klicka på ikonen för att lägga till en bild</a:t>
            </a:r>
          </a:p>
        </p:txBody>
      </p:sp>
    </p:spTree>
    <p:extLst>
      <p:ext uri="{BB962C8B-B14F-4D97-AF65-F5344CB8AC3E}">
        <p14:creationId xmlns:p14="http://schemas.microsoft.com/office/powerpoint/2010/main" val="3454178444"/>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a:prstGeom prst="rect">
            <a:avLst/>
          </a:prstGeom>
        </p:spPr>
        <p:txBody>
          <a:bodyPr anchor="ctr"/>
          <a:lstStyle>
            <a:lvl1pPr algn="ctr">
              <a:defRPr sz="2400" b="1"/>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2024-02-12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1000844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2024-02-12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1095813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sförteckning">
    <p:spTree>
      <p:nvGrpSpPr>
        <p:cNvPr id="1" name=""/>
        <p:cNvGrpSpPr/>
        <p:nvPr/>
      </p:nvGrpSpPr>
      <p:grpSpPr>
        <a:xfrm>
          <a:off x="0" y="0"/>
          <a:ext cx="0" cy="0"/>
          <a:chOff x="0" y="0"/>
          <a:chExt cx="0" cy="0"/>
        </a:xfrm>
      </p:grpSpPr>
      <p:sp>
        <p:nvSpPr>
          <p:cNvPr id="8" name="Rectangle 17">
            <a:extLst>
              <a:ext uri="{FF2B5EF4-FFF2-40B4-BE49-F238E27FC236}">
                <a16:creationId xmlns:a16="http://schemas.microsoft.com/office/drawing/2014/main" id="{FB83FAFF-EED2-4BB2-B3CE-D5D395077B1C}"/>
              </a:ext>
            </a:extLst>
          </p:cNvPr>
          <p:cNvSpPr/>
          <p:nvPr userDrawn="1"/>
        </p:nvSpPr>
        <p:spPr>
          <a:xfrm>
            <a:off x="0" y="0"/>
            <a:ext cx="427155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 name="Rubrik 1"/>
          <p:cNvSpPr>
            <a:spLocks noGrp="1"/>
          </p:cNvSpPr>
          <p:nvPr>
            <p:ph type="title" hasCustomPrompt="1"/>
          </p:nvPr>
        </p:nvSpPr>
        <p:spPr>
          <a:xfrm>
            <a:off x="614230" y="2234250"/>
            <a:ext cx="3657323" cy="675000"/>
          </a:xfrm>
          <a:prstGeom prst="rect">
            <a:avLst/>
          </a:prstGeom>
        </p:spPr>
        <p:txBody>
          <a:bodyPr/>
          <a:lstStyle>
            <a:lvl1pPr>
              <a:defRPr>
                <a:solidFill>
                  <a:schemeClr val="bg1"/>
                </a:solidFill>
              </a:defRPr>
            </a:lvl1pPr>
          </a:lstStyle>
          <a:p>
            <a:r>
              <a:rPr lang="sv-SE" dirty="0"/>
              <a:t>Innehållsförteckning</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0"/>
            <a:ext cx="3629210" cy="4374000"/>
          </a:xfrm>
          <a:prstGeom prst="rect">
            <a:avLst/>
          </a:prstGeom>
        </p:spPr>
        <p:txBody>
          <a:bodyPr anchor="ct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Linje">
            <a:extLst>
              <a:ext uri="{FF2B5EF4-FFF2-40B4-BE49-F238E27FC236}">
                <a16:creationId xmlns:a16="http://schemas.microsoft.com/office/drawing/2014/main" id="{55D631E8-9485-45FA-8CC3-F420D736C613}"/>
              </a:ext>
            </a:extLst>
          </p:cNvPr>
          <p:cNvSpPr/>
          <p:nvPr userDrawn="1"/>
        </p:nvSpPr>
        <p:spPr>
          <a:xfrm>
            <a:off x="614230" y="2909250"/>
            <a:ext cx="3383004" cy="0"/>
          </a:xfrm>
          <a:prstGeom prst="line">
            <a:avLst/>
          </a:prstGeom>
          <a:ln w="79375">
            <a:solidFill>
              <a:srgbClr val="95C23D"/>
            </a:solidFill>
          </a:ln>
        </p:spPr>
        <p:txBody>
          <a:bodyPr lIns="17144" tIns="17144" rIns="17144" bIns="17144"/>
          <a:lstStyle/>
          <a:p>
            <a:pPr>
              <a:spcBef>
                <a:spcPts val="750"/>
              </a:spcBef>
              <a:defRPr sz="7500" b="0"/>
            </a:pPr>
            <a:endParaRPr sz="2813">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8622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a:prstGeom prst="rect">
            <a:avLst/>
          </a:prstGeom>
        </p:spPr>
        <p:txBody>
          <a:bodyPr/>
          <a:lstStyle/>
          <a:p>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2024-02-12</a:t>
            </a:fld>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p>
        </p:txBody>
      </p:sp>
      <p:pic>
        <p:nvPicPr>
          <p:cNvPr id="14" name="Af_logotyp_gron-bla_cmyk.pdf" descr="Logotyp Arbetsförmedlingen">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5328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5328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noProof="0" dirty="0"/>
              <a:t>Klicka här för att ändra format på underrubrik i bakgrunden</a:t>
            </a:r>
          </a:p>
        </p:txBody>
      </p:sp>
      <p:sp>
        <p:nvSpPr>
          <p:cNvPr id="9" name="Rektangel">
            <a:extLst>
              <a:ext uri="{FF2B5EF4-FFF2-40B4-BE49-F238E27FC236}">
                <a16:creationId xmlns:a16="http://schemas.microsoft.com/office/drawing/2014/main" id="{760EBD53-0F55-48D8-828F-BADF317A0748}"/>
              </a:ext>
            </a:extLst>
          </p:cNvPr>
          <p:cNvSpPr/>
          <p:nvPr userDrawn="1"/>
        </p:nvSpPr>
        <p:spPr>
          <a:xfrm>
            <a:off x="0" y="0"/>
            <a:ext cx="145034" cy="5148000"/>
          </a:xfrm>
          <a:prstGeom prst="rect">
            <a:avLst/>
          </a:prstGeom>
          <a:solidFill>
            <a:srgbClr val="95C23D"/>
          </a:solidFill>
          <a:ln w="12700">
            <a:solidFill>
              <a:srgbClr val="95C23D"/>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Tree>
    <p:extLst>
      <p:ext uri="{BB962C8B-B14F-4D97-AF65-F5344CB8AC3E}">
        <p14:creationId xmlns:p14="http://schemas.microsoft.com/office/powerpoint/2010/main" val="930055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Kapitelindelare">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750046" y="2833148"/>
            <a:ext cx="5750498" cy="774221"/>
          </a:xfrm>
          <a:prstGeom prst="rect">
            <a:avLst/>
          </a:prstGeo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2024-02-12</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
        <p:nvSpPr>
          <p:cNvPr id="13" name="Linje">
            <a:extLst>
              <a:ext uri="{FF2B5EF4-FFF2-40B4-BE49-F238E27FC236}">
                <a16:creationId xmlns:a16="http://schemas.microsoft.com/office/drawing/2014/main" id="{381FC687-285F-4BC0-9D82-48F99C570DB9}"/>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spTree>
    <p:extLst>
      <p:ext uri="{BB962C8B-B14F-4D97-AF65-F5344CB8AC3E}">
        <p14:creationId xmlns:p14="http://schemas.microsoft.com/office/powerpoint/2010/main" val="2056231900"/>
      </p:ext>
    </p:extLst>
  </p:cSld>
  <p:clrMapOvr>
    <a:masterClrMapping/>
  </p:clrMapOvr>
  <p:extLst>
    <p:ext uri="{DCECCB84-F9BA-43D5-87BE-67443E8EF086}">
      <p15:sldGuideLst xmlns:p15="http://schemas.microsoft.com/office/powerpoint/2012/main">
        <p15:guide id="1" orient="horz" pos="1711"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lutbild">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p:nvPr>
        </p:nvSpPr>
        <p:spPr>
          <a:xfrm>
            <a:off x="3566160" y="1773335"/>
            <a:ext cx="2076994" cy="511901"/>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2024-02-12</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49728020"/>
      </p:ext>
    </p:extLst>
  </p:cSld>
  <p:clrMapOvr>
    <a:masterClrMapping/>
  </p:clrMapOvr>
  <p:extLst>
    <p:ext uri="{DCECCB84-F9BA-43D5-87BE-67443E8EF086}">
      <p15:sldGuideLst xmlns:p15="http://schemas.microsoft.com/office/powerpoint/2012/main">
        <p15:guide id="1" orient="horz" pos="1711" userDrawn="1">
          <p15:clr>
            <a:srgbClr val="FBAE40"/>
          </p15:clr>
        </p15:guide>
        <p15:guide id="2" pos="288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2024-02-12</a:t>
            </a:fld>
            <a:endParaRPr lang="sv-SE" dirty="0">
              <a:solidFill>
                <a:schemeClr val="tx1"/>
              </a:solidFill>
            </a:endParaRPr>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solidFill>
              <a:schemeClr val="accent2"/>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7" name="Af_logotyp_gron-bla_cmyk.pdf" descr="Logotyp Arbetsförmedlingen">
            <a:extLst>
              <a:ext uri="{FF2B5EF4-FFF2-40B4-BE49-F238E27FC236}">
                <a16:creationId xmlns:a16="http://schemas.microsoft.com/office/drawing/2014/main" id="{4C66E104-8012-4E04-8FB5-CF2BC8ED59B7}"/>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0" name="Rubrik 1">
            <a:extLst>
              <a:ext uri="{FF2B5EF4-FFF2-40B4-BE49-F238E27FC236}">
                <a16:creationId xmlns:a16="http://schemas.microsoft.com/office/drawing/2014/main" id="{5B67E80F-D6B7-4504-A852-22DBDB111525}"/>
              </a:ext>
            </a:extLst>
          </p:cNvPr>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tx1"/>
                </a:solidFill>
              </a:defRPr>
            </a:lvl1pPr>
          </a:lstStyle>
          <a:p>
            <a:r>
              <a:rPr lang="sv-SE" dirty="0"/>
              <a:t>Klicka här för att ändra format</a:t>
            </a:r>
          </a:p>
        </p:txBody>
      </p:sp>
      <p:sp>
        <p:nvSpPr>
          <p:cNvPr id="12" name="Underrubrik 2">
            <a:extLst>
              <a:ext uri="{FF2B5EF4-FFF2-40B4-BE49-F238E27FC236}">
                <a16:creationId xmlns:a16="http://schemas.microsoft.com/office/drawing/2014/main" id="{13DB928C-EB16-470A-B60F-FBB40AD6B043}"/>
              </a:ext>
            </a:extLst>
          </p:cNvPr>
          <p:cNvSpPr>
            <a:spLocks noGrp="1"/>
          </p:cNvSpPr>
          <p:nvPr>
            <p:ph type="subTitle" idx="1" hasCustomPrompt="1"/>
          </p:nvPr>
        </p:nvSpPr>
        <p:spPr>
          <a:xfrm>
            <a:off x="1750046" y="2833148"/>
            <a:ext cx="5750498" cy="774221"/>
          </a:xfrm>
          <a:prstGeom prst="rect">
            <a:avLst/>
          </a:prstGeom>
        </p:spPr>
        <p:txBody>
          <a:bodyPr>
            <a:noAutofit/>
          </a:bodyPr>
          <a:lstStyle>
            <a:lvl1pPr marL="0" indent="0" algn="ctr">
              <a:buNone/>
              <a:defRPr sz="2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14" name="Linje">
            <a:extLst>
              <a:ext uri="{FF2B5EF4-FFF2-40B4-BE49-F238E27FC236}">
                <a16:creationId xmlns:a16="http://schemas.microsoft.com/office/drawing/2014/main" id="{326BA6EA-4594-467D-8834-6E5F4807FFDB}"/>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spTree>
    <p:extLst>
      <p:ext uri="{BB962C8B-B14F-4D97-AF65-F5344CB8AC3E}">
        <p14:creationId xmlns:p14="http://schemas.microsoft.com/office/powerpoint/2010/main" val="21466552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576002" y="1808999"/>
            <a:ext cx="7421825" cy="2872353"/>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2024-02-12</a:t>
            </a:fld>
            <a:endParaRPr lang="sv-SE" dirty="0">
              <a:solidFill>
                <a:schemeClr val="tx1"/>
              </a:solidFill>
            </a:endParaRP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Tree>
    <p:extLst>
      <p:ext uri="{BB962C8B-B14F-4D97-AF65-F5344CB8AC3E}">
        <p14:creationId xmlns:p14="http://schemas.microsoft.com/office/powerpoint/2010/main" val="141505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dirty="0"/>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7"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innehåll 2">
            <a:extLst>
              <a:ext uri="{FF2B5EF4-FFF2-40B4-BE49-F238E27FC236}">
                <a16:creationId xmlns:a16="http://schemas.microsoft.com/office/drawing/2014/main" id="{1ADA2774-EC9D-4E33-A1C8-81537CDAC07F}"/>
              </a:ext>
            </a:extLst>
          </p:cNvPr>
          <p:cNvSpPr>
            <a:spLocks noGrp="1"/>
          </p:cNvSpPr>
          <p:nvPr>
            <p:ph idx="14"/>
          </p:nvPr>
        </p:nvSpPr>
        <p:spPr>
          <a:xfrm>
            <a:off x="575043"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679006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indelare">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750046" y="2833148"/>
            <a:ext cx="5750498" cy="774221"/>
          </a:xfrm>
          <a:prstGeom prst="rect">
            <a:avLst/>
          </a:prstGeo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2024-02-12</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
        <p:nvSpPr>
          <p:cNvPr id="13" name="Linje">
            <a:extLst>
              <a:ext uri="{FF2B5EF4-FFF2-40B4-BE49-F238E27FC236}">
                <a16:creationId xmlns:a16="http://schemas.microsoft.com/office/drawing/2014/main" id="{381FC687-285F-4BC0-9D82-48F99C570DB9}"/>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spTree>
    <p:extLst>
      <p:ext uri="{BB962C8B-B14F-4D97-AF65-F5344CB8AC3E}">
        <p14:creationId xmlns:p14="http://schemas.microsoft.com/office/powerpoint/2010/main" val="76293729"/>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Rubrik och innehåll,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281"/>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6002" y="1080000"/>
            <a:ext cx="7421825"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33318078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vå innehållsdelar,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000"/>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5043"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9608612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 6"/>
          <p:cNvSpPr>
            <a:spLocks noGrp="1"/>
          </p:cNvSpPr>
          <p:nvPr>
            <p:ph type="pic" sz="quarter" idx="14"/>
          </p:nvPr>
        </p:nvSpPr>
        <p:spPr>
          <a:xfrm>
            <a:off x="575042" y="1809000"/>
            <a:ext cx="3628800" cy="2565000"/>
          </a:xfrm>
          <a:prstGeom prst="rect">
            <a:avLst/>
          </a:prstGeom>
        </p:spPr>
        <p:txBody>
          <a:bodyPr anchor="ctr"/>
          <a:lstStyle>
            <a:lvl1pPr marL="0" indent="0" algn="ctr">
              <a:buNone/>
              <a:defRPr/>
            </a:lvl1pPr>
          </a:lstStyle>
          <a:p>
            <a:r>
              <a:rPr lang="sv-SE" dirty="0"/>
              <a:t>Klicka på ikonen för att lägga till en bild</a:t>
            </a:r>
          </a:p>
        </p:txBody>
      </p:sp>
    </p:spTree>
    <p:extLst>
      <p:ext uri="{BB962C8B-B14F-4D97-AF65-F5344CB8AC3E}">
        <p14:creationId xmlns:p14="http://schemas.microsoft.com/office/powerpoint/2010/main" val="9117839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a:prstGeom prst="rect">
            <a:avLst/>
          </a:prstGeo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2"/>
            <a:ext cx="4572000" cy="4680000"/>
          </a:xfrm>
          <a:prstGeom prst="rect">
            <a:avLst/>
          </a:prstGeom>
        </p:spPr>
        <p:txBody>
          <a:bodyPr/>
          <a:lstStyle/>
          <a:p>
            <a:endParaRPr lang="sv-SE"/>
          </a:p>
        </p:txBody>
      </p:sp>
    </p:spTree>
    <p:extLst>
      <p:ext uri="{BB962C8B-B14F-4D97-AF65-F5344CB8AC3E}">
        <p14:creationId xmlns:p14="http://schemas.microsoft.com/office/powerpoint/2010/main" val="79755129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a:prstGeom prst="rect">
            <a:avLst/>
          </a:prstGeom>
        </p:spPr>
        <p:txBody>
          <a:bodyPr anchor="ctr"/>
          <a:lstStyle>
            <a:lvl1pPr algn="ctr">
              <a:defRPr sz="2400" b="1"/>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2024-02-12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6779872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2024-02-12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23918817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nnehållsförteckning">
    <p:spTree>
      <p:nvGrpSpPr>
        <p:cNvPr id="1" name=""/>
        <p:cNvGrpSpPr/>
        <p:nvPr/>
      </p:nvGrpSpPr>
      <p:grpSpPr>
        <a:xfrm>
          <a:off x="0" y="0"/>
          <a:ext cx="0" cy="0"/>
          <a:chOff x="0" y="0"/>
          <a:chExt cx="0" cy="0"/>
        </a:xfrm>
      </p:grpSpPr>
      <p:sp>
        <p:nvSpPr>
          <p:cNvPr id="8" name="Rectangle 17">
            <a:extLst>
              <a:ext uri="{FF2B5EF4-FFF2-40B4-BE49-F238E27FC236}">
                <a16:creationId xmlns:a16="http://schemas.microsoft.com/office/drawing/2014/main" id="{FB83FAFF-EED2-4BB2-B3CE-D5D395077B1C}"/>
              </a:ext>
            </a:extLst>
          </p:cNvPr>
          <p:cNvSpPr/>
          <p:nvPr userDrawn="1"/>
        </p:nvSpPr>
        <p:spPr>
          <a:xfrm>
            <a:off x="0" y="0"/>
            <a:ext cx="427155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 name="Rubrik 1"/>
          <p:cNvSpPr>
            <a:spLocks noGrp="1"/>
          </p:cNvSpPr>
          <p:nvPr>
            <p:ph type="title" hasCustomPrompt="1"/>
          </p:nvPr>
        </p:nvSpPr>
        <p:spPr>
          <a:xfrm>
            <a:off x="614230" y="2234250"/>
            <a:ext cx="3657323" cy="675000"/>
          </a:xfrm>
          <a:prstGeom prst="rect">
            <a:avLst/>
          </a:prstGeom>
        </p:spPr>
        <p:txBody>
          <a:bodyPr/>
          <a:lstStyle>
            <a:lvl1pPr>
              <a:defRPr>
                <a:solidFill>
                  <a:schemeClr val="bg1"/>
                </a:solidFill>
              </a:defRPr>
            </a:lvl1pPr>
          </a:lstStyle>
          <a:p>
            <a:r>
              <a:rPr lang="sv-SE" dirty="0"/>
              <a:t>Innehållsförteckning</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0"/>
            <a:ext cx="3629210" cy="4374000"/>
          </a:xfrm>
          <a:prstGeom prst="rect">
            <a:avLst/>
          </a:prstGeom>
        </p:spPr>
        <p:txBody>
          <a:bodyPr anchor="ct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Linje">
            <a:extLst>
              <a:ext uri="{FF2B5EF4-FFF2-40B4-BE49-F238E27FC236}">
                <a16:creationId xmlns:a16="http://schemas.microsoft.com/office/drawing/2014/main" id="{55D631E8-9485-45FA-8CC3-F420D736C613}"/>
              </a:ext>
            </a:extLst>
          </p:cNvPr>
          <p:cNvSpPr/>
          <p:nvPr userDrawn="1"/>
        </p:nvSpPr>
        <p:spPr>
          <a:xfrm>
            <a:off x="614230" y="2909250"/>
            <a:ext cx="3383004" cy="0"/>
          </a:xfrm>
          <a:prstGeom prst="line">
            <a:avLst/>
          </a:prstGeom>
          <a:ln w="79375">
            <a:solidFill>
              <a:srgbClr val="95C23D"/>
            </a:solidFill>
          </a:ln>
        </p:spPr>
        <p:txBody>
          <a:bodyPr lIns="17144" tIns="17144" rIns="17144" bIns="17144"/>
          <a:lstStyle/>
          <a:p>
            <a:pPr>
              <a:spcBef>
                <a:spcPts val="750"/>
              </a:spcBef>
              <a:defRPr sz="7500" b="0"/>
            </a:pPr>
            <a:endParaRPr sz="2813">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65656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bg1"/>
        </a:solidFill>
        <a:effectLst/>
      </p:bgPr>
    </p:bg>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a:prstGeom prst="rect">
            <a:avLst/>
          </a:prstGeom>
        </p:spPr>
        <p:txBody>
          <a:bodyPr/>
          <a:lstStyle/>
          <a:p>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solidFill>
              <a:srgbClr val="95C23D"/>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4" name="Af_logotyp_gron-bla_cmyk.pdf" descr="Logotyp Arbetsförmedlingen">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6012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6012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Tree>
    <p:extLst>
      <p:ext uri="{BB962C8B-B14F-4D97-AF65-F5344CB8AC3E}">
        <p14:creationId xmlns:p14="http://schemas.microsoft.com/office/powerpoint/2010/main" val="21120896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Kapitelindelare">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750046" y="2833148"/>
            <a:ext cx="5750498" cy="774221"/>
          </a:xfrm>
          <a:prstGeom prst="rect">
            <a:avLst/>
          </a:prstGeo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2024-02-12</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
        <p:nvSpPr>
          <p:cNvPr id="13" name="Linje">
            <a:extLst>
              <a:ext uri="{FF2B5EF4-FFF2-40B4-BE49-F238E27FC236}">
                <a16:creationId xmlns:a16="http://schemas.microsoft.com/office/drawing/2014/main" id="{2B5A4ED3-FEB3-47EA-BE93-5E7081E13E7D}"/>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spTree>
    <p:extLst>
      <p:ext uri="{BB962C8B-B14F-4D97-AF65-F5344CB8AC3E}">
        <p14:creationId xmlns:p14="http://schemas.microsoft.com/office/powerpoint/2010/main" val="296870036"/>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Slutbild">
    <p:spTree>
      <p:nvGrpSpPr>
        <p:cNvPr id="1" name=""/>
        <p:cNvGrpSpPr/>
        <p:nvPr/>
      </p:nvGrpSpPr>
      <p:grpSpPr>
        <a:xfrm>
          <a:off x="0" y="0"/>
          <a:ext cx="0" cy="0"/>
          <a:chOff x="0" y="0"/>
          <a:chExt cx="0" cy="0"/>
        </a:xfrm>
      </p:grpSpPr>
      <p:sp>
        <p:nvSpPr>
          <p:cNvPr id="2" name="Rubrik 1"/>
          <p:cNvSpPr>
            <a:spLocks noGrp="1"/>
          </p:cNvSpPr>
          <p:nvPr>
            <p:ph type="ctrTitle"/>
          </p:nvPr>
        </p:nvSpPr>
        <p:spPr>
          <a:xfrm>
            <a:off x="3566160" y="1773335"/>
            <a:ext cx="2076994" cy="511901"/>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2024-02-12</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6" name="Linje">
            <a:extLst>
              <a:ext uri="{FF2B5EF4-FFF2-40B4-BE49-F238E27FC236}">
                <a16:creationId xmlns:a16="http://schemas.microsoft.com/office/drawing/2014/main" id="{6285B20E-992A-41EA-A8BD-04B7B292C1C1}"/>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1149729227"/>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lutbild">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p:nvPr>
        </p:nvSpPr>
        <p:spPr>
          <a:xfrm>
            <a:off x="3566160" y="1773335"/>
            <a:ext cx="2076994" cy="511901"/>
          </a:xfrm>
          <a:prstGeom prst="rect">
            <a:avLst/>
          </a:prstGeom>
        </p:spPr>
        <p:txBody>
          <a:bodyPr anchor="b" anchorCtr="0">
            <a:noAutofit/>
          </a:bodyPr>
          <a:lstStyle>
            <a:lvl1pPr algn="ctr">
              <a:defRPr sz="3200" b="1">
                <a:solidFill>
                  <a:schemeClr val="bg1"/>
                </a:solidFill>
              </a:defRPr>
            </a:lvl1p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2024-02-12</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2461488391"/>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576002" y="1808999"/>
            <a:ext cx="7421825" cy="2872353"/>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34219735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9221064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Rubrik och innehåll,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281"/>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6002" y="1080000"/>
            <a:ext cx="7421825"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20246078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vå innehållsdelar,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000"/>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5043"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4660370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 6"/>
          <p:cNvSpPr>
            <a:spLocks noGrp="1"/>
          </p:cNvSpPr>
          <p:nvPr>
            <p:ph type="pic" sz="quarter" idx="14"/>
          </p:nvPr>
        </p:nvSpPr>
        <p:spPr>
          <a:xfrm>
            <a:off x="575042" y="1809000"/>
            <a:ext cx="3628800" cy="2565000"/>
          </a:xfrm>
          <a:prstGeom prst="rect">
            <a:avLst/>
          </a:prstGeom>
        </p:spPr>
        <p:txBody>
          <a:bodyPr anchor="ctr"/>
          <a:lstStyle>
            <a:lvl1pPr marL="0" indent="0" algn="ctr">
              <a:buNone/>
              <a:defRPr/>
            </a:lvl1pPr>
          </a:lstStyle>
          <a:p>
            <a:r>
              <a:rPr lang="sv-SE" dirty="0"/>
              <a:t>Klicka på ikonen för att lägga till en bild</a:t>
            </a:r>
          </a:p>
        </p:txBody>
      </p:sp>
    </p:spTree>
    <p:extLst>
      <p:ext uri="{BB962C8B-B14F-4D97-AF65-F5344CB8AC3E}">
        <p14:creationId xmlns:p14="http://schemas.microsoft.com/office/powerpoint/2010/main" val="8988476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a:prstGeom prst="rect">
            <a:avLst/>
          </a:prstGeo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a:prstGeom prst="rect">
            <a:avLst/>
          </a:prstGeom>
        </p:spPr>
        <p:txBody>
          <a:bodyPr/>
          <a:lstStyle>
            <a:lvl1pPr>
              <a:buClr>
                <a:srgbClr val="95C23D"/>
              </a:buClr>
              <a:defRPr/>
            </a:lvl1pPr>
            <a:lvl2pPr>
              <a:buClr>
                <a:srgbClr val="95C23D"/>
              </a:buClr>
              <a:defRPr/>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0"/>
            <a:ext cx="4572000" cy="4680000"/>
          </a:xfrm>
          <a:prstGeom prst="rect">
            <a:avLst/>
          </a:prstGeom>
        </p:spPr>
        <p:txBody>
          <a:bodyPr/>
          <a:lstStyle/>
          <a:p>
            <a:endParaRPr lang="sv-SE"/>
          </a:p>
        </p:txBody>
      </p:sp>
    </p:spTree>
    <p:extLst>
      <p:ext uri="{BB962C8B-B14F-4D97-AF65-F5344CB8AC3E}">
        <p14:creationId xmlns:p14="http://schemas.microsoft.com/office/powerpoint/2010/main" val="268389510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a:prstGeom prst="rect">
            <a:avLst/>
          </a:prstGeom>
        </p:spPr>
        <p:txBody>
          <a:bodyPr anchor="ctr"/>
          <a:lstStyle>
            <a:lvl1pPr algn="ctr">
              <a:defRPr sz="2400" b="1"/>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2024-02-12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35104608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2024-02-12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2255422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2024-02-12</a:t>
            </a:fld>
            <a:endParaRPr lang="sv-SE" dirty="0">
              <a:solidFill>
                <a:schemeClr val="tx1"/>
              </a:solidFill>
            </a:endParaRPr>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solidFill>
              <a:schemeClr val="accent2"/>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7" name="Af_logotyp_gron-bla_cmyk.pdf" descr="Logotyp Arbetsförmedlingen">
            <a:extLst>
              <a:ext uri="{FF2B5EF4-FFF2-40B4-BE49-F238E27FC236}">
                <a16:creationId xmlns:a16="http://schemas.microsoft.com/office/drawing/2014/main" id="{4C66E104-8012-4E04-8FB5-CF2BC8ED59B7}"/>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0" name="Rubrik 1">
            <a:extLst>
              <a:ext uri="{FF2B5EF4-FFF2-40B4-BE49-F238E27FC236}">
                <a16:creationId xmlns:a16="http://schemas.microsoft.com/office/drawing/2014/main" id="{5B67E80F-D6B7-4504-A852-22DBDB111525}"/>
              </a:ext>
            </a:extLst>
          </p:cNvPr>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tx1"/>
                </a:solidFill>
              </a:defRPr>
            </a:lvl1pPr>
          </a:lstStyle>
          <a:p>
            <a:r>
              <a:rPr lang="sv-SE" dirty="0"/>
              <a:t>Klicka här för att ändra format</a:t>
            </a:r>
          </a:p>
        </p:txBody>
      </p:sp>
      <p:sp>
        <p:nvSpPr>
          <p:cNvPr id="12" name="Underrubrik 2">
            <a:extLst>
              <a:ext uri="{FF2B5EF4-FFF2-40B4-BE49-F238E27FC236}">
                <a16:creationId xmlns:a16="http://schemas.microsoft.com/office/drawing/2014/main" id="{13DB928C-EB16-470A-B60F-FBB40AD6B043}"/>
              </a:ext>
            </a:extLst>
          </p:cNvPr>
          <p:cNvSpPr>
            <a:spLocks noGrp="1"/>
          </p:cNvSpPr>
          <p:nvPr>
            <p:ph type="subTitle" idx="1" hasCustomPrompt="1"/>
          </p:nvPr>
        </p:nvSpPr>
        <p:spPr>
          <a:xfrm>
            <a:off x="1750046" y="2833148"/>
            <a:ext cx="5750498" cy="774221"/>
          </a:xfrm>
          <a:prstGeom prst="rect">
            <a:avLst/>
          </a:prstGeom>
        </p:spPr>
        <p:txBody>
          <a:bodyPr>
            <a:noAutofit/>
          </a:bodyPr>
          <a:lstStyle>
            <a:lvl1pPr marL="0" indent="0" algn="ctr">
              <a:buNone/>
              <a:defRPr sz="2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14" name="Linje">
            <a:extLst>
              <a:ext uri="{FF2B5EF4-FFF2-40B4-BE49-F238E27FC236}">
                <a16:creationId xmlns:a16="http://schemas.microsoft.com/office/drawing/2014/main" id="{326BA6EA-4594-467D-8834-6E5F4807FFDB}"/>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spTree>
    <p:extLst>
      <p:ext uri="{BB962C8B-B14F-4D97-AF65-F5344CB8AC3E}">
        <p14:creationId xmlns:p14="http://schemas.microsoft.com/office/powerpoint/2010/main" val="3347941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mall för rubrikformat</a:t>
            </a:r>
          </a:p>
        </p:txBody>
      </p:sp>
      <p:sp>
        <p:nvSpPr>
          <p:cNvPr id="3" name="Platshållare för innehåll 2"/>
          <p:cNvSpPr>
            <a:spLocks noGrp="1"/>
          </p:cNvSpPr>
          <p:nvPr>
            <p:ph idx="1"/>
          </p:nvPr>
        </p:nvSpPr>
        <p:spPr>
          <a:xfrm>
            <a:off x="576002" y="1808999"/>
            <a:ext cx="7421825" cy="2872353"/>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2024-02-12</a:t>
            </a:fld>
            <a:endParaRPr lang="sv-SE" dirty="0">
              <a:solidFill>
                <a:schemeClr val="tx1"/>
              </a:solidFill>
            </a:endParaRP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Tree>
    <p:extLst>
      <p:ext uri="{BB962C8B-B14F-4D97-AF65-F5344CB8AC3E}">
        <p14:creationId xmlns:p14="http://schemas.microsoft.com/office/powerpoint/2010/main" val="4235789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7" y="1809000"/>
            <a:ext cx="362921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innehåll 2">
            <a:extLst>
              <a:ext uri="{FF2B5EF4-FFF2-40B4-BE49-F238E27FC236}">
                <a16:creationId xmlns:a16="http://schemas.microsoft.com/office/drawing/2014/main" id="{1ADA2774-EC9D-4E33-A1C8-81537CDAC07F}"/>
              </a:ext>
            </a:extLst>
          </p:cNvPr>
          <p:cNvSpPr>
            <a:spLocks noGrp="1"/>
          </p:cNvSpPr>
          <p:nvPr>
            <p:ph idx="14"/>
          </p:nvPr>
        </p:nvSpPr>
        <p:spPr>
          <a:xfrm>
            <a:off x="575043" y="1809000"/>
            <a:ext cx="362921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549376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281"/>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6002" y="1080000"/>
            <a:ext cx="7421825"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2493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vå innehållsdelar,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000"/>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5043"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80375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6"/>
          <p:cNvSpPr>
            <a:spLocks noGrp="1"/>
          </p:cNvSpPr>
          <p:nvPr>
            <p:ph type="pic" sz="quarter" idx="14"/>
          </p:nvPr>
        </p:nvSpPr>
        <p:spPr>
          <a:xfrm>
            <a:off x="575042" y="1809000"/>
            <a:ext cx="3628800" cy="2565000"/>
          </a:xfrm>
          <a:prstGeom prst="rect">
            <a:avLst/>
          </a:prstGeom>
        </p:spPr>
        <p:txBody>
          <a:bodyPr anchor="ctr"/>
          <a:lstStyle>
            <a:lvl1pPr marL="0" indent="0" algn="ctr">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1052719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slide" Target="../slides/slide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2.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tx1"/>
                </a:solidFill>
              </a:defRPr>
            </a:lvl1pPr>
          </a:lstStyle>
          <a:p>
            <a:fld id="{1B8F8DFE-A200-45B5-B28F-687801E16029}" type="datetimeFigureOut">
              <a:rPr lang="sv-SE" smtClean="0"/>
              <a:pPr/>
              <a:t>2024-02-12</a:t>
            </a:fld>
            <a:endParaRPr lang="sv-SE" dirty="0">
              <a:solidFill>
                <a:schemeClr val="tx1"/>
              </a:solidFill>
            </a:endParaRPr>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tx1"/>
                </a:solidFill>
              </a:defRPr>
            </a:lvl1pPr>
          </a:lstStyle>
          <a:p>
            <a:fld id="{6CD02724-9D72-4716-953B-F44DD0BB2568}" type="slidenum">
              <a:rPr lang="sv-SE" smtClean="0"/>
              <a:pPr/>
              <a:t>‹#›</a:t>
            </a:fld>
            <a:endParaRPr lang="sv-SE" dirty="0">
              <a:solidFill>
                <a:schemeClr val="tx1"/>
              </a:solidFill>
            </a:endParaRPr>
          </a:p>
        </p:txBody>
      </p:sp>
      <p:pic>
        <p:nvPicPr>
          <p:cNvPr id="7" name="Af_logotyp_gron-bla_cmyk.pdf" descr="Logotyp Arbetsförmedlingen">
            <a:extLst>
              <a:ext uri="{FF2B5EF4-FFF2-40B4-BE49-F238E27FC236}">
                <a16:creationId xmlns:a16="http://schemas.microsoft.com/office/drawing/2014/main" id="{9B80D663-E96C-45DA-81AA-C4A145064B02}"/>
              </a:ext>
            </a:extLst>
          </p:cNvPr>
          <p:cNvPicPr>
            <a:picLocks noChangeAspect="1"/>
          </p:cNvPicPr>
          <p:nvPr userDrawn="1"/>
        </p:nvPicPr>
        <p:blipFill>
          <a:blip r:embed="rId15"/>
          <a:stretch>
            <a:fillRect/>
          </a:stretch>
        </p:blipFill>
        <p:spPr>
          <a:xfrm>
            <a:off x="7062898" y="4769689"/>
            <a:ext cx="1904122" cy="231483"/>
          </a:xfrm>
          <a:prstGeom prst="rect">
            <a:avLst/>
          </a:prstGeom>
          <a:ln w="12700">
            <a:miter lim="400000"/>
          </a:ln>
        </p:spPr>
      </p:pic>
      <p:sp>
        <p:nvSpPr>
          <p:cNvPr id="8" name="Rektangel">
            <a:extLst>
              <a:ext uri="{FF2B5EF4-FFF2-40B4-BE49-F238E27FC236}">
                <a16:creationId xmlns:a16="http://schemas.microsoft.com/office/drawing/2014/main" id="{C5CB2548-7D24-4722-A3A5-DC2AE5CB3B14}"/>
              </a:ext>
            </a:extLst>
          </p:cNvPr>
          <p:cNvSpPr/>
          <p:nvPr userDrawn="1"/>
        </p:nvSpPr>
        <p:spPr>
          <a:xfrm>
            <a:off x="0" y="0"/>
            <a:ext cx="145034" cy="5148000"/>
          </a:xfrm>
          <a:prstGeom prst="rect">
            <a:avLst/>
          </a:prstGeom>
          <a:solidFill>
            <a:srgbClr val="95C23D"/>
          </a:solidFill>
          <a:ln w="12700">
            <a:solidFill>
              <a:srgbClr val="95C23D"/>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sp>
        <p:nvSpPr>
          <p:cNvPr id="9" name="Rektangel 8">
            <a:hlinkClick r:id="rId16" action="ppaction://hlinksldjump"/>
            <a:extLst>
              <a:ext uri="{FF2B5EF4-FFF2-40B4-BE49-F238E27FC236}">
                <a16:creationId xmlns:a16="http://schemas.microsoft.com/office/drawing/2014/main" id="{824D1BF0-C679-D24C-4A2E-13A812FFDE1E}"/>
              </a:ext>
            </a:extLst>
          </p:cNvPr>
          <p:cNvSpPr/>
          <p:nvPr userDrawn="1"/>
        </p:nvSpPr>
        <p:spPr>
          <a:xfrm>
            <a:off x="6762025" y="4584145"/>
            <a:ext cx="2381975" cy="55935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0040929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0" indent="0" algn="l" defTabSz="685800" rtl="0" eaLnBrk="1" latinLnBrk="0" hangingPunct="1">
        <a:lnSpc>
          <a:spcPct val="100000"/>
        </a:lnSpc>
        <a:spcBef>
          <a:spcPts val="525"/>
        </a:spcBef>
        <a:buClr>
          <a:schemeClr val="accent1"/>
        </a:buClr>
        <a:buSzPct val="100000"/>
        <a:buFont typeface="Arial" panose="020B0604020202020204" pitchFamily="34" charset="0"/>
        <a:buNone/>
        <a:defRPr sz="1800" kern="1200">
          <a:solidFill>
            <a:schemeClr val="tx1"/>
          </a:solidFill>
          <a:latin typeface="+mn-lt"/>
          <a:ea typeface="+mn-ea"/>
          <a:cs typeface="+mn-cs"/>
        </a:defRPr>
      </a:lvl1pPr>
      <a:lvl2pPr marL="342900" indent="0" algn="l" defTabSz="685800" rtl="0" eaLnBrk="1" latinLnBrk="0" hangingPunct="1">
        <a:lnSpc>
          <a:spcPct val="100000"/>
        </a:lnSpc>
        <a:spcBef>
          <a:spcPts val="450"/>
        </a:spcBef>
        <a:buClr>
          <a:schemeClr val="accent1"/>
        </a:buClr>
        <a:buSzPct val="110000"/>
        <a:buFont typeface="Arial" panose="020B0604020202020204" pitchFamily="34" charset="0"/>
        <a:buNone/>
        <a:defRPr sz="1500" kern="1200">
          <a:solidFill>
            <a:schemeClr val="tx1"/>
          </a:solidFill>
          <a:latin typeface="+mn-lt"/>
          <a:ea typeface="+mn-ea"/>
          <a:cs typeface="+mn-cs"/>
        </a:defRPr>
      </a:lvl2pPr>
      <a:lvl3pPr marL="685800" indent="0" algn="l" defTabSz="685800" rtl="0" eaLnBrk="1" latinLnBrk="0" hangingPunct="1">
        <a:lnSpc>
          <a:spcPct val="100000"/>
        </a:lnSpc>
        <a:spcBef>
          <a:spcPts val="360"/>
        </a:spcBef>
        <a:buClr>
          <a:schemeClr val="accent1"/>
        </a:buClr>
        <a:buSzPct val="120000"/>
        <a:buFont typeface="Arial" panose="020B0604020202020204" pitchFamily="34" charset="0"/>
        <a:buNone/>
        <a:defRPr sz="1300" kern="1200">
          <a:solidFill>
            <a:schemeClr val="tx1"/>
          </a:solidFill>
          <a:latin typeface="+mn-lt"/>
          <a:ea typeface="+mn-ea"/>
          <a:cs typeface="+mn-cs"/>
        </a:defRPr>
      </a:lvl3pPr>
      <a:lvl4pPr marL="1028700" indent="0" algn="l" defTabSz="685800" rtl="0" eaLnBrk="1" latinLnBrk="0" hangingPunct="1">
        <a:lnSpc>
          <a:spcPct val="100000"/>
        </a:lnSpc>
        <a:spcBef>
          <a:spcPts val="360"/>
        </a:spcBef>
        <a:buClr>
          <a:schemeClr val="accent1"/>
        </a:buClr>
        <a:buSzPct val="120000"/>
        <a:buFont typeface="Arial" panose="020B0604020202020204" pitchFamily="34" charset="0"/>
        <a:buNone/>
        <a:defRPr sz="1300" kern="1200">
          <a:solidFill>
            <a:schemeClr val="tx1"/>
          </a:solidFill>
          <a:latin typeface="+mn-lt"/>
          <a:ea typeface="+mn-ea"/>
          <a:cs typeface="+mn-cs"/>
        </a:defRPr>
      </a:lvl4pPr>
      <a:lvl5pPr marL="1371600" indent="0" algn="l" defTabSz="685800" rtl="0" eaLnBrk="1" latinLnBrk="0" hangingPunct="1">
        <a:lnSpc>
          <a:spcPct val="100000"/>
        </a:lnSpc>
        <a:spcBef>
          <a:spcPts val="360"/>
        </a:spcBef>
        <a:buClr>
          <a:schemeClr val="accent1"/>
        </a:buClr>
        <a:buSzPct val="120000"/>
        <a:buFont typeface="Arial" panose="020B0604020202020204" pitchFamily="34" charset="0"/>
        <a:buNone/>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tx1"/>
                </a:solidFill>
              </a:defRPr>
            </a:lvl1pPr>
          </a:lstStyle>
          <a:p>
            <a:fld id="{1B8F8DFE-A200-45B5-B28F-687801E16029}" type="datetimeFigureOut">
              <a:rPr lang="sv-SE" smtClean="0"/>
              <a:pPr/>
              <a:t>2024-02-12</a:t>
            </a:fld>
            <a:endParaRPr lang="sv-SE" dirty="0">
              <a:solidFill>
                <a:schemeClr val="tx1"/>
              </a:solidFill>
            </a:endParaRPr>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tx1"/>
                </a:solidFill>
              </a:defRPr>
            </a:lvl1pPr>
          </a:lstStyle>
          <a:p>
            <a:fld id="{6CD02724-9D72-4716-953B-F44DD0BB2568}" type="slidenum">
              <a:rPr lang="sv-SE" smtClean="0"/>
              <a:pPr/>
              <a:t>‹#›</a:t>
            </a:fld>
            <a:endParaRPr lang="sv-SE" dirty="0">
              <a:solidFill>
                <a:schemeClr val="tx1"/>
              </a:solidFill>
            </a:endParaRPr>
          </a:p>
        </p:txBody>
      </p:sp>
      <p:pic>
        <p:nvPicPr>
          <p:cNvPr id="7" name="Af_logotyp_gron-bla_cmyk.pdf" descr="Logotyp Arbetsförmedlingen">
            <a:extLst>
              <a:ext uri="{FF2B5EF4-FFF2-40B4-BE49-F238E27FC236}">
                <a16:creationId xmlns:a16="http://schemas.microsoft.com/office/drawing/2014/main" id="{9B80D663-E96C-45DA-81AA-C4A145064B02}"/>
              </a:ext>
            </a:extLst>
          </p:cNvPr>
          <p:cNvPicPr>
            <a:picLocks noChangeAspect="1"/>
          </p:cNvPicPr>
          <p:nvPr userDrawn="1"/>
        </p:nvPicPr>
        <p:blipFill>
          <a:blip r:embed="rId15"/>
          <a:stretch>
            <a:fillRect/>
          </a:stretch>
        </p:blipFill>
        <p:spPr>
          <a:xfrm>
            <a:off x="7062898" y="4769689"/>
            <a:ext cx="1904122" cy="231483"/>
          </a:xfrm>
          <a:prstGeom prst="rect">
            <a:avLst/>
          </a:prstGeom>
          <a:ln w="12700">
            <a:miter lim="400000"/>
          </a:ln>
        </p:spPr>
      </p:pic>
      <p:sp>
        <p:nvSpPr>
          <p:cNvPr id="8" name="Rektangel">
            <a:extLst>
              <a:ext uri="{FF2B5EF4-FFF2-40B4-BE49-F238E27FC236}">
                <a16:creationId xmlns:a16="http://schemas.microsoft.com/office/drawing/2014/main" id="{C5CB2548-7D24-4722-A3A5-DC2AE5CB3B14}"/>
              </a:ext>
            </a:extLst>
          </p:cNvPr>
          <p:cNvSpPr/>
          <p:nvPr userDrawn="1"/>
        </p:nvSpPr>
        <p:spPr>
          <a:xfrm>
            <a:off x="0" y="0"/>
            <a:ext cx="145034" cy="5148000"/>
          </a:xfrm>
          <a:prstGeom prst="rect">
            <a:avLst/>
          </a:prstGeom>
          <a:solidFill>
            <a:srgbClr val="95C23D"/>
          </a:solidFill>
          <a:ln w="12700">
            <a:solidFill>
              <a:schemeClr val="accent2"/>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spTree>
    <p:extLst>
      <p:ext uri="{BB962C8B-B14F-4D97-AF65-F5344CB8AC3E}">
        <p14:creationId xmlns:p14="http://schemas.microsoft.com/office/powerpoint/2010/main" val="146625431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32" r:id="rId3"/>
    <p:sldLayoutId id="2147483730" r:id="rId4"/>
    <p:sldLayoutId id="2147483704" r:id="rId5"/>
    <p:sldLayoutId id="2147483706" r:id="rId6"/>
    <p:sldLayoutId id="2147483717" r:id="rId7"/>
    <p:sldLayoutId id="2147483718" r:id="rId8"/>
    <p:sldLayoutId id="2147483711" r:id="rId9"/>
    <p:sldLayoutId id="2147483716" r:id="rId10"/>
    <p:sldLayoutId id="2147483708" r:id="rId11"/>
    <p:sldLayoutId id="2147483712" r:id="rId12"/>
    <p:sldLayoutId id="2147483731" r:id="rId13"/>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257175" indent="-257175" algn="l" defTabSz="685800" rtl="0" eaLnBrk="1" latinLnBrk="0" hangingPunct="1">
        <a:lnSpc>
          <a:spcPct val="100000"/>
        </a:lnSpc>
        <a:spcBef>
          <a:spcPts val="525"/>
        </a:spcBef>
        <a:buClr>
          <a:schemeClr val="accent1"/>
        </a:buClr>
        <a:buSzPct val="100000"/>
        <a:buFont typeface="Arial" panose="020B0604020202020204" pitchFamily="34" charset="0"/>
        <a:buChar char="●"/>
        <a:defRPr sz="1800" kern="1200">
          <a:solidFill>
            <a:schemeClr val="tx1"/>
          </a:solidFill>
          <a:latin typeface="+mn-lt"/>
          <a:ea typeface="+mn-ea"/>
          <a:cs typeface="+mn-cs"/>
        </a:defRPr>
      </a:lvl1pPr>
      <a:lvl2pPr marL="557213" indent="-214313" algn="l" defTabSz="685800" rtl="0" eaLnBrk="1" latinLnBrk="0" hangingPunct="1">
        <a:lnSpc>
          <a:spcPct val="100000"/>
        </a:lnSpc>
        <a:spcBef>
          <a:spcPts val="450"/>
        </a:spcBef>
        <a:buClr>
          <a:schemeClr val="accent1"/>
        </a:buClr>
        <a:buSzPct val="110000"/>
        <a:buFont typeface="Courier New" panose="02070309020205020404" pitchFamily="49" charset="0"/>
        <a:buChar char="o"/>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3pPr>
      <a:lvl4pPr marL="12001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bg1"/>
                </a:solidFill>
              </a:defRPr>
            </a:lvl1pPr>
          </a:lstStyle>
          <a:p>
            <a:fld id="{1B8F8DFE-A200-45B5-B28F-687801E16029}" type="datetimeFigureOut">
              <a:rPr lang="sv-SE" smtClean="0"/>
              <a:pPr/>
              <a:t>2024-02-12</a:t>
            </a:fld>
            <a:endParaRPr lang="sv-SE" dirty="0"/>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bg1"/>
                </a:solidFill>
              </a:defRPr>
            </a:lvl1pPr>
          </a:lstStyle>
          <a:p>
            <a:endParaRPr lang="sv-SE" dirty="0"/>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bg1"/>
                </a:solidFill>
              </a:defRPr>
            </a:lvl1pPr>
          </a:lstStyle>
          <a:p>
            <a:fld id="{6CD02724-9D72-4716-953B-F44DD0BB2568}" type="slidenum">
              <a:rPr lang="sv-SE" smtClean="0"/>
              <a:pPr/>
              <a:t>‹#›</a:t>
            </a:fld>
            <a:endParaRPr lang="sv-SE" dirty="0"/>
          </a:p>
        </p:txBody>
      </p:sp>
      <p:pic>
        <p:nvPicPr>
          <p:cNvPr id="11" name="Af_logotyp_gron-vit_cmyk.pdf" descr="Logotyp Arbetsförmedlingen">
            <a:extLst>
              <a:ext uri="{FF2B5EF4-FFF2-40B4-BE49-F238E27FC236}">
                <a16:creationId xmlns:a16="http://schemas.microsoft.com/office/drawing/2014/main" id="{1FBA17CF-186C-451C-8524-366826CC61F4}"/>
              </a:ext>
            </a:extLst>
          </p:cNvPr>
          <p:cNvPicPr>
            <a:picLocks noChangeAspect="1"/>
          </p:cNvPicPr>
          <p:nvPr userDrawn="1"/>
        </p:nvPicPr>
        <p:blipFill>
          <a:blip r:embed="rId13"/>
          <a:stretch>
            <a:fillRect/>
          </a:stretch>
        </p:blipFill>
        <p:spPr>
          <a:xfrm>
            <a:off x="7062898" y="4769689"/>
            <a:ext cx="1904122" cy="231483"/>
          </a:xfrm>
          <a:prstGeom prst="rect">
            <a:avLst/>
          </a:prstGeom>
          <a:ln w="12700">
            <a:miter lim="400000"/>
          </a:ln>
        </p:spPr>
      </p:pic>
      <p:sp>
        <p:nvSpPr>
          <p:cNvPr id="8" name="Rektangel">
            <a:extLst>
              <a:ext uri="{FF2B5EF4-FFF2-40B4-BE49-F238E27FC236}">
                <a16:creationId xmlns:a16="http://schemas.microsoft.com/office/drawing/2014/main" id="{8535617D-9B94-4F6D-9220-2325D3DFE4F4}"/>
              </a:ext>
            </a:extLst>
          </p:cNvPr>
          <p:cNvSpPr/>
          <p:nvPr userDrawn="1"/>
        </p:nvSpPr>
        <p:spPr>
          <a:xfrm>
            <a:off x="0" y="0"/>
            <a:ext cx="145034" cy="5148000"/>
          </a:xfrm>
          <a:prstGeom prst="rect">
            <a:avLst/>
          </a:prstGeom>
          <a:solidFill>
            <a:srgbClr val="95C23D"/>
          </a:solidFill>
          <a:ln w="12700">
            <a:solidFill>
              <a:schemeClr val="accent2"/>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Tree>
    <p:extLst>
      <p:ext uri="{BB962C8B-B14F-4D97-AF65-F5344CB8AC3E}">
        <p14:creationId xmlns:p14="http://schemas.microsoft.com/office/powerpoint/2010/main" val="4046883460"/>
      </p:ext>
    </p:extLst>
  </p:cSld>
  <p:clrMap bg1="lt1" tx1="dk1" bg2="lt2" tx2="dk2" accent1="accent1" accent2="accent2" accent3="accent3" accent4="accent4" accent5="accent5" accent6="accent6" hlink="hlink" folHlink="folHlink"/>
  <p:sldLayoutIdLst>
    <p:sldLayoutId id="2147483720" r:id="rId1"/>
    <p:sldLayoutId id="2147483733" r:id="rId2"/>
    <p:sldLayoutId id="2147483734"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685800" rtl="0" eaLnBrk="1" latinLnBrk="0" hangingPunct="1">
        <a:spcBef>
          <a:spcPct val="0"/>
        </a:spcBef>
        <a:buNone/>
        <a:defRPr sz="2700" b="1" kern="1200">
          <a:solidFill>
            <a:schemeClr val="bg1"/>
          </a:solidFill>
          <a:latin typeface="+mj-lt"/>
          <a:ea typeface="+mj-ea"/>
          <a:cs typeface="+mj-cs"/>
        </a:defRPr>
      </a:lvl1pPr>
    </p:titleStyle>
    <p:bodyStyle>
      <a:lvl1pPr marL="257175" indent="-257175" algn="l" defTabSz="685800" rtl="0" eaLnBrk="1" latinLnBrk="0" hangingPunct="1">
        <a:lnSpc>
          <a:spcPct val="100000"/>
        </a:lnSpc>
        <a:spcBef>
          <a:spcPts val="525"/>
        </a:spcBef>
        <a:buClr>
          <a:schemeClr val="accent2"/>
        </a:buClr>
        <a:buSzPct val="100000"/>
        <a:buFont typeface="Arial" panose="020B0604020202020204" pitchFamily="34" charset="0"/>
        <a:buChar char="●"/>
        <a:defRPr sz="1800" kern="1200">
          <a:solidFill>
            <a:schemeClr val="bg1"/>
          </a:solidFill>
          <a:latin typeface="+mn-lt"/>
          <a:ea typeface="+mn-ea"/>
          <a:cs typeface="+mn-cs"/>
        </a:defRPr>
      </a:lvl1pPr>
      <a:lvl2pPr marL="557213" indent="-214313" algn="l" defTabSz="685800" rtl="0" eaLnBrk="1" latinLnBrk="0" hangingPunct="1">
        <a:lnSpc>
          <a:spcPct val="100000"/>
        </a:lnSpc>
        <a:spcBef>
          <a:spcPts val="450"/>
        </a:spcBef>
        <a:buClr>
          <a:schemeClr val="accent2"/>
        </a:buClr>
        <a:buSzPct val="110000"/>
        <a:buFont typeface="Courier New" panose="02070309020205020404" pitchFamily="49" charset="0"/>
        <a:buChar char="o"/>
        <a:defRPr sz="1500" kern="1200">
          <a:solidFill>
            <a:schemeClr val="bg1"/>
          </a:solidFill>
          <a:latin typeface="+mn-lt"/>
          <a:ea typeface="+mn-ea"/>
          <a:cs typeface="+mn-cs"/>
        </a:defRPr>
      </a:lvl2pPr>
      <a:lvl3pPr marL="857250" indent="-171450" algn="l" defTabSz="685800" rtl="0" eaLnBrk="1" latinLnBrk="0" hangingPunct="1">
        <a:lnSpc>
          <a:spcPct val="100000"/>
        </a:lnSpc>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3pPr>
      <a:lvl4pPr marL="1200150" indent="-171450" algn="l" defTabSz="685800" rtl="0" eaLnBrk="1" latinLnBrk="0" hangingPunct="1">
        <a:lnSpc>
          <a:spcPct val="100000"/>
        </a:lnSpc>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4pPr>
      <a:lvl5pPr marL="1543050" indent="-171450" algn="l" defTabSz="685800" rtl="0" eaLnBrk="1" latinLnBrk="0" hangingPunct="1">
        <a:lnSpc>
          <a:spcPct val="100000"/>
        </a:lnSpc>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3" Type="http://schemas.openxmlformats.org/officeDocument/2006/relationships/slide" Target="slide13.xml"/><Relationship Id="rId18" Type="http://schemas.openxmlformats.org/officeDocument/2006/relationships/slide" Target="slide18.xml"/><Relationship Id="rId26" Type="http://schemas.openxmlformats.org/officeDocument/2006/relationships/slide" Target="slide27.xml"/><Relationship Id="rId3" Type="http://schemas.openxmlformats.org/officeDocument/2006/relationships/slide" Target="slide3.xml"/><Relationship Id="rId21" Type="http://schemas.openxmlformats.org/officeDocument/2006/relationships/slide" Target="slide25.xml"/><Relationship Id="rId34" Type="http://schemas.openxmlformats.org/officeDocument/2006/relationships/slide" Target="slide35.xml"/><Relationship Id="rId7" Type="http://schemas.openxmlformats.org/officeDocument/2006/relationships/slide" Target="slide7.xml"/><Relationship Id="rId12" Type="http://schemas.openxmlformats.org/officeDocument/2006/relationships/slide" Target="slide12.xml"/><Relationship Id="rId17" Type="http://schemas.openxmlformats.org/officeDocument/2006/relationships/slide" Target="slide17.xml"/><Relationship Id="rId25" Type="http://schemas.openxmlformats.org/officeDocument/2006/relationships/slide" Target="slide26.xml"/><Relationship Id="rId33" Type="http://schemas.openxmlformats.org/officeDocument/2006/relationships/slide" Target="slide34.xml"/><Relationship Id="rId2" Type="http://schemas.openxmlformats.org/officeDocument/2006/relationships/notesSlide" Target="../notesSlides/notesSlide2.xml"/><Relationship Id="rId16" Type="http://schemas.openxmlformats.org/officeDocument/2006/relationships/slide" Target="slide16.xml"/><Relationship Id="rId20" Type="http://schemas.openxmlformats.org/officeDocument/2006/relationships/slide" Target="slide20.xml"/><Relationship Id="rId29" Type="http://schemas.openxmlformats.org/officeDocument/2006/relationships/slide" Target="slide30.xml"/><Relationship Id="rId1" Type="http://schemas.openxmlformats.org/officeDocument/2006/relationships/slideLayout" Target="../slideLayouts/slideLayout21.xml"/><Relationship Id="rId6" Type="http://schemas.openxmlformats.org/officeDocument/2006/relationships/slide" Target="slide6.xml"/><Relationship Id="rId11" Type="http://schemas.openxmlformats.org/officeDocument/2006/relationships/slide" Target="slide11.xml"/><Relationship Id="rId24" Type="http://schemas.openxmlformats.org/officeDocument/2006/relationships/slide" Target="slide24.xml"/><Relationship Id="rId32" Type="http://schemas.openxmlformats.org/officeDocument/2006/relationships/slide" Target="slide33.xml"/><Relationship Id="rId5" Type="http://schemas.openxmlformats.org/officeDocument/2006/relationships/slide" Target="slide5.xml"/><Relationship Id="rId15" Type="http://schemas.openxmlformats.org/officeDocument/2006/relationships/slide" Target="slide15.xml"/><Relationship Id="rId23" Type="http://schemas.openxmlformats.org/officeDocument/2006/relationships/slide" Target="slide23.xml"/><Relationship Id="rId28" Type="http://schemas.openxmlformats.org/officeDocument/2006/relationships/slide" Target="slide29.xml"/><Relationship Id="rId10" Type="http://schemas.openxmlformats.org/officeDocument/2006/relationships/slide" Target="slide10.xml"/><Relationship Id="rId19" Type="http://schemas.openxmlformats.org/officeDocument/2006/relationships/slide" Target="slide19.xml"/><Relationship Id="rId31" Type="http://schemas.openxmlformats.org/officeDocument/2006/relationships/slide" Target="slide32.xml"/><Relationship Id="rId4" Type="http://schemas.openxmlformats.org/officeDocument/2006/relationships/slide" Target="slide4.xml"/><Relationship Id="rId9" Type="http://schemas.openxmlformats.org/officeDocument/2006/relationships/slide" Target="slide9.xml"/><Relationship Id="rId14" Type="http://schemas.openxmlformats.org/officeDocument/2006/relationships/slide" Target="slide14.xml"/><Relationship Id="rId22" Type="http://schemas.openxmlformats.org/officeDocument/2006/relationships/slide" Target="slide22.xml"/><Relationship Id="rId27" Type="http://schemas.openxmlformats.org/officeDocument/2006/relationships/slide" Target="slide28.xml"/><Relationship Id="rId30" Type="http://schemas.openxmlformats.org/officeDocument/2006/relationships/slide" Target="slide31.xml"/><Relationship Id="rId8" Type="http://schemas.openxmlformats.org/officeDocument/2006/relationships/slide" Target="slide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0.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latshållare för bild 7">
            <a:extLst>
              <a:ext uri="{FF2B5EF4-FFF2-40B4-BE49-F238E27FC236}">
                <a16:creationId xmlns:a16="http://schemas.microsoft.com/office/drawing/2014/main" id="{9331C290-1AF2-CC40-A514-B0F588733F70}"/>
              </a:ext>
              <a:ext uri="{C183D7F6-B498-43B3-948B-1728B52AA6E4}">
                <adec:decorative xmlns:adec="http://schemas.microsoft.com/office/drawing/2017/decorative" val="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1395" b="11395"/>
          <a:stretch/>
        </p:blipFill>
        <p:spPr>
          <a:xfrm>
            <a:off x="141288" y="0"/>
            <a:ext cx="9002712" cy="4627360"/>
          </a:xfrm>
        </p:spPr>
      </p:pic>
      <p:sp>
        <p:nvSpPr>
          <p:cNvPr id="3" name="Rubrik 2">
            <a:extLst>
              <a:ext uri="{FF2B5EF4-FFF2-40B4-BE49-F238E27FC236}">
                <a16:creationId xmlns:a16="http://schemas.microsoft.com/office/drawing/2014/main" id="{E4D33628-C972-4223-B7F5-1E8074EA285B}"/>
              </a:ext>
            </a:extLst>
          </p:cNvPr>
          <p:cNvSpPr>
            <a:spLocks noGrp="1"/>
          </p:cNvSpPr>
          <p:nvPr>
            <p:ph type="ctrTitle"/>
          </p:nvPr>
        </p:nvSpPr>
        <p:spPr>
          <a:xfrm>
            <a:off x="141859" y="3323180"/>
            <a:ext cx="7488386" cy="654250"/>
          </a:xfrm>
        </p:spPr>
        <p:txBody>
          <a:bodyPr/>
          <a:lstStyle/>
          <a:p>
            <a:r>
              <a:rPr lang="sv-SE" dirty="0"/>
              <a:t>Begäran om resultatersättning </a:t>
            </a:r>
          </a:p>
        </p:txBody>
      </p:sp>
      <p:sp>
        <p:nvSpPr>
          <p:cNvPr id="4" name="Underrubrik 3">
            <a:extLst>
              <a:ext uri="{FF2B5EF4-FFF2-40B4-BE49-F238E27FC236}">
                <a16:creationId xmlns:a16="http://schemas.microsoft.com/office/drawing/2014/main" id="{2A889C2A-BC79-4C98-A073-B6ED4A97DA5E}"/>
              </a:ext>
            </a:extLst>
          </p:cNvPr>
          <p:cNvSpPr>
            <a:spLocks noGrp="1"/>
          </p:cNvSpPr>
          <p:nvPr>
            <p:ph type="subTitle" idx="1"/>
          </p:nvPr>
        </p:nvSpPr>
        <p:spPr>
          <a:xfrm>
            <a:off x="141859" y="3977430"/>
            <a:ext cx="7488386" cy="654250"/>
          </a:xfrm>
        </p:spPr>
        <p:txBody>
          <a:bodyPr/>
          <a:lstStyle/>
          <a:p>
            <a:r>
              <a:rPr lang="sv-SE" altLang="sv-SE" sz="2000" dirty="0"/>
              <a:t>För leverantörer av rusta och matcha 2</a:t>
            </a:r>
          </a:p>
          <a:p>
            <a:r>
              <a:rPr lang="sv-SE" altLang="sv-SE" sz="2000"/>
              <a:t>2024-02-06</a:t>
            </a:r>
            <a:endParaRPr lang="sv-SE" altLang="sv-SE" sz="2000" dirty="0"/>
          </a:p>
        </p:txBody>
      </p:sp>
    </p:spTree>
    <p:extLst>
      <p:ext uri="{BB962C8B-B14F-4D97-AF65-F5344CB8AC3E}">
        <p14:creationId xmlns:p14="http://schemas.microsoft.com/office/powerpoint/2010/main" val="3122665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92D4DD9-3995-3EF3-12FD-2068156949C7}"/>
              </a:ext>
            </a:extLst>
          </p:cNvPr>
          <p:cNvSpPr>
            <a:spLocks noGrp="1"/>
          </p:cNvSpPr>
          <p:nvPr>
            <p:ph type="title"/>
          </p:nvPr>
        </p:nvSpPr>
        <p:spPr/>
        <p:txBody>
          <a:bodyPr/>
          <a:lstStyle/>
          <a:p>
            <a:r>
              <a:rPr lang="sv-SE" sz="2800" dirty="0"/>
              <a:t>Tilläggsersättning</a:t>
            </a:r>
            <a:endParaRPr lang="sv-SE" dirty="0"/>
          </a:p>
        </p:txBody>
      </p:sp>
      <p:sp>
        <p:nvSpPr>
          <p:cNvPr id="3" name="Platshållare för innehåll 2">
            <a:extLst>
              <a:ext uri="{FF2B5EF4-FFF2-40B4-BE49-F238E27FC236}">
                <a16:creationId xmlns:a16="http://schemas.microsoft.com/office/drawing/2014/main" id="{3E2CE575-2EFF-DD65-BF41-881EC36FE932}"/>
              </a:ext>
            </a:extLst>
          </p:cNvPr>
          <p:cNvSpPr>
            <a:spLocks noGrp="1"/>
          </p:cNvSpPr>
          <p:nvPr>
            <p:ph idx="1"/>
          </p:nvPr>
        </p:nvSpPr>
        <p:spPr/>
        <p:txBody>
          <a:bodyPr/>
          <a:lstStyle/>
          <a:p>
            <a:r>
              <a:rPr lang="sv-SE" sz="1400" dirty="0">
                <a:cs typeface="Times New Roman" panose="02020603050405020304" pitchFamily="18" charset="0"/>
              </a:rPr>
              <a:t>Tilläggsersättning betalas ut om tjänsten avbryts under tjänstens första 6 månader och villkoren för resultatersättning för arbete i önskad omfattning eller utbildning sedan godkänns.</a:t>
            </a:r>
          </a:p>
          <a:p>
            <a:pPr marL="0" indent="0">
              <a:buNone/>
            </a:pPr>
            <a:endParaRPr lang="sv-SE" sz="1400" dirty="0">
              <a:cs typeface="Times New Roman" panose="02020603050405020304" pitchFamily="18" charset="0"/>
            </a:endParaRPr>
          </a:p>
          <a:p>
            <a:r>
              <a:rPr lang="sv-SE" sz="1400" dirty="0">
                <a:cs typeface="Times New Roman" panose="02020603050405020304" pitchFamily="18" charset="0"/>
              </a:rPr>
              <a:t> Ersättningen beror på vilken nivå deltagaren har beslut utifrån.</a:t>
            </a:r>
          </a:p>
          <a:p>
            <a:pPr lvl="1">
              <a:spcBef>
                <a:spcPts val="525"/>
              </a:spcBef>
              <a:buFont typeface="Arial" panose="020B0604020202020204" pitchFamily="34" charset="0"/>
              <a:buChar char="•"/>
            </a:pPr>
            <a:r>
              <a:rPr lang="sv-SE" sz="1400" dirty="0">
                <a:cs typeface="Times New Roman" panose="02020603050405020304" pitchFamily="18" charset="0"/>
              </a:rPr>
              <a:t> Nivå A: 3 630 kronor per deltagare </a:t>
            </a:r>
          </a:p>
          <a:p>
            <a:pPr lvl="1">
              <a:spcBef>
                <a:spcPts val="525"/>
              </a:spcBef>
              <a:buFont typeface="Arial" panose="020B0604020202020204" pitchFamily="34" charset="0"/>
              <a:buChar char="•"/>
            </a:pPr>
            <a:r>
              <a:rPr lang="sv-SE" sz="1400" dirty="0">
                <a:cs typeface="Times New Roman" panose="02020603050405020304" pitchFamily="18" charset="0"/>
              </a:rPr>
              <a:t>Nivå B: 4 620 kronor per deltagare </a:t>
            </a:r>
          </a:p>
          <a:p>
            <a:pPr lvl="1">
              <a:spcBef>
                <a:spcPts val="525"/>
              </a:spcBef>
              <a:buFont typeface="Arial" panose="020B0604020202020204" pitchFamily="34" charset="0"/>
              <a:buChar char="•"/>
            </a:pPr>
            <a:r>
              <a:rPr lang="sv-SE" sz="1400" dirty="0">
                <a:cs typeface="Times New Roman" panose="02020603050405020304" pitchFamily="18" charset="0"/>
              </a:rPr>
              <a:t>Nivå C: 5 940 kronor per deltagare.</a:t>
            </a:r>
          </a:p>
          <a:p>
            <a:pPr marL="0" indent="0">
              <a:buNone/>
            </a:pPr>
            <a:endParaRPr lang="sv-SE" sz="1400" dirty="0">
              <a:cs typeface="Times New Roman" panose="02020603050405020304" pitchFamily="18" charset="0"/>
            </a:endParaRPr>
          </a:p>
          <a:p>
            <a:r>
              <a:rPr lang="sv-SE" sz="1400" dirty="0">
                <a:cs typeface="Times New Roman" panose="02020603050405020304" pitchFamily="18" charset="0"/>
              </a:rPr>
              <a:t>Tilläggsersättningen betalas ut i två steg, 50% utbetalas i samband med resultatersättning 1  och resterande 50% om/när resultatersättning 2 utbetalas.</a:t>
            </a:r>
          </a:p>
          <a:p>
            <a:endParaRPr lang="sv-SE" dirty="0"/>
          </a:p>
        </p:txBody>
      </p:sp>
    </p:spTree>
    <p:extLst>
      <p:ext uri="{BB962C8B-B14F-4D97-AF65-F5344CB8AC3E}">
        <p14:creationId xmlns:p14="http://schemas.microsoft.com/office/powerpoint/2010/main" val="1397208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219A22-FD09-A1D9-4027-EAAF83EF8F11}"/>
              </a:ext>
            </a:extLst>
          </p:cNvPr>
          <p:cNvSpPr>
            <a:spLocks noGrp="1"/>
          </p:cNvSpPr>
          <p:nvPr>
            <p:ph type="title"/>
          </p:nvPr>
        </p:nvSpPr>
        <p:spPr/>
        <p:txBody>
          <a:bodyPr/>
          <a:lstStyle/>
          <a:p>
            <a:r>
              <a:rPr lang="sv-SE" dirty="0"/>
              <a:t>Utbetalning av resultatersättning i två steg</a:t>
            </a:r>
          </a:p>
        </p:txBody>
      </p:sp>
      <p:sp>
        <p:nvSpPr>
          <p:cNvPr id="3" name="Platshållare för innehåll 2">
            <a:extLst>
              <a:ext uri="{FF2B5EF4-FFF2-40B4-BE49-F238E27FC236}">
                <a16:creationId xmlns:a16="http://schemas.microsoft.com/office/drawing/2014/main" id="{4D9FB6A6-5747-E99F-908F-9F9C1887FB3A}"/>
              </a:ext>
            </a:extLst>
          </p:cNvPr>
          <p:cNvSpPr>
            <a:spLocks noGrp="1"/>
          </p:cNvSpPr>
          <p:nvPr>
            <p:ph idx="1"/>
          </p:nvPr>
        </p:nvSpPr>
        <p:spPr/>
        <p:txBody>
          <a:bodyPr/>
          <a:lstStyle/>
          <a:p>
            <a:pPr marL="0" indent="0">
              <a:buNone/>
            </a:pPr>
            <a:r>
              <a:rPr lang="sv-SE" sz="1400" dirty="0">
                <a:cs typeface="Times New Roman" panose="02020603050405020304" pitchFamily="18" charset="0"/>
              </a:rPr>
              <a:t>Resultatersättning utbetalas i två steg, när resultatredovisning 1 är godkänd och resultatredovisning 2 är godkänd. </a:t>
            </a:r>
          </a:p>
          <a:p>
            <a:pPr marL="0" indent="0">
              <a:buNone/>
            </a:pPr>
            <a:r>
              <a:rPr lang="sv-SE" sz="1400" dirty="0">
                <a:cs typeface="Times New Roman" panose="02020603050405020304" pitchFamily="18" charset="0"/>
              </a:rPr>
              <a:t>Arbetsförmedlingen granskar om villkoren för resultatersättning 1 och resultatersättning 2 är uppfyllda var för sig.</a:t>
            </a:r>
          </a:p>
          <a:p>
            <a:r>
              <a:rPr lang="sv-SE" sz="1400" dirty="0">
                <a:cs typeface="Times New Roman" panose="02020603050405020304" pitchFamily="18" charset="0"/>
              </a:rPr>
              <a:t>För </a:t>
            </a:r>
            <a:r>
              <a:rPr lang="sv-SE" sz="1400" b="1" dirty="0">
                <a:cs typeface="Times New Roman" panose="02020603050405020304" pitchFamily="18" charset="0"/>
              </a:rPr>
              <a:t>resultatersättning 1 </a:t>
            </a:r>
            <a:r>
              <a:rPr lang="sv-SE" sz="1400" dirty="0">
                <a:cs typeface="Times New Roman" panose="02020603050405020304" pitchFamily="18" charset="0"/>
              </a:rPr>
              <a:t>krävs att villkoren för resultatersättning, utifrån respektive resultatorsak, varit uppfyllda i minst  3 månader. Vid resultatersättning 1 kan högst 50% av maxbeloppet för resultatersättning utbetalas</a:t>
            </a:r>
          </a:p>
          <a:p>
            <a:r>
              <a:rPr lang="sv-SE" sz="1400" dirty="0">
                <a:cs typeface="Times New Roman" panose="02020603050405020304" pitchFamily="18" charset="0"/>
              </a:rPr>
              <a:t>För </a:t>
            </a:r>
            <a:r>
              <a:rPr lang="sv-SE" sz="1400" b="1" dirty="0">
                <a:cs typeface="Times New Roman" panose="02020603050405020304" pitchFamily="18" charset="0"/>
              </a:rPr>
              <a:t>resultatersättning 2 </a:t>
            </a:r>
            <a:r>
              <a:rPr lang="sv-SE" sz="1400" dirty="0">
                <a:cs typeface="Times New Roman" panose="02020603050405020304" pitchFamily="18" charset="0"/>
              </a:rPr>
              <a:t>krävs att villkoren för resultatersättning, utifrån respektive resultatorsak, varit uppfyllda i 6 månader. Dessa 6 månader kan vara 3 månader*+3 månader. Vid resultatersättning 2 kan högst 50% av maxbeloppet utbetalas.</a:t>
            </a:r>
          </a:p>
          <a:p>
            <a:pPr marL="0" indent="0">
              <a:buNone/>
            </a:pPr>
            <a:r>
              <a:rPr lang="sv-SE" sz="1400" dirty="0">
                <a:cs typeface="Times New Roman" panose="02020603050405020304" pitchFamily="18" charset="0"/>
              </a:rPr>
              <a:t>Maxbeloppet för resultatersättning betalas endast ut om både resultatersättning 1 och resultatersättning 2 betalas ut utifrån arbete i önskad omfattning eller studier. Resultatersättning utifrån arbete på deltid genererar endast halv resultatersättning.</a:t>
            </a:r>
          </a:p>
          <a:p>
            <a:pPr marL="0" indent="0">
              <a:buNone/>
            </a:pPr>
            <a:endParaRPr lang="sv-SE" sz="1400" dirty="0">
              <a:cs typeface="Times New Roman" panose="02020603050405020304" pitchFamily="18" charset="0"/>
            </a:endParaRPr>
          </a:p>
          <a:p>
            <a:pPr marL="0" indent="0">
              <a:buNone/>
            </a:pPr>
            <a:r>
              <a:rPr lang="sv-SE" sz="1400" dirty="0">
                <a:cs typeface="Times New Roman" panose="02020603050405020304" pitchFamily="18" charset="0"/>
              </a:rPr>
              <a:t>Se </a:t>
            </a:r>
            <a:r>
              <a:rPr lang="sv-SE" sz="1400" dirty="0">
                <a:cs typeface="Times New Roman" panose="02020603050405020304" pitchFamily="18" charset="0"/>
                <a:hlinkClick r:id="rId2" action="ppaction://hlinksldjump"/>
              </a:rPr>
              <a:t>exempel</a:t>
            </a:r>
            <a:r>
              <a:rPr lang="sv-SE" sz="1400" dirty="0">
                <a:cs typeface="Times New Roman" panose="02020603050405020304" pitchFamily="18" charset="0"/>
              </a:rPr>
              <a:t> på sidan 17.</a:t>
            </a:r>
          </a:p>
          <a:p>
            <a:pPr marL="0" indent="0">
              <a:buNone/>
            </a:pPr>
            <a:endParaRPr lang="sv-SE" sz="1400" dirty="0">
              <a:cs typeface="Times New Roman" panose="02020603050405020304" pitchFamily="18" charset="0"/>
            </a:endParaRPr>
          </a:p>
          <a:p>
            <a:endParaRPr lang="sv-SE" dirty="0"/>
          </a:p>
        </p:txBody>
      </p:sp>
    </p:spTree>
    <p:extLst>
      <p:ext uri="{BB962C8B-B14F-4D97-AF65-F5344CB8AC3E}">
        <p14:creationId xmlns:p14="http://schemas.microsoft.com/office/powerpoint/2010/main" val="3189552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E83A2F-FAA7-F318-35A3-D0109D89B6A2}"/>
              </a:ext>
            </a:extLst>
          </p:cNvPr>
          <p:cNvSpPr>
            <a:spLocks noGrp="1"/>
          </p:cNvSpPr>
          <p:nvPr>
            <p:ph type="title"/>
          </p:nvPr>
        </p:nvSpPr>
        <p:spPr/>
        <p:txBody>
          <a:bodyPr/>
          <a:lstStyle/>
          <a:p>
            <a:r>
              <a:rPr lang="sv-SE" sz="2000" dirty="0"/>
              <a:t>Utbetalning av resultatersättning – vid kombination av två olika resultatgrunder</a:t>
            </a:r>
          </a:p>
        </p:txBody>
      </p:sp>
      <p:sp>
        <p:nvSpPr>
          <p:cNvPr id="3" name="Platshållare för innehåll 2">
            <a:extLst>
              <a:ext uri="{FF2B5EF4-FFF2-40B4-BE49-F238E27FC236}">
                <a16:creationId xmlns:a16="http://schemas.microsoft.com/office/drawing/2014/main" id="{1CC9C6D3-7C17-FDCB-3108-540FF4CAF1E9}"/>
              </a:ext>
            </a:extLst>
          </p:cNvPr>
          <p:cNvSpPr>
            <a:spLocks noGrp="1"/>
          </p:cNvSpPr>
          <p:nvPr>
            <p:ph idx="1"/>
          </p:nvPr>
        </p:nvSpPr>
        <p:spPr/>
        <p:txBody>
          <a:bodyPr/>
          <a:lstStyle/>
          <a:p>
            <a:r>
              <a:rPr lang="sv-SE" sz="1400" dirty="0">
                <a:cs typeface="Times New Roman" panose="02020603050405020304" pitchFamily="18" charset="0"/>
              </a:rPr>
              <a:t>Vid resultatersättning för arbete kan flera olika arbeten räknas ihop och vid resultatersättning för studier så kan flera utbildningar kombineras. Det är dock aldrig möjligt att kombinera arbete och studier för att uppnå resultatersättning 1 eller resultatersättning 2. </a:t>
            </a:r>
          </a:p>
          <a:p>
            <a:pPr marL="0" indent="0">
              <a:buNone/>
            </a:pPr>
            <a:endParaRPr lang="sv-SE" sz="1400" dirty="0">
              <a:cs typeface="Times New Roman" panose="02020603050405020304" pitchFamily="18" charset="0"/>
            </a:endParaRPr>
          </a:p>
          <a:p>
            <a:r>
              <a:rPr lang="sv-SE" sz="1400" dirty="0">
                <a:cs typeface="Times New Roman" panose="02020603050405020304" pitchFamily="18" charset="0"/>
              </a:rPr>
              <a:t>Däremot kan resultatersättning 1 och resultatersättning 2 utgå från två olika grunder. </a:t>
            </a:r>
          </a:p>
          <a:p>
            <a:endParaRPr lang="sv-SE" dirty="0"/>
          </a:p>
        </p:txBody>
      </p:sp>
      <p:sp>
        <p:nvSpPr>
          <p:cNvPr id="5" name="textruta 4">
            <a:extLst>
              <a:ext uri="{FF2B5EF4-FFF2-40B4-BE49-F238E27FC236}">
                <a16:creationId xmlns:a16="http://schemas.microsoft.com/office/drawing/2014/main" id="{76F058A3-C30C-7013-247F-8ACAE691777A}"/>
              </a:ext>
            </a:extLst>
          </p:cNvPr>
          <p:cNvSpPr txBox="1"/>
          <p:nvPr/>
        </p:nvSpPr>
        <p:spPr>
          <a:xfrm>
            <a:off x="575043" y="2714896"/>
            <a:ext cx="7421825" cy="1785104"/>
          </a:xfrm>
          <a:prstGeom prst="rect">
            <a:avLst/>
          </a:prstGeom>
          <a:noFill/>
          <a:ln w="28575">
            <a:solidFill>
              <a:srgbClr val="00005A"/>
            </a:solidFill>
          </a:ln>
        </p:spPr>
        <p:txBody>
          <a:bodyPr wrap="square">
            <a:spAutoFit/>
          </a:bodyPr>
          <a:lstStyle/>
          <a:p>
            <a:pPr marL="0" indent="0">
              <a:buNone/>
            </a:pPr>
            <a:r>
              <a:rPr lang="sv-SE" sz="1100" dirty="0"/>
              <a:t>Exempel:</a:t>
            </a:r>
          </a:p>
          <a:p>
            <a:pPr marL="0" indent="0">
              <a:buNone/>
            </a:pPr>
            <a:r>
              <a:rPr lang="sv-SE" sz="1100" dirty="0"/>
              <a:t>En leverantör har i Olles ärende skickat in resultatredovisning 1 utifrån arbete på deltid. </a:t>
            </a:r>
          </a:p>
          <a:p>
            <a:pPr marL="0" indent="0">
              <a:buNone/>
            </a:pPr>
            <a:r>
              <a:rPr lang="sv-SE" sz="1100" dirty="0"/>
              <a:t>Olle har haft flera behovsanställningar under drygt tre månader och leverantören skickar i resultatredovisningen även in arbetsgivarintyg från dessa anställningar. När tiden i dessa räknas ihop så kan Arbetsförmedlingen konstatera att det är möjligt att verifiera att villkoren för resultatersättning 1 för arbete på deltid är uppfyllda. Resultatersättning 1 utgår alltså för arbete på deltid.</a:t>
            </a:r>
          </a:p>
          <a:p>
            <a:pPr marL="0" indent="0">
              <a:buNone/>
            </a:pPr>
            <a:r>
              <a:rPr lang="sv-SE" sz="1100" dirty="0"/>
              <a:t>Olle fortsätter parallellt med sina deltidsarbeten att på deltid delta förmedlingsinsatsen rusta och matcha 2. Olle börjar sedan studera på heltid och insatsen avslutas och han väljer att avregistrera sig från Arbetsförmedlingen utifrån studier. Leverantören skickar in en resultatredovisning 2  angående studier när Olle studerat i 3 månader och erhåller resultatersättning 2 utifrån studier.</a:t>
            </a:r>
          </a:p>
        </p:txBody>
      </p:sp>
    </p:spTree>
    <p:extLst>
      <p:ext uri="{BB962C8B-B14F-4D97-AF65-F5344CB8AC3E}">
        <p14:creationId xmlns:p14="http://schemas.microsoft.com/office/powerpoint/2010/main" val="1961951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5F39AE-72F0-CA19-2780-A8BC5EF8440B}"/>
              </a:ext>
            </a:extLst>
          </p:cNvPr>
          <p:cNvSpPr>
            <a:spLocks noGrp="1"/>
          </p:cNvSpPr>
          <p:nvPr>
            <p:ph type="title"/>
          </p:nvPr>
        </p:nvSpPr>
        <p:spPr/>
        <p:txBody>
          <a:bodyPr/>
          <a:lstStyle/>
          <a:p>
            <a:r>
              <a:rPr lang="sv-SE" sz="2400" dirty="0"/>
              <a:t>Hur resultatersättning kan kombineras</a:t>
            </a:r>
            <a:endParaRPr lang="sv-SE" dirty="0"/>
          </a:p>
        </p:txBody>
      </p:sp>
      <p:pic>
        <p:nvPicPr>
          <p:cNvPr id="5" name="Platshållare för innehåll 4" descr="En bild som visar tre olika sätt på hur resultatredovisning kan kombineras. Bilden beskrivs även i text på föregående sidor. ">
            <a:extLst>
              <a:ext uri="{FF2B5EF4-FFF2-40B4-BE49-F238E27FC236}">
                <a16:creationId xmlns:a16="http://schemas.microsoft.com/office/drawing/2014/main" id="{72177569-6440-2CAC-EB0E-DB68B3597817}"/>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75043" y="1158771"/>
            <a:ext cx="6478448" cy="3244766"/>
          </a:xfrm>
        </p:spPr>
      </p:pic>
    </p:spTree>
    <p:extLst>
      <p:ext uri="{BB962C8B-B14F-4D97-AF65-F5344CB8AC3E}">
        <p14:creationId xmlns:p14="http://schemas.microsoft.com/office/powerpoint/2010/main" val="3394886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AE62E-01A2-9EE3-B44E-14FE430ADD09}"/>
              </a:ext>
            </a:extLst>
          </p:cNvPr>
          <p:cNvSpPr>
            <a:spLocks noGrp="1"/>
          </p:cNvSpPr>
          <p:nvPr>
            <p:ph type="title"/>
          </p:nvPr>
        </p:nvSpPr>
        <p:spPr>
          <a:xfrm>
            <a:off x="575042" y="324281"/>
            <a:ext cx="7645679" cy="675000"/>
          </a:xfrm>
        </p:spPr>
        <p:txBody>
          <a:bodyPr/>
          <a:lstStyle/>
          <a:p>
            <a:r>
              <a:rPr lang="sv-SE" sz="2000" dirty="0"/>
              <a:t>Resultatersättning vid byte av leverantör – Resultatersättning 1</a:t>
            </a:r>
          </a:p>
        </p:txBody>
      </p:sp>
      <p:sp>
        <p:nvSpPr>
          <p:cNvPr id="3" name="Platshållare för innehåll 2">
            <a:extLst>
              <a:ext uri="{FF2B5EF4-FFF2-40B4-BE49-F238E27FC236}">
                <a16:creationId xmlns:a16="http://schemas.microsoft.com/office/drawing/2014/main" id="{ACB67EE4-E21C-BEDE-B0CD-F0D5CB22ADB1}"/>
              </a:ext>
            </a:extLst>
          </p:cNvPr>
          <p:cNvSpPr>
            <a:spLocks noGrp="1"/>
          </p:cNvSpPr>
          <p:nvPr>
            <p:ph idx="1"/>
          </p:nvPr>
        </p:nvSpPr>
        <p:spPr/>
        <p:txBody>
          <a:bodyPr/>
          <a:lstStyle/>
          <a:p>
            <a:pPr marL="0" indent="0">
              <a:spcAft>
                <a:spcPts val="1000"/>
              </a:spcAft>
              <a:buNone/>
            </a:pPr>
            <a:r>
              <a:rPr lang="sv-SE" sz="1200" dirty="0">
                <a:cs typeface="Times New Roman" panose="02020603050405020304" pitchFamily="18" charset="0"/>
              </a:rPr>
              <a:t>Vid byte av leverantör så kan det vara två olika leverantörer som har möjlighet till resultatersättning 1 och resultatersättning 2. Varje resultatersättning kan bara utgå till en (1) leverantör.</a:t>
            </a:r>
          </a:p>
          <a:p>
            <a:r>
              <a:rPr lang="sv-SE" sz="1200" dirty="0">
                <a:cs typeface="Times New Roman" panose="02020603050405020304" pitchFamily="18" charset="0"/>
              </a:rPr>
              <a:t>Resultatersättning 1 kan erhållas under pågående tjänst eller efter avslutad tjänst. </a:t>
            </a:r>
            <a:r>
              <a:rPr lang="sv-SE" sz="1200" u="sng" dirty="0">
                <a:cs typeface="Times New Roman" panose="02020603050405020304" pitchFamily="18" charset="0"/>
              </a:rPr>
              <a:t>Ersättningen kan utgå till den leverantör som deltagaren var placerad hos när anställningen eller utbildningen som ligger till grund för resultatersättningen startade.</a:t>
            </a:r>
            <a:r>
              <a:rPr lang="sv-SE" sz="1200" dirty="0">
                <a:cs typeface="Times New Roman" panose="02020603050405020304" pitchFamily="18" charset="0"/>
              </a:rPr>
              <a:t> Det vill säga endast den leverantören som sökande var placerad hos när anställningen eller utbildningen startade kan beviljas resultatersättning 1.</a:t>
            </a:r>
          </a:p>
          <a:p>
            <a:endParaRPr lang="sv-SE" sz="1200" dirty="0">
              <a:cs typeface="Times New Roman" panose="02020603050405020304" pitchFamily="18" charset="0"/>
            </a:endParaRPr>
          </a:p>
          <a:p>
            <a:pPr marL="0" indent="0">
              <a:buNone/>
            </a:pPr>
            <a:r>
              <a:rPr lang="sv-SE" sz="1200" dirty="0">
                <a:cs typeface="Times New Roman" panose="02020603050405020304" pitchFamily="18" charset="0"/>
              </a:rPr>
              <a:t>Stöd via systemet:</a:t>
            </a:r>
          </a:p>
          <a:p>
            <a:pPr>
              <a:buFont typeface="Arial" panose="020B0604020202020204" pitchFamily="34" charset="0"/>
              <a:buChar char="•"/>
            </a:pPr>
            <a:r>
              <a:rPr lang="sv-SE" sz="1200" dirty="0">
                <a:cs typeface="Times New Roman" panose="02020603050405020304" pitchFamily="18" charset="0"/>
              </a:rPr>
              <a:t>Om ni försöker skicka in en resultatredovisning för ett arbete eller en utbildning som startade när deltagaren inte var placerad hos er får ni meddelandet: </a:t>
            </a:r>
            <a:r>
              <a:rPr lang="sv-SE" sz="1200" b="1" dirty="0">
                <a:cs typeface="Times New Roman" panose="02020603050405020304" pitchFamily="18" charset="0"/>
              </a:rPr>
              <a:t>”Resultatredovisning kan inte skickas in då deltagaren har en annan leverantör när arbete eller studier startar”</a:t>
            </a:r>
            <a:r>
              <a:rPr lang="sv-SE" sz="1200" dirty="0">
                <a:cs typeface="Times New Roman" panose="02020603050405020304" pitchFamily="18" charset="0"/>
              </a:rPr>
              <a:t> </a:t>
            </a:r>
          </a:p>
          <a:p>
            <a:pPr>
              <a:buFont typeface="Arial" panose="020B0604020202020204" pitchFamily="34" charset="0"/>
              <a:buChar char="•"/>
            </a:pPr>
            <a:r>
              <a:rPr lang="sv-SE" sz="1200" dirty="0">
                <a:cs typeface="Times New Roman" panose="02020603050405020304" pitchFamily="18" charset="0"/>
              </a:rPr>
              <a:t>Om ni skickar in en ny resultatredovisning 1 när det finns en </a:t>
            </a:r>
            <a:r>
              <a:rPr lang="sv-SE" sz="1200" dirty="0" err="1">
                <a:cs typeface="Times New Roman" panose="02020603050405020304" pitchFamily="18" charset="0"/>
              </a:rPr>
              <a:t>ohanterad</a:t>
            </a:r>
            <a:r>
              <a:rPr lang="sv-SE" sz="1200" dirty="0">
                <a:cs typeface="Times New Roman" panose="02020603050405020304" pitchFamily="18" charset="0"/>
              </a:rPr>
              <a:t> resultatredovisning 1 så ersätter den nya resultatredovisningen den gamla.</a:t>
            </a:r>
          </a:p>
          <a:p>
            <a:pPr>
              <a:buFont typeface="Arial" panose="020B0604020202020204" pitchFamily="34" charset="0"/>
              <a:buChar char="•"/>
            </a:pPr>
            <a:r>
              <a:rPr lang="sv-SE" sz="1200" dirty="0">
                <a:cs typeface="Times New Roman" panose="02020603050405020304" pitchFamily="18" charset="0"/>
              </a:rPr>
              <a:t>Om det finns en resultatredovisning 1 som är under handläggning eller redan är godkänd, när ni försöker skicka in en ny resultatredovisning 1 så kommer det inte vara möjligt och ni får meddelandet: </a:t>
            </a:r>
            <a:r>
              <a:rPr lang="sv-SE" sz="1200" b="1" dirty="0">
                <a:cs typeface="Times New Roman" panose="02020603050405020304" pitchFamily="18" charset="0"/>
              </a:rPr>
              <a:t>”Det finns redan en inskickad eller godkänd resultatredovisning för denna deltagare”.</a:t>
            </a:r>
            <a:endParaRPr lang="sv-SE" sz="1200" dirty="0">
              <a:latin typeface="Georgia" panose="02040502050405020303" pitchFamily="18" charset="0"/>
              <a:cs typeface="Times New Roman" panose="02020603050405020304" pitchFamily="18" charset="0"/>
            </a:endParaRPr>
          </a:p>
          <a:p>
            <a:endParaRPr lang="sv-SE" dirty="0"/>
          </a:p>
        </p:txBody>
      </p:sp>
    </p:spTree>
    <p:extLst>
      <p:ext uri="{BB962C8B-B14F-4D97-AF65-F5344CB8AC3E}">
        <p14:creationId xmlns:p14="http://schemas.microsoft.com/office/powerpoint/2010/main" val="3298055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23F8EA-C288-19DA-BB2F-8AF8E64F200B}"/>
              </a:ext>
            </a:extLst>
          </p:cNvPr>
          <p:cNvSpPr>
            <a:spLocks noGrp="1"/>
          </p:cNvSpPr>
          <p:nvPr>
            <p:ph type="title"/>
          </p:nvPr>
        </p:nvSpPr>
        <p:spPr>
          <a:xfrm>
            <a:off x="575042" y="324281"/>
            <a:ext cx="7716701" cy="675000"/>
          </a:xfrm>
        </p:spPr>
        <p:txBody>
          <a:bodyPr/>
          <a:lstStyle/>
          <a:p>
            <a:r>
              <a:rPr lang="sv-SE" sz="2000" dirty="0"/>
              <a:t>Resultatersättning vid byte av leverantör – Resultatersättning 2</a:t>
            </a:r>
          </a:p>
        </p:txBody>
      </p:sp>
      <p:sp>
        <p:nvSpPr>
          <p:cNvPr id="3" name="Platshållare för innehåll 2">
            <a:extLst>
              <a:ext uri="{FF2B5EF4-FFF2-40B4-BE49-F238E27FC236}">
                <a16:creationId xmlns:a16="http://schemas.microsoft.com/office/drawing/2014/main" id="{88328AAD-EF95-9EAE-B2D7-A0B8F83348F1}"/>
              </a:ext>
            </a:extLst>
          </p:cNvPr>
          <p:cNvSpPr>
            <a:spLocks noGrp="1"/>
          </p:cNvSpPr>
          <p:nvPr>
            <p:ph idx="1"/>
          </p:nvPr>
        </p:nvSpPr>
        <p:spPr>
          <a:xfrm>
            <a:off x="576002" y="999281"/>
            <a:ext cx="7421825" cy="3500719"/>
          </a:xfrm>
        </p:spPr>
        <p:txBody>
          <a:bodyPr/>
          <a:lstStyle/>
          <a:p>
            <a:r>
              <a:rPr lang="sv-SE" sz="1400" dirty="0">
                <a:cs typeface="Times New Roman" panose="02020603050405020304" pitchFamily="18" charset="0"/>
              </a:rPr>
              <a:t>Resultatersättning 2 kan endast den senaste leverantören ansöka om och erhålla. Denna ersättning kan inte heller utgå förrän tjänsten är avslutad. </a:t>
            </a:r>
          </a:p>
          <a:p>
            <a:endParaRPr lang="sv-SE" sz="1400" dirty="0">
              <a:cs typeface="Times New Roman" panose="02020603050405020304" pitchFamily="18" charset="0"/>
            </a:endParaRPr>
          </a:p>
          <a:p>
            <a:pPr marL="0" indent="0">
              <a:buNone/>
            </a:pPr>
            <a:r>
              <a:rPr lang="sv-SE" sz="1400" dirty="0">
                <a:cs typeface="Times New Roman" panose="02020603050405020304" pitchFamily="18" charset="0"/>
              </a:rPr>
              <a:t>I MSFA är det inte möjligt att skicka in resultatredovisning 2 förrän tjänsten är avslutad och det är bara möjligt för den senaste leverantören att då skicka in resultatredovisning 2. </a:t>
            </a:r>
          </a:p>
          <a:p>
            <a:pPr marL="0" indent="0">
              <a:buNone/>
            </a:pPr>
            <a:endParaRPr lang="sv-SE" sz="1400" dirty="0">
              <a:cs typeface="Times New Roman" panose="02020603050405020304" pitchFamily="18" charset="0"/>
            </a:endParaRPr>
          </a:p>
          <a:p>
            <a:pPr>
              <a:spcAft>
                <a:spcPts val="1000"/>
              </a:spcAft>
            </a:pPr>
            <a:r>
              <a:rPr lang="sv-SE" sz="1400" dirty="0">
                <a:cs typeface="Times New Roman" panose="02020603050405020304" pitchFamily="18" charset="0"/>
              </a:rPr>
              <a:t>Det kan alltså vara så att det är olika leverantörer som erhåller resultatersättning 1 och resultatersättning 2.</a:t>
            </a:r>
          </a:p>
          <a:p>
            <a:endParaRPr lang="sv-SE" dirty="0"/>
          </a:p>
        </p:txBody>
      </p:sp>
      <p:sp>
        <p:nvSpPr>
          <p:cNvPr id="5" name="textruta 4">
            <a:extLst>
              <a:ext uri="{FF2B5EF4-FFF2-40B4-BE49-F238E27FC236}">
                <a16:creationId xmlns:a16="http://schemas.microsoft.com/office/drawing/2014/main" id="{576DCC6B-D4AC-CA41-56A1-1997ED36B10D}"/>
              </a:ext>
            </a:extLst>
          </p:cNvPr>
          <p:cNvSpPr txBox="1"/>
          <p:nvPr/>
        </p:nvSpPr>
        <p:spPr>
          <a:xfrm>
            <a:off x="575042" y="3109606"/>
            <a:ext cx="7716701" cy="1631216"/>
          </a:xfrm>
          <a:prstGeom prst="rect">
            <a:avLst/>
          </a:prstGeom>
          <a:noFill/>
          <a:ln w="28575">
            <a:solidFill>
              <a:srgbClr val="00005A"/>
            </a:solidFill>
          </a:ln>
        </p:spPr>
        <p:txBody>
          <a:bodyPr wrap="square">
            <a:spAutoFit/>
          </a:bodyPr>
          <a:lstStyle/>
          <a:p>
            <a:pPr marL="0" indent="0">
              <a:buNone/>
            </a:pPr>
            <a:r>
              <a:rPr lang="sv-SE" sz="1000" dirty="0">
                <a:effectLst/>
                <a:ea typeface="Georgia" panose="02040502050405020303" pitchFamily="18" charset="0"/>
                <a:cs typeface="Times New Roman" panose="02020603050405020304" pitchFamily="18" charset="0"/>
              </a:rPr>
              <a:t>Exempel gällande utbetalning av resultatersättning:</a:t>
            </a:r>
          </a:p>
          <a:p>
            <a:pPr marL="0" indent="0">
              <a:buNone/>
            </a:pPr>
            <a:r>
              <a:rPr lang="sv-SE" sz="1000" dirty="0">
                <a:cs typeface="Times New Roman" panose="02020603050405020304" pitchFamily="18" charset="0"/>
              </a:rPr>
              <a:t>Mohammad tillhör nivå A i förmedlingsinsatsen rusta och matcha 2 där maxbeloppet för resultatersättning är </a:t>
            </a:r>
            <a:r>
              <a:rPr lang="sv-SE" sz="1000" b="1" dirty="0">
                <a:cs typeface="Times New Roman" panose="02020603050405020304" pitchFamily="18" charset="0"/>
              </a:rPr>
              <a:t>20 300 kr</a:t>
            </a:r>
            <a:r>
              <a:rPr lang="sv-SE" sz="1000" dirty="0">
                <a:cs typeface="Times New Roman" panose="02020603050405020304" pitchFamily="18" charset="0"/>
              </a:rPr>
              <a:t>. Han får ett deltidsjobb under pågående tjänst och villkoren för </a:t>
            </a:r>
            <a:r>
              <a:rPr lang="sv-SE" sz="1000" b="1" dirty="0">
                <a:cs typeface="Times New Roman" panose="02020603050405020304" pitchFamily="18" charset="0"/>
              </a:rPr>
              <a:t>resultatersättning 1 för arbete på deltid </a:t>
            </a:r>
            <a:r>
              <a:rPr lang="sv-SE" sz="1000" dirty="0">
                <a:cs typeface="Times New Roman" panose="02020603050405020304" pitchFamily="18" charset="0"/>
              </a:rPr>
              <a:t>uppfylls efter 3 månader. Han fortsätter att delta i rusta och matcha 2 på  deltid. Efter att ha arbetat deltid i 5 månader så  byter Mohammad leverantör och strax efter detta så får han en ny anställning på heltid. Han väljer då att avregistrera sig från Arbetsförmedlingen. </a:t>
            </a:r>
          </a:p>
          <a:p>
            <a:pPr marL="0" indent="0">
              <a:buNone/>
            </a:pPr>
            <a:r>
              <a:rPr lang="sv-SE" sz="1000" dirty="0">
                <a:cs typeface="Times New Roman" panose="02020603050405020304" pitchFamily="18" charset="0"/>
              </a:rPr>
              <a:t>Den första leverantören ansöker under pågående tjänst om resultatersättning 1 och erhåller 5075 kr (20 300/2 =10 150/2).  Den leverantör som Mohammed bytte till ansöker om resultatersättning 2 när Mohammad har arbetat heltid i 3 månader och erhåller 10 150 kr (20 300/2).</a:t>
            </a:r>
          </a:p>
          <a:p>
            <a:pPr marL="0" indent="0">
              <a:buNone/>
            </a:pPr>
            <a:r>
              <a:rPr lang="sv-SE" sz="1000" dirty="0">
                <a:cs typeface="Times New Roman" panose="02020603050405020304" pitchFamily="18" charset="0"/>
              </a:rPr>
              <a:t>Sammanlagt utgår 75 % av maxbeloppet av resultatersättning i ärendet 15225 kronor, men olika leverantörer får resultatersättning 1 och 2</a:t>
            </a:r>
            <a:endParaRPr lang="sv-SE" sz="1000" dirty="0"/>
          </a:p>
        </p:txBody>
      </p:sp>
    </p:spTree>
    <p:extLst>
      <p:ext uri="{BB962C8B-B14F-4D97-AF65-F5344CB8AC3E}">
        <p14:creationId xmlns:p14="http://schemas.microsoft.com/office/powerpoint/2010/main" val="189313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9B81D4-7C56-9A56-B1DA-7B7FDA16EE44}"/>
              </a:ext>
            </a:extLst>
          </p:cNvPr>
          <p:cNvSpPr>
            <a:spLocks noGrp="1"/>
          </p:cNvSpPr>
          <p:nvPr>
            <p:ph type="title"/>
          </p:nvPr>
        </p:nvSpPr>
        <p:spPr/>
        <p:txBody>
          <a:bodyPr/>
          <a:lstStyle/>
          <a:p>
            <a:r>
              <a:rPr lang="sv-SE" sz="2000" dirty="0"/>
              <a:t>Viktigt att ansöka om resultatersättning 1 när villkoren är uppfyllda</a:t>
            </a:r>
          </a:p>
        </p:txBody>
      </p:sp>
      <p:sp>
        <p:nvSpPr>
          <p:cNvPr id="3" name="Platshållare för innehåll 2">
            <a:extLst>
              <a:ext uri="{FF2B5EF4-FFF2-40B4-BE49-F238E27FC236}">
                <a16:creationId xmlns:a16="http://schemas.microsoft.com/office/drawing/2014/main" id="{218E7662-1DE7-8964-A6F4-5B14DE2F2E03}"/>
              </a:ext>
            </a:extLst>
          </p:cNvPr>
          <p:cNvSpPr>
            <a:spLocks noGrp="1"/>
          </p:cNvSpPr>
          <p:nvPr>
            <p:ph idx="1"/>
          </p:nvPr>
        </p:nvSpPr>
        <p:spPr/>
        <p:txBody>
          <a:bodyPr/>
          <a:lstStyle/>
          <a:p>
            <a:pPr marL="0" indent="0">
              <a:buNone/>
            </a:pPr>
            <a:endParaRPr lang="sv-SE" sz="1400" dirty="0">
              <a:cs typeface="Times New Roman" panose="02020603050405020304" pitchFamily="18" charset="0"/>
            </a:endParaRPr>
          </a:p>
          <a:p>
            <a:pPr marL="0" indent="0">
              <a:buNone/>
            </a:pPr>
            <a:r>
              <a:rPr lang="sv-SE" sz="1400" dirty="0">
                <a:cs typeface="Times New Roman" panose="02020603050405020304" pitchFamily="18" charset="0"/>
              </a:rPr>
              <a:t>Det är endast 1 leverantör som kan erhålla resultatersättning 1.</a:t>
            </a:r>
          </a:p>
          <a:p>
            <a:pPr marL="0" indent="0">
              <a:buNone/>
            </a:pPr>
            <a:endParaRPr lang="sv-SE" sz="1400" dirty="0">
              <a:cs typeface="Times New Roman" panose="02020603050405020304" pitchFamily="18" charset="0"/>
            </a:endParaRPr>
          </a:p>
          <a:p>
            <a:pPr marL="0" indent="0">
              <a:buNone/>
            </a:pPr>
            <a:r>
              <a:rPr lang="sv-SE" sz="1400" dirty="0">
                <a:cs typeface="Times New Roman" panose="02020603050405020304" pitchFamily="18" charset="0"/>
              </a:rPr>
              <a:t>Vid byte av leverantör rekommenderas därför att skicka in resultatredovisning 1 när villkoren för resultatersättning är uppfyllda. Om ni inte skickar in resultatredovisning 1 och får denna godkänd så kan det vara så att den arbetssökande får en ny anställning eller börjar studera när hen är placerad hos den nya leverantören. Om den nya leverantören skickar in resultatredovisning 1 och får den godkänd, kan ni inte längre erhålla resultatersättning 1.</a:t>
            </a:r>
          </a:p>
          <a:p>
            <a:pPr marL="0" indent="0">
              <a:buNone/>
            </a:pPr>
            <a:r>
              <a:rPr lang="sv-SE" sz="1400" dirty="0">
                <a:cs typeface="Times New Roman" panose="02020603050405020304" pitchFamily="18" charset="0"/>
              </a:rPr>
              <a:t>Om detta sker så kommer ni i MSFA få meddelandet </a:t>
            </a:r>
            <a:r>
              <a:rPr lang="sv-SE" sz="1400" b="1" dirty="0">
                <a:cs typeface="Times New Roman" panose="02020603050405020304" pitchFamily="18" charset="0"/>
              </a:rPr>
              <a:t>”Det finns redan en inskickad eller godkänd resultatredovisning för denna deltagare”.</a:t>
            </a:r>
          </a:p>
          <a:p>
            <a:pPr marL="0" indent="0">
              <a:buNone/>
            </a:pPr>
            <a:endParaRPr lang="sv-SE" sz="1400" dirty="0">
              <a:cs typeface="Times New Roman" panose="02020603050405020304" pitchFamily="18" charset="0"/>
            </a:endParaRPr>
          </a:p>
          <a:p>
            <a:pPr marL="0" indent="0">
              <a:buNone/>
            </a:pPr>
            <a:r>
              <a:rPr lang="sv-SE" sz="1400" dirty="0">
                <a:cs typeface="Times New Roman" panose="02020603050405020304" pitchFamily="18" charset="0"/>
              </a:rPr>
              <a:t>Så dröj inte med att skicka in resultatredovisning 1 utan skicka in den när villkoren för resultatersättning 1 är uppfyllda!</a:t>
            </a:r>
          </a:p>
          <a:p>
            <a:pPr marL="0" indent="0">
              <a:buNone/>
            </a:pPr>
            <a:r>
              <a:rPr lang="sv-SE" sz="1800" dirty="0">
                <a:latin typeface="Georgia" panose="02040502050405020303" pitchFamily="18" charset="0"/>
                <a:cs typeface="Times New Roman" panose="02020603050405020304" pitchFamily="18" charset="0"/>
              </a:rPr>
              <a:t> </a:t>
            </a:r>
            <a:endParaRPr lang="sv-SE" dirty="0"/>
          </a:p>
          <a:p>
            <a:pPr marL="0" indent="0">
              <a:buNone/>
            </a:pPr>
            <a:endParaRPr lang="sv-SE" dirty="0"/>
          </a:p>
        </p:txBody>
      </p:sp>
    </p:spTree>
    <p:extLst>
      <p:ext uri="{BB962C8B-B14F-4D97-AF65-F5344CB8AC3E}">
        <p14:creationId xmlns:p14="http://schemas.microsoft.com/office/powerpoint/2010/main" val="80652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50BCCB-380D-AE8F-E495-EDE1C575F799}"/>
              </a:ext>
            </a:extLst>
          </p:cNvPr>
          <p:cNvSpPr>
            <a:spLocks noGrp="1"/>
          </p:cNvSpPr>
          <p:nvPr>
            <p:ph type="title"/>
          </p:nvPr>
        </p:nvSpPr>
        <p:spPr/>
        <p:txBody>
          <a:bodyPr/>
          <a:lstStyle/>
          <a:p>
            <a:r>
              <a:rPr lang="sv-SE" sz="2000" dirty="0"/>
              <a:t>Olika exempel gällande utbetalning av resultatersättning</a:t>
            </a:r>
          </a:p>
        </p:txBody>
      </p:sp>
      <p:sp>
        <p:nvSpPr>
          <p:cNvPr id="3" name="Platshållare för innehåll 2">
            <a:extLst>
              <a:ext uri="{FF2B5EF4-FFF2-40B4-BE49-F238E27FC236}">
                <a16:creationId xmlns:a16="http://schemas.microsoft.com/office/drawing/2014/main" id="{77D7EB4F-FA29-47AD-BC65-17BE67172BE5}"/>
              </a:ext>
            </a:extLst>
          </p:cNvPr>
          <p:cNvSpPr>
            <a:spLocks noGrp="1"/>
          </p:cNvSpPr>
          <p:nvPr>
            <p:ph idx="1"/>
          </p:nvPr>
        </p:nvSpPr>
        <p:spPr/>
        <p:txBody>
          <a:bodyPr/>
          <a:lstStyle/>
          <a:p>
            <a:pPr marL="0" indent="0">
              <a:buNone/>
            </a:pPr>
            <a:r>
              <a:rPr lang="sv-SE" sz="1200" dirty="0">
                <a:cs typeface="Times New Roman" panose="02020603050405020304" pitchFamily="18" charset="0"/>
              </a:rPr>
              <a:t>Mohammed, Lasse och Lisa har deltagit i tjänsten bedömda som nivå A*. Se nedan exempel på hur resultatersättning utbetalas i olika situationer. I varje ärende kan tilläggsersättning och snabbhetspremie tillkomma, den är dock inte med i dessa exempel.</a:t>
            </a:r>
          </a:p>
          <a:p>
            <a:r>
              <a:rPr lang="sv-SE" sz="1200" dirty="0">
                <a:cs typeface="Times New Roman" panose="02020603050405020304" pitchFamily="18" charset="0"/>
              </a:rPr>
              <a:t>Mohammed har arbetat så att villkoren för resultatersättning gällande arbete i önskad omfattning har uppnåtts under 6 månader. Sammanlagt erhåller du som leverantör då 20 300 kr i resultatersättning. Efter att resultatersättning 1 godkänts utbetalas 10 150 kr och resterande 10 150 kr utbetalas när resultatersättning 2 är godkänd.</a:t>
            </a:r>
          </a:p>
          <a:p>
            <a:r>
              <a:rPr lang="sv-SE" sz="1200" dirty="0">
                <a:cs typeface="Times New Roman" panose="02020603050405020304" pitchFamily="18" charset="0"/>
              </a:rPr>
              <a:t>Lasse har arbetat så att villkoren för resultatersättning gällande arbete på deltid har uppnåtts under 6 månader. Sammanlagt erhåller du som leverantör 10 150 kr (20 300 kr/2) i resultatersättning. Efter att resultatersättning 1 godkänts utbetalas 5075 kr och resterande 5075 kr utbetalas när resultatersättning 2 är godkänd.</a:t>
            </a:r>
          </a:p>
          <a:p>
            <a:r>
              <a:rPr lang="sv-SE" sz="1200" dirty="0">
                <a:cs typeface="Times New Roman" panose="02020603050405020304" pitchFamily="18" charset="0"/>
              </a:rPr>
              <a:t>Lisa började under tjänsten en deltidsanställning. De första månaderna jobbade hon deltid och resultatredovisning 1 skickas in utifrån arbete på deltid. När denna godkänns utbetalas 5075 kr (20300/2=10150/2). Lisa börjar sedan att studera på heltid. Resultatredovisning 2 inkommer därför gällande studier. När denna godkänns utbetalas 10 150 kr. I detta ärende erhåller ni alltså sammanlagt 15 225 kr i resultatersättning, vilket är 75 % av maxbeloppet för resultatersättningen.</a:t>
            </a:r>
          </a:p>
          <a:p>
            <a:endParaRPr lang="sv-SE" sz="1200" dirty="0">
              <a:cs typeface="Times New Roman" panose="02020603050405020304" pitchFamily="18" charset="0"/>
            </a:endParaRPr>
          </a:p>
          <a:p>
            <a:pPr marL="0" indent="0">
              <a:buNone/>
            </a:pPr>
            <a:r>
              <a:rPr lang="sv-SE" sz="1200" dirty="0">
                <a:cs typeface="Times New Roman" panose="02020603050405020304" pitchFamily="18" charset="0"/>
              </a:rPr>
              <a:t>Maxbelopp utifrån resultatersättning i respektive nivå, se bild  10. </a:t>
            </a:r>
          </a:p>
          <a:p>
            <a:pPr marL="0" indent="0">
              <a:buNone/>
            </a:pPr>
            <a:endParaRPr lang="sv-SE" dirty="0"/>
          </a:p>
        </p:txBody>
      </p:sp>
    </p:spTree>
    <p:extLst>
      <p:ext uri="{BB962C8B-B14F-4D97-AF65-F5344CB8AC3E}">
        <p14:creationId xmlns:p14="http://schemas.microsoft.com/office/powerpoint/2010/main" val="3475900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CA45BE-9D50-9D13-7B7C-72D829DCAFC8}"/>
              </a:ext>
            </a:extLst>
          </p:cNvPr>
          <p:cNvSpPr>
            <a:spLocks noGrp="1"/>
          </p:cNvSpPr>
          <p:nvPr>
            <p:ph type="title"/>
          </p:nvPr>
        </p:nvSpPr>
        <p:spPr/>
        <p:txBody>
          <a:bodyPr/>
          <a:lstStyle/>
          <a:p>
            <a:r>
              <a:rPr lang="sv-SE" sz="2000" dirty="0"/>
              <a:t>Arbetsförmedlingen granskar om villkoren för resultatersättning är uppfyllda</a:t>
            </a:r>
          </a:p>
        </p:txBody>
      </p:sp>
      <p:sp>
        <p:nvSpPr>
          <p:cNvPr id="3" name="Platshållare för innehåll 2">
            <a:extLst>
              <a:ext uri="{FF2B5EF4-FFF2-40B4-BE49-F238E27FC236}">
                <a16:creationId xmlns:a16="http://schemas.microsoft.com/office/drawing/2014/main" id="{FE1383F8-B380-021F-349A-FD2CCEE90010}"/>
              </a:ext>
            </a:extLst>
          </p:cNvPr>
          <p:cNvSpPr>
            <a:spLocks noGrp="1"/>
          </p:cNvSpPr>
          <p:nvPr>
            <p:ph idx="1"/>
          </p:nvPr>
        </p:nvSpPr>
        <p:spPr/>
        <p:txBody>
          <a:bodyPr/>
          <a:lstStyle/>
          <a:p>
            <a:r>
              <a:rPr lang="sv-SE" sz="1400" dirty="0">
                <a:cs typeface="Times New Roman" panose="02020603050405020304" pitchFamily="18" charset="0"/>
              </a:rPr>
              <a:t>Arbetsförmedlingen granskar resultatredovisning 1 och resultatredovisning 2 var för sig. </a:t>
            </a:r>
          </a:p>
          <a:p>
            <a:r>
              <a:rPr lang="sv-SE" sz="1400" dirty="0">
                <a:cs typeface="Times New Roman" panose="02020603050405020304" pitchFamily="18" charset="0"/>
              </a:rPr>
              <a:t>Vi granskar om villkoren för resultatersättning är uppfyllda utifrån den resultatorsak som finns angivet i resultatredovisningen. Detta gör vi genom att kontrollera om det är möjligt att på något av de sätt som är fastställda, är möjligt att verifiera att villkoren är uppfyllda.</a:t>
            </a:r>
          </a:p>
          <a:p>
            <a:r>
              <a:rPr lang="sv-SE" sz="1400" dirty="0">
                <a:cs typeface="Times New Roman" panose="02020603050405020304" pitchFamily="18" charset="0"/>
              </a:rPr>
              <a:t>Hur vi kan verifiera att villkoren för resultatersättning är uppfyllda är fastställt utifrån FFU och tolkningar kopplat till detta. Arbetsförmedlingen kan inte verifiera att villkoren är uppfyllda på annat sätt!</a:t>
            </a:r>
          </a:p>
          <a:p>
            <a:r>
              <a:rPr lang="sv-SE" sz="1400" dirty="0">
                <a:cs typeface="Times New Roman" panose="02020603050405020304" pitchFamily="18" charset="0"/>
              </a:rPr>
              <a:t>På nästkommande sidor finns information om villkor kring respektive resultatgrund och hur resultatersättningen kan verifieras</a:t>
            </a:r>
          </a:p>
          <a:p>
            <a:pPr marL="0" indent="0">
              <a:buNone/>
            </a:pPr>
            <a:endParaRPr lang="sv-SE" dirty="0"/>
          </a:p>
        </p:txBody>
      </p:sp>
      <p:sp>
        <p:nvSpPr>
          <p:cNvPr id="5" name="textruta 4">
            <a:extLst>
              <a:ext uri="{FF2B5EF4-FFF2-40B4-BE49-F238E27FC236}">
                <a16:creationId xmlns:a16="http://schemas.microsoft.com/office/drawing/2014/main" id="{5CEC01C3-F6AC-8366-ECD2-6C1667D784C5}"/>
              </a:ext>
            </a:extLst>
          </p:cNvPr>
          <p:cNvSpPr txBox="1"/>
          <p:nvPr/>
        </p:nvSpPr>
        <p:spPr>
          <a:xfrm>
            <a:off x="575043" y="3399787"/>
            <a:ext cx="7421824" cy="1169551"/>
          </a:xfrm>
          <a:prstGeom prst="rect">
            <a:avLst/>
          </a:prstGeom>
          <a:noFill/>
          <a:ln w="28575">
            <a:solidFill>
              <a:srgbClr val="00005A"/>
            </a:solidFill>
          </a:ln>
        </p:spPr>
        <p:txBody>
          <a:bodyPr wrap="square">
            <a:spAutoFit/>
          </a:bodyPr>
          <a:lstStyle/>
          <a:p>
            <a:pPr fontAlgn="base">
              <a:lnSpc>
                <a:spcPts val="1400"/>
              </a:lnSpc>
            </a:pPr>
            <a:r>
              <a:rPr lang="sv-SE" sz="1200" dirty="0">
                <a:cs typeface="Times New Roman" panose="02020603050405020304" pitchFamily="18" charset="0"/>
              </a:rPr>
              <a:t>Exempel: Om en resultatredovisning 1 har inkommit gällande orsak arbete på deltid, så ska Arbetsförmedlingen granska om det är möjligt att verifiera att villkoren för just detta är uppfyllda. Arbetsförmedlingen behöver då verifiera om den arbetssökande som resultatredovisningen gäller, under pågående tjänst eller senast två månader efter avslutad tjänst börjat arbeta på minst 50% och arbetat minst 50% varje månad under tre (3) månader. Om det förekommit uppehåll i arbetet, får uppehållet varat som längst i 2 veckor. Utifrån denna ”godkänner” eller ”ej godkänner” Arbetsförmedlingen resultatredovisningen</a:t>
            </a:r>
            <a:r>
              <a:rPr lang="sv-SE" sz="1200" dirty="0">
                <a:latin typeface="Georgia" panose="02040502050405020303" pitchFamily="18" charset="0"/>
                <a:cs typeface="Times New Roman" panose="02020603050405020304" pitchFamily="18" charset="0"/>
              </a:rPr>
              <a:t>.</a:t>
            </a:r>
          </a:p>
        </p:txBody>
      </p:sp>
    </p:spTree>
    <p:extLst>
      <p:ext uri="{BB962C8B-B14F-4D97-AF65-F5344CB8AC3E}">
        <p14:creationId xmlns:p14="http://schemas.microsoft.com/office/powerpoint/2010/main" val="1655884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E59B56-7E76-A923-F439-A696E1D366A4}"/>
              </a:ext>
            </a:extLst>
          </p:cNvPr>
          <p:cNvSpPr>
            <a:spLocks noGrp="1"/>
          </p:cNvSpPr>
          <p:nvPr>
            <p:ph type="title"/>
          </p:nvPr>
        </p:nvSpPr>
        <p:spPr/>
        <p:txBody>
          <a:bodyPr/>
          <a:lstStyle/>
          <a:p>
            <a:r>
              <a:rPr lang="sv-SE" sz="2800" b="1" dirty="0">
                <a:effectLst/>
                <a:latin typeface="Arial" panose="020B0604020202020204" pitchFamily="34" charset="0"/>
                <a:ea typeface="Times New Roman" panose="02020603050405020304" pitchFamily="18" charset="0"/>
                <a:cs typeface="Times New Roman" panose="02020603050405020304" pitchFamily="18" charset="0"/>
              </a:rPr>
              <a:t>Resultatersättning – behov av intyg?</a:t>
            </a:r>
            <a:endParaRPr lang="sv-SE" dirty="0"/>
          </a:p>
        </p:txBody>
      </p:sp>
      <p:sp>
        <p:nvSpPr>
          <p:cNvPr id="3" name="Platshållare för innehåll 2">
            <a:extLst>
              <a:ext uri="{FF2B5EF4-FFF2-40B4-BE49-F238E27FC236}">
                <a16:creationId xmlns:a16="http://schemas.microsoft.com/office/drawing/2014/main" id="{8F907737-106B-30CC-9623-564A90DD7AAB}"/>
              </a:ext>
            </a:extLst>
          </p:cNvPr>
          <p:cNvSpPr>
            <a:spLocks noGrp="1"/>
          </p:cNvSpPr>
          <p:nvPr>
            <p:ph idx="1"/>
          </p:nvPr>
        </p:nvSpPr>
        <p:spPr>
          <a:xfrm>
            <a:off x="337352" y="1080000"/>
            <a:ext cx="7660476" cy="3420000"/>
          </a:xfrm>
        </p:spPr>
        <p:txBody>
          <a:bodyPr/>
          <a:lstStyle/>
          <a:p>
            <a:pPr indent="0" fontAlgn="base">
              <a:buNone/>
            </a:pPr>
            <a:r>
              <a:rPr lang="sv-SE" sz="1200" b="1" dirty="0">
                <a:cs typeface="Times New Roman" panose="02020603050405020304" pitchFamily="18" charset="0"/>
              </a:rPr>
              <a:t>Först</a:t>
            </a:r>
            <a:r>
              <a:rPr lang="sv-SE" sz="1200" dirty="0">
                <a:cs typeface="Times New Roman" panose="02020603050405020304" pitchFamily="18" charset="0"/>
              </a:rPr>
              <a:t> ska Arbetsförmedlingen granska om det är möjligt att verifiera i vårat egna systemstöd att villkoren för resultatersättning är uppfyllda</a:t>
            </a:r>
          </a:p>
          <a:p>
            <a:pPr indent="0" fontAlgn="base">
              <a:buNone/>
            </a:pPr>
            <a:endParaRPr lang="sv-SE" sz="1200" dirty="0">
              <a:cs typeface="Times New Roman" panose="02020603050405020304" pitchFamily="18" charset="0"/>
            </a:endParaRPr>
          </a:p>
          <a:p>
            <a:pPr indent="0" fontAlgn="base">
              <a:buNone/>
            </a:pPr>
            <a:r>
              <a:rPr lang="sv-SE" sz="1200" b="1" dirty="0">
                <a:cs typeface="Times New Roman" panose="02020603050405020304" pitchFamily="18" charset="0"/>
              </a:rPr>
              <a:t>Om</a:t>
            </a:r>
            <a:r>
              <a:rPr lang="sv-SE" sz="1200" dirty="0">
                <a:cs typeface="Times New Roman" panose="02020603050405020304" pitchFamily="18" charset="0"/>
              </a:rPr>
              <a:t> Arbetsförmedlingen, i vårat eget systemstöd (AIS), inte kan verifiera att villkoren är uppfyllda så behöver intyg inkomma som styrker att villkoren för resultatersättningen är uppfyllda. </a:t>
            </a:r>
          </a:p>
          <a:p>
            <a:pPr marL="0" indent="0" fontAlgn="base">
              <a:buNone/>
            </a:pPr>
            <a:endParaRPr lang="sv-SE" sz="1200" dirty="0">
              <a:cs typeface="Times New Roman" panose="02020603050405020304" pitchFamily="18" charset="0"/>
            </a:endParaRPr>
          </a:p>
          <a:p>
            <a:pPr indent="0">
              <a:buNone/>
            </a:pPr>
            <a:r>
              <a:rPr lang="sv-SE" sz="1200" dirty="0">
                <a:cs typeface="Times New Roman" panose="02020603050405020304" pitchFamily="18" charset="0"/>
              </a:rPr>
              <a:t>Ett intyg för att styrka att villkoren för resultatersättning är uppfyllda ska vara utfärdat av arbetsgivaren eller utbildningsanordnaren. Intyget ska styrka hur den arbetssökande faktiskt har arbetat eller studerat så att Arbetsförmedlingen kan säkerställa att villkoren för resultatersättning är uppfyllda. Det är inte möjligt att verifiera utifrån anställningsavtal eller antagningshandlingar som är framåtsyftande då det inte visar hur den arbetssökande faktiskt har arbetat eller studerat</a:t>
            </a:r>
            <a:endParaRPr lang="sv-SE" sz="1200" dirty="0">
              <a:solidFill>
                <a:srgbClr val="FF0000"/>
              </a:solidFill>
              <a:cs typeface="Times New Roman" panose="02020603050405020304" pitchFamily="18" charset="0"/>
            </a:endParaRPr>
          </a:p>
          <a:p>
            <a:pPr indent="0">
              <a:buNone/>
            </a:pPr>
            <a:endParaRPr lang="sv-SE" sz="1200" dirty="0">
              <a:cs typeface="Times New Roman" panose="02020603050405020304" pitchFamily="18" charset="0"/>
            </a:endParaRPr>
          </a:p>
          <a:p>
            <a:pPr indent="0">
              <a:buNone/>
            </a:pPr>
            <a:r>
              <a:rPr lang="sv-SE" sz="1200" dirty="0">
                <a:cs typeface="Times New Roman" panose="02020603050405020304" pitchFamily="18" charset="0"/>
              </a:rPr>
              <a:t>Intyg skickas in som en bilaga  i resultatredovisningen</a:t>
            </a:r>
          </a:p>
          <a:p>
            <a:endParaRPr lang="sv-SE" dirty="0"/>
          </a:p>
        </p:txBody>
      </p:sp>
      <p:sp>
        <p:nvSpPr>
          <p:cNvPr id="5" name="textruta 4">
            <a:extLst>
              <a:ext uri="{FF2B5EF4-FFF2-40B4-BE49-F238E27FC236}">
                <a16:creationId xmlns:a16="http://schemas.microsoft.com/office/drawing/2014/main" id="{8BBDB998-1AFB-B14A-C6FD-413376ADFFEB}"/>
              </a:ext>
            </a:extLst>
          </p:cNvPr>
          <p:cNvSpPr txBox="1"/>
          <p:nvPr/>
        </p:nvSpPr>
        <p:spPr>
          <a:xfrm>
            <a:off x="575043" y="4032603"/>
            <a:ext cx="7422784" cy="646331"/>
          </a:xfrm>
          <a:prstGeom prst="rect">
            <a:avLst/>
          </a:prstGeom>
          <a:noFill/>
          <a:ln w="28575">
            <a:solidFill>
              <a:srgbClr val="00005A"/>
            </a:solidFill>
          </a:ln>
        </p:spPr>
        <p:txBody>
          <a:bodyPr wrap="square">
            <a:spAutoFit/>
          </a:bodyPr>
          <a:lstStyle/>
          <a:p>
            <a:pPr marL="0" indent="0">
              <a:buNone/>
            </a:pPr>
            <a:r>
              <a:rPr lang="sv-SE" sz="1200" dirty="0">
                <a:cs typeface="Times New Roman" panose="02020603050405020304" pitchFamily="18" charset="0"/>
              </a:rPr>
              <a:t>OBS! Om det vid verifiering är uppenbart att deltagaren inte har arbetat eller studerat så att villkoren för resultatersättning är uppfyllda så ska  resultatersättningen nekas eller styrkas på annat sätt, trots att det ser korrekt ut i våra system.</a:t>
            </a:r>
          </a:p>
        </p:txBody>
      </p:sp>
    </p:spTree>
    <p:extLst>
      <p:ext uri="{BB962C8B-B14F-4D97-AF65-F5344CB8AC3E}">
        <p14:creationId xmlns:p14="http://schemas.microsoft.com/office/powerpoint/2010/main" val="1037686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B79CE8-E383-6F52-CCBD-C5C11C62E2D9}"/>
              </a:ext>
            </a:extLst>
          </p:cNvPr>
          <p:cNvSpPr>
            <a:spLocks noGrp="1"/>
          </p:cNvSpPr>
          <p:nvPr>
            <p:ph type="title"/>
          </p:nvPr>
        </p:nvSpPr>
        <p:spPr/>
        <p:txBody>
          <a:bodyPr/>
          <a:lstStyle/>
          <a:p>
            <a:r>
              <a:rPr lang="sv-SE" sz="2800" dirty="0"/>
              <a:t>Innehållsförteckning</a:t>
            </a:r>
            <a:endParaRPr lang="sv-SE" dirty="0"/>
          </a:p>
        </p:txBody>
      </p:sp>
      <p:sp>
        <p:nvSpPr>
          <p:cNvPr id="9" name="textruta 8">
            <a:extLst>
              <a:ext uri="{FF2B5EF4-FFF2-40B4-BE49-F238E27FC236}">
                <a16:creationId xmlns:a16="http://schemas.microsoft.com/office/drawing/2014/main" id="{DBB1ACF2-CAC2-57DB-250C-AAB15B38B97C}"/>
              </a:ext>
            </a:extLst>
          </p:cNvPr>
          <p:cNvSpPr txBox="1"/>
          <p:nvPr/>
        </p:nvSpPr>
        <p:spPr>
          <a:xfrm>
            <a:off x="165463" y="1255295"/>
            <a:ext cx="4310465" cy="3016210"/>
          </a:xfrm>
          <a:prstGeom prst="rect">
            <a:avLst/>
          </a:prstGeom>
          <a:noFill/>
        </p:spPr>
        <p:txBody>
          <a:bodyPr wrap="square" rtlCol="0">
            <a:spAutoFit/>
          </a:bodyPr>
          <a:lstStyle/>
          <a:p>
            <a:pPr marL="228600" indent="-228600">
              <a:buFont typeface="+mj-lt"/>
              <a:buAutoNum type="arabicPeriod"/>
            </a:pPr>
            <a:r>
              <a:rPr lang="sv-SE" sz="1000" dirty="0">
                <a:latin typeface="+mj-lt"/>
                <a:hlinkClick r:id="rId3" action="ppaction://hlinksldjump"/>
              </a:rPr>
              <a:t>Resultatersättning inom rusta och matcha 2</a:t>
            </a:r>
            <a:endParaRPr lang="sv-SE" sz="1000" dirty="0">
              <a:latin typeface="+mj-lt"/>
            </a:endParaRPr>
          </a:p>
          <a:p>
            <a:pPr marL="228600" indent="-228600">
              <a:buFont typeface="+mj-lt"/>
              <a:buAutoNum type="arabicPeriod"/>
            </a:pPr>
            <a:r>
              <a:rPr lang="sv-SE" sz="1000" dirty="0">
                <a:latin typeface="+mj-lt"/>
                <a:hlinkClick r:id="rId4" action="ppaction://hlinksldjump"/>
              </a:rPr>
              <a:t>Resultatersättning i två olika steg</a:t>
            </a:r>
            <a:endParaRPr lang="sv-SE" sz="1000" dirty="0">
              <a:latin typeface="+mj-lt"/>
            </a:endParaRPr>
          </a:p>
          <a:p>
            <a:pPr marL="228600" indent="-228600">
              <a:buFont typeface="+mj-lt"/>
              <a:buAutoNum type="arabicPeriod"/>
            </a:pPr>
            <a:r>
              <a:rPr lang="sv-SE" sz="1000" dirty="0">
                <a:latin typeface="+mj-lt"/>
                <a:hlinkClick r:id="rId5" action="ppaction://hlinksldjump"/>
              </a:rPr>
              <a:t>Så här gör ni för att begära om resultatersättning</a:t>
            </a:r>
            <a:endParaRPr lang="sv-SE" sz="1000" dirty="0">
              <a:latin typeface="+mj-lt"/>
            </a:endParaRPr>
          </a:p>
          <a:p>
            <a:pPr marL="228600" indent="-228600">
              <a:buFont typeface="+mj-lt"/>
              <a:buAutoNum type="arabicPeriod"/>
            </a:pPr>
            <a:r>
              <a:rPr lang="sv-SE" sz="1000" dirty="0">
                <a:latin typeface="+mj-lt"/>
                <a:hlinkClick r:id="rId6" action="ppaction://hlinksldjump"/>
              </a:rPr>
              <a:t>Signal om arbete eller studier</a:t>
            </a:r>
            <a:endParaRPr lang="sv-SE" sz="1000" dirty="0">
              <a:latin typeface="+mj-lt"/>
            </a:endParaRPr>
          </a:p>
          <a:p>
            <a:pPr marL="228600" indent="-228600">
              <a:buFont typeface="+mj-lt"/>
              <a:buAutoNum type="arabicPeriod"/>
            </a:pPr>
            <a:r>
              <a:rPr lang="sv-SE" sz="1000" dirty="0">
                <a:latin typeface="+mj-lt"/>
                <a:hlinkClick r:id="rId7" action="ppaction://hlinksldjump"/>
              </a:rPr>
              <a:t>Resultatredovisning</a:t>
            </a:r>
            <a:endParaRPr lang="sv-SE" sz="1000" dirty="0">
              <a:latin typeface="+mj-lt"/>
            </a:endParaRPr>
          </a:p>
          <a:p>
            <a:pPr marL="228600" indent="-228600">
              <a:buFont typeface="+mj-lt"/>
              <a:buAutoNum type="arabicPeriod"/>
            </a:pPr>
            <a:r>
              <a:rPr lang="sv-SE" sz="1000" dirty="0">
                <a:latin typeface="+mj-lt"/>
                <a:hlinkClick r:id="rId8" action="ppaction://hlinksldjump"/>
              </a:rPr>
              <a:t>Ersättningsnivåer</a:t>
            </a:r>
            <a:endParaRPr lang="sv-SE" sz="1000" dirty="0">
              <a:latin typeface="+mj-lt"/>
            </a:endParaRPr>
          </a:p>
          <a:p>
            <a:pPr marL="228600" indent="-228600">
              <a:buFont typeface="+mj-lt"/>
              <a:buAutoNum type="arabicPeriod"/>
            </a:pPr>
            <a:r>
              <a:rPr lang="sv-SE" sz="1000" dirty="0">
                <a:latin typeface="+mj-lt"/>
                <a:hlinkClick r:id="rId9" action="ppaction://hlinksldjump"/>
              </a:rPr>
              <a:t>Snabbhetspremie</a:t>
            </a:r>
            <a:endParaRPr lang="sv-SE" sz="1000" dirty="0">
              <a:latin typeface="+mj-lt"/>
            </a:endParaRPr>
          </a:p>
          <a:p>
            <a:pPr marL="228600" indent="-228600">
              <a:buFont typeface="+mj-lt"/>
              <a:buAutoNum type="arabicPeriod"/>
            </a:pPr>
            <a:r>
              <a:rPr lang="sv-SE" sz="1000" dirty="0">
                <a:latin typeface="+mj-lt"/>
                <a:hlinkClick r:id="rId10" action="ppaction://hlinksldjump"/>
              </a:rPr>
              <a:t>Tilläggsersättning</a:t>
            </a:r>
            <a:endParaRPr lang="sv-SE" sz="1000" dirty="0">
              <a:latin typeface="+mj-lt"/>
            </a:endParaRPr>
          </a:p>
          <a:p>
            <a:pPr marL="228600" indent="-228600">
              <a:buFont typeface="+mj-lt"/>
              <a:buAutoNum type="arabicPeriod"/>
            </a:pPr>
            <a:r>
              <a:rPr lang="sv-SE" sz="1000" dirty="0">
                <a:latin typeface="+mj-lt"/>
                <a:hlinkClick r:id="rId11" action="ppaction://hlinksldjump"/>
              </a:rPr>
              <a:t>Utbetalning av resultatersättning i två steg</a:t>
            </a:r>
            <a:endParaRPr lang="sv-SE" sz="1000" dirty="0">
              <a:latin typeface="+mj-lt"/>
            </a:endParaRPr>
          </a:p>
          <a:p>
            <a:pPr marL="228600" indent="-228600">
              <a:buFont typeface="+mj-lt"/>
              <a:buAutoNum type="arabicPeriod"/>
            </a:pPr>
            <a:r>
              <a:rPr lang="sv-SE" sz="1000" dirty="0">
                <a:latin typeface="+mj-lt"/>
                <a:hlinkClick r:id="rId12" action="ppaction://hlinksldjump"/>
              </a:rPr>
              <a:t>Utbetalning av resultatersättning – vid kombination av två olika resultatgrunder</a:t>
            </a:r>
            <a:endParaRPr lang="sv-SE" sz="1000" dirty="0">
              <a:latin typeface="+mj-lt"/>
            </a:endParaRPr>
          </a:p>
          <a:p>
            <a:pPr marL="228600" indent="-228600">
              <a:buFont typeface="+mj-lt"/>
              <a:buAutoNum type="arabicPeriod"/>
            </a:pPr>
            <a:r>
              <a:rPr lang="sv-SE" sz="1000" dirty="0">
                <a:latin typeface="+mj-lt"/>
                <a:hlinkClick r:id="rId13" action="ppaction://hlinksldjump"/>
              </a:rPr>
              <a:t>Hur resultatersättning kan kombineras</a:t>
            </a:r>
            <a:endParaRPr lang="sv-SE" sz="1000" dirty="0">
              <a:latin typeface="+mj-lt"/>
            </a:endParaRPr>
          </a:p>
          <a:p>
            <a:pPr marL="228600" indent="-228600">
              <a:buFont typeface="+mj-lt"/>
              <a:buAutoNum type="arabicPeriod"/>
            </a:pPr>
            <a:r>
              <a:rPr lang="sv-SE" sz="1000" dirty="0">
                <a:latin typeface="+mj-lt"/>
                <a:hlinkClick r:id="rId14" action="ppaction://hlinksldjump"/>
              </a:rPr>
              <a:t>Resultatersättning vid byte av leverantör – Resultatersättning 1</a:t>
            </a:r>
            <a:endParaRPr lang="sv-SE" sz="1000" dirty="0">
              <a:latin typeface="+mj-lt"/>
            </a:endParaRPr>
          </a:p>
          <a:p>
            <a:pPr marL="228600" indent="-228600">
              <a:buFont typeface="+mj-lt"/>
              <a:buAutoNum type="arabicPeriod"/>
            </a:pPr>
            <a:r>
              <a:rPr lang="sv-SE" sz="1000" dirty="0">
                <a:latin typeface="+mj-lt"/>
                <a:hlinkClick r:id="rId15" action="ppaction://hlinksldjump"/>
              </a:rPr>
              <a:t>Resultatersättning vid byte av leverantör – Resultatersättning 2</a:t>
            </a:r>
            <a:endParaRPr lang="sv-SE" sz="1000" dirty="0">
              <a:latin typeface="+mj-lt"/>
            </a:endParaRPr>
          </a:p>
          <a:p>
            <a:pPr marL="228600" indent="-228600">
              <a:buFont typeface="+mj-lt"/>
              <a:buAutoNum type="arabicPeriod"/>
            </a:pPr>
            <a:r>
              <a:rPr lang="sv-SE" sz="1000" dirty="0">
                <a:latin typeface="+mj-lt"/>
                <a:hlinkClick r:id="rId16" action="ppaction://hlinksldjump"/>
              </a:rPr>
              <a:t>Viktigt att ansöka om resultatersättning 1 när villkoren är uppfyllda</a:t>
            </a:r>
            <a:endParaRPr lang="sv-SE" sz="1000" dirty="0">
              <a:latin typeface="+mj-lt"/>
            </a:endParaRPr>
          </a:p>
          <a:p>
            <a:pPr marL="228600" indent="-228600">
              <a:buFont typeface="+mj-lt"/>
              <a:buAutoNum type="arabicPeriod"/>
            </a:pPr>
            <a:r>
              <a:rPr lang="sv-SE" sz="1000" dirty="0">
                <a:latin typeface="+mj-lt"/>
                <a:hlinkClick r:id="rId17" action="ppaction://hlinksldjump"/>
              </a:rPr>
              <a:t>Olika exempel gällande utbetalning av resultatersättning</a:t>
            </a:r>
            <a:endParaRPr lang="sv-SE" sz="1000" dirty="0">
              <a:latin typeface="+mj-lt"/>
            </a:endParaRPr>
          </a:p>
          <a:p>
            <a:pPr marL="228600" indent="-228600">
              <a:buFont typeface="+mj-lt"/>
              <a:buAutoNum type="arabicPeriod"/>
            </a:pPr>
            <a:r>
              <a:rPr lang="sv-SE" sz="1000" dirty="0">
                <a:latin typeface="+mj-lt"/>
                <a:hlinkClick r:id="rId18" action="ppaction://hlinksldjump"/>
              </a:rPr>
              <a:t>Arbetsförmedlingen granskar om villkoren för resultatersättning är uppfyllda</a:t>
            </a:r>
            <a:endParaRPr lang="sv-SE" sz="1000" dirty="0">
              <a:latin typeface="+mj-lt"/>
            </a:endParaRPr>
          </a:p>
          <a:p>
            <a:pPr marL="228600" indent="-228600">
              <a:buFont typeface="+mj-lt"/>
              <a:buAutoNum type="arabicPeriod" startAt="17"/>
            </a:pPr>
            <a:r>
              <a:rPr lang="sv-SE" sz="1000" dirty="0">
                <a:effectLst/>
                <a:latin typeface="+mj-lt"/>
                <a:ea typeface="Times New Roman" panose="02020603050405020304" pitchFamily="18" charset="0"/>
                <a:cs typeface="Times New Roman" panose="02020603050405020304" pitchFamily="18" charset="0"/>
                <a:hlinkClick r:id="rId19" action="ppaction://hlinksldjump"/>
              </a:rPr>
              <a:t>Resultatersättning – behov av intyg?</a:t>
            </a:r>
            <a:endParaRPr lang="sv-SE" sz="1000" dirty="0">
              <a:latin typeface="+mj-lt"/>
            </a:endParaRPr>
          </a:p>
        </p:txBody>
      </p:sp>
      <p:sp>
        <p:nvSpPr>
          <p:cNvPr id="10" name="textruta 9">
            <a:extLst>
              <a:ext uri="{FF2B5EF4-FFF2-40B4-BE49-F238E27FC236}">
                <a16:creationId xmlns:a16="http://schemas.microsoft.com/office/drawing/2014/main" id="{CE9FFD2E-E253-5DDC-184A-51DCC4D578A2}"/>
              </a:ext>
            </a:extLst>
          </p:cNvPr>
          <p:cNvSpPr txBox="1"/>
          <p:nvPr/>
        </p:nvSpPr>
        <p:spPr>
          <a:xfrm>
            <a:off x="4406259" y="1255295"/>
            <a:ext cx="4737741" cy="3070071"/>
          </a:xfrm>
          <a:prstGeom prst="rect">
            <a:avLst/>
          </a:prstGeom>
          <a:noFill/>
        </p:spPr>
        <p:txBody>
          <a:bodyPr wrap="square" rtlCol="0">
            <a:spAutoFit/>
          </a:bodyPr>
          <a:lstStyle/>
          <a:p>
            <a:pPr marL="228600" indent="-228600">
              <a:buFont typeface="+mj-lt"/>
              <a:buAutoNum type="arabicPeriod" startAt="18"/>
            </a:pPr>
            <a:r>
              <a:rPr lang="sv-SE" sz="1000" dirty="0">
                <a:effectLst/>
                <a:latin typeface="+mj-lt"/>
                <a:ea typeface="Times New Roman" panose="02020603050405020304" pitchFamily="18" charset="0"/>
                <a:cs typeface="Times New Roman" panose="02020603050405020304" pitchFamily="18" charset="0"/>
                <a:hlinkClick r:id="rId20" action="ppaction://hlinksldjump"/>
              </a:rPr>
              <a:t>Villkor kring resultatersättning gällande arbete i önskad omfattning</a:t>
            </a:r>
            <a:endParaRPr lang="sv-SE" sz="1000" dirty="0">
              <a:latin typeface="+mj-lt"/>
            </a:endParaRPr>
          </a:p>
          <a:p>
            <a:pPr marL="228600" indent="-228600">
              <a:buFont typeface="+mj-lt"/>
              <a:buAutoNum type="arabicPeriod" startAt="18"/>
            </a:pPr>
            <a:r>
              <a:rPr lang="sv-SE" sz="1000" dirty="0">
                <a:effectLst/>
                <a:latin typeface="+mj-lt"/>
                <a:ea typeface="Times New Roman" panose="02020603050405020304" pitchFamily="18" charset="0"/>
                <a:cs typeface="Times New Roman" panose="02020603050405020304" pitchFamily="18" charset="0"/>
                <a:hlinkClick r:id="rId21" action="ppaction://hlinksldjump"/>
              </a:rPr>
              <a:t>Villkor kring resultatersättning gällande arbete i önskad omfattning, forts.</a:t>
            </a:r>
            <a:endParaRPr lang="sv-SE" sz="1000" dirty="0">
              <a:latin typeface="+mj-lt"/>
            </a:endParaRPr>
          </a:p>
          <a:p>
            <a:pPr marL="228600" indent="-228600">
              <a:buFont typeface="+mj-lt"/>
              <a:buAutoNum type="arabicPeriod" startAt="18"/>
            </a:pPr>
            <a:r>
              <a:rPr lang="sv-SE" sz="1000" dirty="0">
                <a:latin typeface="+mj-lt"/>
                <a:cs typeface="Times New Roman" panose="02020603050405020304" pitchFamily="18" charset="0"/>
                <a:hlinkClick r:id="rId22" action="ppaction://hlinksldjump"/>
              </a:rPr>
              <a:t>Olika exempel på glapp mellan resultatersättning 1 och resultatersättning 2</a:t>
            </a:r>
            <a:endParaRPr lang="sv-SE" sz="1000" dirty="0">
              <a:latin typeface="+mj-lt"/>
            </a:endParaRPr>
          </a:p>
          <a:p>
            <a:pPr marL="228600" indent="-228600">
              <a:buFont typeface="+mj-lt"/>
              <a:buAutoNum type="arabicPeriod" startAt="18"/>
            </a:pPr>
            <a:r>
              <a:rPr lang="sv-SE" sz="1000" dirty="0">
                <a:latin typeface="+mj-lt"/>
                <a:ea typeface="Georgia" panose="02040502050405020303" pitchFamily="18" charset="0"/>
                <a:cs typeface="Times New Roman" panose="02020603050405020304" pitchFamily="18" charset="0"/>
                <a:hlinkClick r:id="rId23" action="ppaction://hlinksldjump"/>
              </a:rPr>
              <a:t>Verifiering av villkoren gällande r</a:t>
            </a:r>
            <a:r>
              <a:rPr lang="sv-SE" sz="1000" dirty="0">
                <a:effectLst/>
                <a:latin typeface="+mj-lt"/>
                <a:ea typeface="Georgia" panose="02040502050405020303" pitchFamily="18" charset="0"/>
                <a:cs typeface="Times New Roman" panose="02020603050405020304" pitchFamily="18" charset="0"/>
                <a:hlinkClick r:id="rId23" action="ppaction://hlinksldjump"/>
              </a:rPr>
              <a:t>esultatersättning - arbete i önskad omfattning</a:t>
            </a:r>
            <a:endParaRPr lang="sv-SE" sz="1000" dirty="0">
              <a:latin typeface="+mj-lt"/>
            </a:endParaRPr>
          </a:p>
          <a:p>
            <a:pPr marL="228600" indent="-228600">
              <a:buFont typeface="+mj-lt"/>
              <a:buAutoNum type="arabicPeriod" startAt="18"/>
            </a:pPr>
            <a:r>
              <a:rPr lang="sv-SE" sz="1000" dirty="0">
                <a:effectLst/>
                <a:latin typeface="+mj-lt"/>
                <a:ea typeface="Times New Roman" panose="02020603050405020304" pitchFamily="18" charset="0"/>
                <a:cs typeface="Times New Roman" panose="02020603050405020304" pitchFamily="18" charset="0"/>
                <a:hlinkClick r:id="rId24" action="ppaction://hlinksldjump"/>
              </a:rPr>
              <a:t>Villkor kring resultatersättning gällande arbete på deltid</a:t>
            </a:r>
            <a:endParaRPr lang="sv-SE" sz="1000" dirty="0">
              <a:latin typeface="+mj-lt"/>
            </a:endParaRPr>
          </a:p>
          <a:p>
            <a:pPr marL="228600" indent="-228600">
              <a:buFont typeface="+mj-lt"/>
              <a:buAutoNum type="arabicPeriod" startAt="18"/>
            </a:pPr>
            <a:r>
              <a:rPr lang="sv-SE" sz="1000" dirty="0">
                <a:effectLst/>
                <a:latin typeface="+mj-lt"/>
                <a:ea typeface="Times New Roman" panose="02020603050405020304" pitchFamily="18" charset="0"/>
                <a:cs typeface="Times New Roman" panose="02020603050405020304" pitchFamily="18" charset="0"/>
                <a:hlinkClick r:id="rId21" action="ppaction://hlinksldjump"/>
              </a:rPr>
              <a:t>Villkor kring resultatersättning gällande arbete på deltid, forts.</a:t>
            </a:r>
            <a:endParaRPr lang="sv-SE" sz="1000" dirty="0">
              <a:latin typeface="+mj-lt"/>
            </a:endParaRPr>
          </a:p>
          <a:p>
            <a:pPr marL="228600" indent="-228600">
              <a:buFont typeface="+mj-lt"/>
              <a:buAutoNum type="arabicPeriod" startAt="18"/>
            </a:pPr>
            <a:r>
              <a:rPr lang="sv-SE" sz="1000" dirty="0">
                <a:latin typeface="+mj-lt"/>
                <a:ea typeface="Georgia" panose="02040502050405020303" pitchFamily="18" charset="0"/>
                <a:cs typeface="Times New Roman" panose="02020603050405020304" pitchFamily="18" charset="0"/>
                <a:hlinkClick r:id="rId25" action="ppaction://hlinksldjump"/>
              </a:rPr>
              <a:t>Verifiering av villkoren gällande r</a:t>
            </a:r>
            <a:r>
              <a:rPr lang="sv-SE" sz="1000" dirty="0">
                <a:effectLst/>
                <a:latin typeface="+mj-lt"/>
                <a:ea typeface="Georgia" panose="02040502050405020303" pitchFamily="18" charset="0"/>
                <a:cs typeface="Times New Roman" panose="02020603050405020304" pitchFamily="18" charset="0"/>
                <a:hlinkClick r:id="rId25" action="ppaction://hlinksldjump"/>
              </a:rPr>
              <a:t>esultatersättning - arbete på deltid</a:t>
            </a:r>
            <a:endParaRPr lang="sv-SE" sz="1000" dirty="0">
              <a:latin typeface="+mj-lt"/>
            </a:endParaRPr>
          </a:p>
          <a:p>
            <a:pPr marL="228600" indent="-228600">
              <a:buFont typeface="+mj-lt"/>
              <a:buAutoNum type="arabicPeriod" startAt="18"/>
            </a:pPr>
            <a:r>
              <a:rPr lang="sv-SE" sz="1000" dirty="0">
                <a:latin typeface="+mj-lt"/>
                <a:cs typeface="Times New Roman" panose="02020603050405020304" pitchFamily="18" charset="0"/>
                <a:hlinkClick r:id="rId26" action="ppaction://hlinksldjump"/>
              </a:rPr>
              <a:t>Kan resultatersättning beviljas för en anställning som den sökande påbörjat innan tjänsten?</a:t>
            </a:r>
            <a:endParaRPr lang="sv-SE" sz="1000" dirty="0">
              <a:latin typeface="+mj-lt"/>
            </a:endParaRPr>
          </a:p>
          <a:p>
            <a:pPr marL="228600" indent="-228600">
              <a:buFont typeface="+mj-lt"/>
              <a:buAutoNum type="arabicPeriod" startAt="18"/>
            </a:pPr>
            <a:r>
              <a:rPr lang="sv-SE" sz="1000" dirty="0">
                <a:effectLst/>
                <a:latin typeface="+mj-lt"/>
                <a:ea typeface="Times New Roman" panose="02020603050405020304" pitchFamily="18" charset="0"/>
                <a:cs typeface="Times New Roman" panose="02020603050405020304" pitchFamily="18" charset="0"/>
                <a:hlinkClick r:id="rId27" action="ppaction://hlinksldjump"/>
              </a:rPr>
              <a:t>Villkor kring resultatersättning gällande utbildning</a:t>
            </a:r>
            <a:endParaRPr lang="sv-SE" sz="1000" dirty="0">
              <a:latin typeface="+mj-lt"/>
            </a:endParaRPr>
          </a:p>
          <a:p>
            <a:pPr marL="228600" indent="-228600">
              <a:buFont typeface="+mj-lt"/>
              <a:buAutoNum type="arabicPeriod" startAt="18"/>
            </a:pPr>
            <a:r>
              <a:rPr lang="sv-SE" sz="1000" dirty="0">
                <a:effectLst/>
                <a:latin typeface="+mj-lt"/>
                <a:ea typeface="Times New Roman" panose="02020603050405020304" pitchFamily="18" charset="0"/>
                <a:cs typeface="Times New Roman" panose="02020603050405020304" pitchFamily="18" charset="0"/>
                <a:hlinkClick r:id="rId28" action="ppaction://hlinksldjump"/>
              </a:rPr>
              <a:t>Villkor kring resultatersättning gällande utbildning, forts.</a:t>
            </a:r>
            <a:endParaRPr lang="sv-SE" sz="1000" dirty="0">
              <a:latin typeface="+mj-lt"/>
            </a:endParaRPr>
          </a:p>
          <a:p>
            <a:pPr marL="228600" indent="-228600">
              <a:buFont typeface="+mj-lt"/>
              <a:buAutoNum type="arabicPeriod" startAt="18"/>
            </a:pPr>
            <a:r>
              <a:rPr lang="sv-SE" sz="1000" dirty="0">
                <a:effectLst/>
                <a:latin typeface="+mj-lt"/>
                <a:ea typeface="Times New Roman" panose="02020603050405020304" pitchFamily="18" charset="0"/>
                <a:cs typeface="Times New Roman" panose="02020603050405020304" pitchFamily="18" charset="0"/>
                <a:hlinkClick r:id="rId29" action="ppaction://hlinksldjump"/>
              </a:rPr>
              <a:t>Villkor kring resultatersättning gällande utbildning, forts 2</a:t>
            </a:r>
            <a:r>
              <a:rPr lang="sv-SE" sz="1000" dirty="0">
                <a:effectLst/>
                <a:latin typeface="+mj-lt"/>
                <a:ea typeface="Times New Roman" panose="02020603050405020304" pitchFamily="18" charset="0"/>
                <a:cs typeface="Times New Roman" panose="02020603050405020304" pitchFamily="18" charset="0"/>
              </a:rPr>
              <a:t>.</a:t>
            </a:r>
            <a:endParaRPr lang="sv-SE" sz="1000" dirty="0">
              <a:latin typeface="+mj-lt"/>
            </a:endParaRPr>
          </a:p>
          <a:p>
            <a:pPr marL="228600" indent="-228600">
              <a:buFont typeface="+mj-lt"/>
              <a:buAutoNum type="arabicPeriod" startAt="18"/>
            </a:pPr>
            <a:r>
              <a:rPr lang="sv-SE" sz="1000" dirty="0">
                <a:latin typeface="+mj-lt"/>
                <a:ea typeface="Georgia" panose="02040502050405020303" pitchFamily="18" charset="0"/>
                <a:cs typeface="Times New Roman" panose="02020603050405020304" pitchFamily="18" charset="0"/>
                <a:hlinkClick r:id="rId30" action="ppaction://hlinksldjump"/>
              </a:rPr>
              <a:t>Verifiering av villkoren gällande r</a:t>
            </a:r>
            <a:r>
              <a:rPr lang="sv-SE" sz="1000" dirty="0">
                <a:effectLst/>
                <a:latin typeface="+mj-lt"/>
                <a:ea typeface="Georgia" panose="02040502050405020303" pitchFamily="18" charset="0"/>
                <a:cs typeface="Times New Roman" panose="02020603050405020304" pitchFamily="18" charset="0"/>
                <a:hlinkClick r:id="rId30" action="ppaction://hlinksldjump"/>
              </a:rPr>
              <a:t>esultatersättning - utbildning</a:t>
            </a:r>
            <a:endParaRPr lang="sv-SE" sz="1000" dirty="0">
              <a:latin typeface="+mj-lt"/>
            </a:endParaRPr>
          </a:p>
          <a:p>
            <a:pPr marL="228600" indent="-228600">
              <a:buFont typeface="+mj-lt"/>
              <a:buAutoNum type="arabicPeriod" startAt="18"/>
            </a:pPr>
            <a:r>
              <a:rPr lang="sv-SE" sz="1000" dirty="0">
                <a:effectLst/>
                <a:latin typeface="+mj-lt"/>
                <a:ea typeface="Times New Roman" panose="02020603050405020304" pitchFamily="18" charset="0"/>
                <a:cs typeface="Times New Roman" panose="02020603050405020304" pitchFamily="18" charset="0"/>
                <a:hlinkClick r:id="rId31" action="ppaction://hlinksldjump"/>
              </a:rPr>
              <a:t>”Godkänd” eller ”ej godkänd” resultatredovisning</a:t>
            </a:r>
            <a:endParaRPr lang="sv-SE" sz="1000" dirty="0">
              <a:latin typeface="+mj-lt"/>
            </a:endParaRPr>
          </a:p>
          <a:p>
            <a:pPr marL="228600" indent="-228600">
              <a:buFont typeface="+mj-lt"/>
              <a:buAutoNum type="arabicPeriod" startAt="18"/>
            </a:pPr>
            <a:r>
              <a:rPr lang="sv-SE" sz="1000" dirty="0">
                <a:latin typeface="+mj-lt"/>
                <a:hlinkClick r:id="rId32" action="ppaction://hlinksldjump"/>
              </a:rPr>
              <a:t>Tystnadsplikt och inhämtande av intyg</a:t>
            </a:r>
            <a:endParaRPr lang="sv-SE" sz="1000" dirty="0">
              <a:latin typeface="+mj-lt"/>
            </a:endParaRPr>
          </a:p>
          <a:p>
            <a:pPr marL="228600" indent="-228600">
              <a:buFont typeface="+mj-lt"/>
              <a:buAutoNum type="arabicPeriod" startAt="18"/>
            </a:pPr>
            <a:r>
              <a:rPr lang="sv-SE" sz="1000" dirty="0">
                <a:latin typeface="+mj-lt"/>
                <a:hlinkClick r:id="rId33" action="ppaction://hlinksldjump"/>
              </a:rPr>
              <a:t>Ej möjlighet till omprövning</a:t>
            </a:r>
            <a:endParaRPr lang="sv-SE" sz="1000" dirty="0">
              <a:latin typeface="+mj-lt"/>
            </a:endParaRPr>
          </a:p>
          <a:p>
            <a:pPr marL="228600" indent="-228600">
              <a:buFont typeface="+mj-lt"/>
              <a:buAutoNum type="arabicPeriod" startAt="18"/>
            </a:pPr>
            <a:r>
              <a:rPr lang="sv-SE" sz="1000" dirty="0">
                <a:latin typeface="+mj-lt"/>
                <a:hlinkClick r:id="rId34" action="ppaction://hlinksldjump"/>
              </a:rPr>
              <a:t>Har du frågor om resultatersättning?</a:t>
            </a:r>
            <a:endParaRPr lang="sv-SE" sz="1000" dirty="0">
              <a:latin typeface="+mj-lt"/>
            </a:endParaRPr>
          </a:p>
          <a:p>
            <a:pPr marL="342900" indent="-342900">
              <a:buFont typeface="+mj-lt"/>
              <a:buAutoNum type="arabicPeriod" startAt="18"/>
            </a:pPr>
            <a:endParaRPr lang="sv-SE" dirty="0"/>
          </a:p>
        </p:txBody>
      </p:sp>
    </p:spTree>
    <p:extLst>
      <p:ext uri="{BB962C8B-B14F-4D97-AF65-F5344CB8AC3E}">
        <p14:creationId xmlns:p14="http://schemas.microsoft.com/office/powerpoint/2010/main" val="2838511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E21286-DB1E-E78C-2BFD-572A7A3284BD}"/>
              </a:ext>
            </a:extLst>
          </p:cNvPr>
          <p:cNvSpPr>
            <a:spLocks noGrp="1"/>
          </p:cNvSpPr>
          <p:nvPr>
            <p:ph type="title"/>
          </p:nvPr>
        </p:nvSpPr>
        <p:spPr/>
        <p:txBody>
          <a:bodyPr/>
          <a:lstStyle/>
          <a:p>
            <a:r>
              <a:rPr lang="sv-SE" sz="2000" b="1" dirty="0">
                <a:effectLst/>
                <a:latin typeface="Arial" panose="020B0604020202020204" pitchFamily="34" charset="0"/>
                <a:ea typeface="Times New Roman" panose="02020603050405020304" pitchFamily="18" charset="0"/>
                <a:cs typeface="Times New Roman" panose="02020603050405020304" pitchFamily="18" charset="0"/>
              </a:rPr>
              <a:t>Villkor kring resultatersättning gällande arbete i önskad omfattning</a:t>
            </a:r>
            <a:endParaRPr lang="sv-SE" sz="2000" dirty="0"/>
          </a:p>
        </p:txBody>
      </p:sp>
      <p:sp>
        <p:nvSpPr>
          <p:cNvPr id="3" name="Platshållare för innehåll 2">
            <a:extLst>
              <a:ext uri="{FF2B5EF4-FFF2-40B4-BE49-F238E27FC236}">
                <a16:creationId xmlns:a16="http://schemas.microsoft.com/office/drawing/2014/main" id="{CB56FD3B-2FB9-B143-9921-79F845F78C6F}"/>
              </a:ext>
            </a:extLst>
          </p:cNvPr>
          <p:cNvSpPr>
            <a:spLocks noGrp="1"/>
          </p:cNvSpPr>
          <p:nvPr>
            <p:ph idx="1"/>
          </p:nvPr>
        </p:nvSpPr>
        <p:spPr>
          <a:xfrm>
            <a:off x="576002" y="1127464"/>
            <a:ext cx="7421825" cy="3372536"/>
          </a:xfrm>
        </p:spPr>
        <p:txBody>
          <a:bodyPr/>
          <a:lstStyle/>
          <a:p>
            <a:pPr marL="0" indent="0">
              <a:spcAft>
                <a:spcPts val="600"/>
              </a:spcAft>
              <a:buNone/>
            </a:pPr>
            <a:r>
              <a:rPr lang="sv-SE" sz="1400" b="1" dirty="0">
                <a:cs typeface="Times New Roman" panose="02020603050405020304" pitchFamily="18" charset="0"/>
              </a:rPr>
              <a:t>Villkor för både resultatersättning 1 och 2</a:t>
            </a:r>
          </a:p>
          <a:p>
            <a:pPr marL="0" indent="0">
              <a:spcAft>
                <a:spcPts val="600"/>
              </a:spcAft>
              <a:buNone/>
            </a:pPr>
            <a:r>
              <a:rPr lang="sv-SE" sz="1400" dirty="0">
                <a:cs typeface="Times New Roman" panose="02020603050405020304" pitchFamily="18" charset="0"/>
              </a:rPr>
              <a:t>Den arbetssökande måste ha börjat arbeta i önskad omfattning under pågående tjänst eller senast 2 månader efter avslutad tjänst. Flera anställningar kan kombineras så att villkoren för resultatersättning blir uppfyllda.</a:t>
            </a:r>
          </a:p>
          <a:p>
            <a:pPr marL="0" indent="0">
              <a:spcAft>
                <a:spcPts val="1000"/>
              </a:spcAft>
              <a:buNone/>
            </a:pPr>
            <a:r>
              <a:rPr lang="sv-SE" sz="1400" dirty="0">
                <a:cs typeface="Times New Roman" panose="02020603050405020304" pitchFamily="18" charset="0"/>
              </a:rPr>
              <a:t>Resultatersättning, ska även godkännas, förutsatt att övriga villkor för resultatersättning är uppfyllda, för arbeten med anställningsstöd, anställningar utomlands samt för deltagare som startat eget företag utan stöd från Arbetsförmedlingen.</a:t>
            </a:r>
          </a:p>
          <a:p>
            <a:pPr marL="0" indent="0">
              <a:spcAft>
                <a:spcPts val="1000"/>
              </a:spcAft>
              <a:buNone/>
            </a:pPr>
            <a:r>
              <a:rPr lang="sv-SE" sz="1400" b="1" dirty="0">
                <a:cs typeface="Times New Roman" panose="02020603050405020304" pitchFamily="18" charset="0"/>
              </a:rPr>
              <a:t>Villkor gällande resultatersättning 1</a:t>
            </a:r>
          </a:p>
          <a:p>
            <a:pPr marL="0" indent="0">
              <a:spcAft>
                <a:spcPts val="1000"/>
              </a:spcAft>
              <a:buNone/>
            </a:pPr>
            <a:r>
              <a:rPr lang="sv-SE" sz="1400" dirty="0">
                <a:cs typeface="Times New Roman" panose="02020603050405020304" pitchFamily="18" charset="0"/>
              </a:rPr>
              <a:t>Den arbetssökande måste ha arbetat i önskad omfattning, varje månad, under 3 månader. Under dessa 3 månader får det maximalt ha varit 2 veckors uppehåll, det vill säga två veckor där villkoren inte varit uppfyllda. Villkoren för resultatersättning måste alltid varit uppfyllda under 3 månader så vid uppehåll behöver dessa månader vara uppfyllda exklusive uppehållet.</a:t>
            </a:r>
          </a:p>
        </p:txBody>
      </p:sp>
    </p:spTree>
    <p:extLst>
      <p:ext uri="{BB962C8B-B14F-4D97-AF65-F5344CB8AC3E}">
        <p14:creationId xmlns:p14="http://schemas.microsoft.com/office/powerpoint/2010/main" val="4096175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E21286-DB1E-E78C-2BFD-572A7A3284BD}"/>
              </a:ext>
            </a:extLst>
          </p:cNvPr>
          <p:cNvSpPr>
            <a:spLocks noGrp="1"/>
          </p:cNvSpPr>
          <p:nvPr>
            <p:ph type="title"/>
          </p:nvPr>
        </p:nvSpPr>
        <p:spPr/>
        <p:txBody>
          <a:bodyPr/>
          <a:lstStyle/>
          <a:p>
            <a:r>
              <a:rPr lang="sv-SE" sz="2000" b="1" dirty="0">
                <a:effectLst/>
                <a:latin typeface="Arial" panose="020B0604020202020204" pitchFamily="34" charset="0"/>
                <a:ea typeface="Times New Roman" panose="02020603050405020304" pitchFamily="18" charset="0"/>
                <a:cs typeface="Times New Roman" panose="02020603050405020304" pitchFamily="18" charset="0"/>
              </a:rPr>
              <a:t>Villkor kring resultatersättning gällande arbete i önskad omfattning, forts.</a:t>
            </a:r>
            <a:endParaRPr lang="sv-SE" sz="2000" dirty="0"/>
          </a:p>
        </p:txBody>
      </p:sp>
      <p:sp>
        <p:nvSpPr>
          <p:cNvPr id="3" name="Platshållare för innehåll 2">
            <a:extLst>
              <a:ext uri="{FF2B5EF4-FFF2-40B4-BE49-F238E27FC236}">
                <a16:creationId xmlns:a16="http://schemas.microsoft.com/office/drawing/2014/main" id="{CB56FD3B-2FB9-B143-9921-79F845F78C6F}"/>
              </a:ext>
            </a:extLst>
          </p:cNvPr>
          <p:cNvSpPr>
            <a:spLocks noGrp="1"/>
          </p:cNvSpPr>
          <p:nvPr>
            <p:ph idx="1"/>
          </p:nvPr>
        </p:nvSpPr>
        <p:spPr>
          <a:xfrm>
            <a:off x="576002" y="1118586"/>
            <a:ext cx="7421825" cy="3381414"/>
          </a:xfrm>
        </p:spPr>
        <p:txBody>
          <a:bodyPr/>
          <a:lstStyle/>
          <a:p>
            <a:pPr marL="0" indent="0">
              <a:buNone/>
            </a:pPr>
            <a:r>
              <a:rPr lang="sv-SE" sz="1400" b="1" dirty="0">
                <a:cs typeface="Times New Roman" panose="02020603050405020304" pitchFamily="18" charset="0"/>
              </a:rPr>
              <a:t>Villkor gällande resultatersättning 2</a:t>
            </a:r>
          </a:p>
          <a:p>
            <a:pPr marL="0" indent="0">
              <a:buNone/>
            </a:pPr>
            <a:r>
              <a:rPr lang="sv-SE" sz="1400" dirty="0">
                <a:cs typeface="Times New Roman" panose="02020603050405020304" pitchFamily="18" charset="0"/>
              </a:rPr>
              <a:t>Den arbetssökande måste ha arbetat i önskad omfattning, varje månad, under 6 månader. Dessa 6 månader, kan dock vara 3+3 månader, där resultatersättning 2 handlar om den andra tremånaders perioden. Under varje 3 månaders period får det ha varit max 2 veckors uppehåll, det vill säga två veckor där villkoren inte varit uppfyllda. Ett av dessa uppehåll kan vara mellan första och andra 3 månaders perioden. Villkoren för resultatersättning måste alltid varit uppfyllda under 6 (3+3) månader så vid uppehåll behöver dessa månader vara uppfyllda exklusive uppehållet.</a:t>
            </a:r>
          </a:p>
          <a:p>
            <a:pPr marL="0" indent="0">
              <a:buNone/>
            </a:pPr>
            <a:r>
              <a:rPr lang="sv-SE" sz="1400" dirty="0">
                <a:cs typeface="Times New Roman" panose="02020603050405020304" pitchFamily="18" charset="0"/>
              </a:rPr>
              <a:t>Uppehållet mellan resultatersättning 1 och 2 kan vara större än 2 veckor, då måste dock arbetet som ligger till grund för resultatersättning 2 startat senast 2 månader efter avslutad tjänst.</a:t>
            </a:r>
          </a:p>
          <a:p>
            <a:pPr marL="0" indent="0">
              <a:buNone/>
            </a:pPr>
            <a:endParaRPr lang="sv-SE" dirty="0"/>
          </a:p>
        </p:txBody>
      </p:sp>
    </p:spTree>
    <p:extLst>
      <p:ext uri="{BB962C8B-B14F-4D97-AF65-F5344CB8AC3E}">
        <p14:creationId xmlns:p14="http://schemas.microsoft.com/office/powerpoint/2010/main" val="1843154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EA9626-BD19-15E8-522D-A7AC37359C78}"/>
              </a:ext>
            </a:extLst>
          </p:cNvPr>
          <p:cNvSpPr>
            <a:spLocks noGrp="1"/>
          </p:cNvSpPr>
          <p:nvPr>
            <p:ph type="title"/>
          </p:nvPr>
        </p:nvSpPr>
        <p:spPr/>
        <p:txBody>
          <a:bodyPr/>
          <a:lstStyle/>
          <a:p>
            <a:r>
              <a:rPr lang="sv-SE" sz="2000" b="1" dirty="0">
                <a:solidFill>
                  <a:schemeClr val="accent1"/>
                </a:solidFill>
                <a:latin typeface="Arial" panose="020B0604020202020204" pitchFamily="34" charset="0"/>
                <a:cs typeface="Times New Roman" panose="02020603050405020304" pitchFamily="18" charset="0"/>
              </a:rPr>
              <a:t>Olika exempel på glapp mellan resultatersättning 1 och resultatersättning 2</a:t>
            </a:r>
            <a:endParaRPr lang="sv-SE" sz="2000" dirty="0"/>
          </a:p>
        </p:txBody>
      </p:sp>
      <p:pic>
        <p:nvPicPr>
          <p:cNvPr id="7" name="Platshållare för innehåll 6" descr="Bilden visar tre olika exempel på glapp mellan resultatersättning 1 och resultatersättning 2. Bilden beskrivs även i text på föregående sidor. ">
            <a:extLst>
              <a:ext uri="{FF2B5EF4-FFF2-40B4-BE49-F238E27FC236}">
                <a16:creationId xmlns:a16="http://schemas.microsoft.com/office/drawing/2014/main" id="{02DA0759-B0FC-BABD-8E5E-BC0A2DED5E8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75043" y="1245359"/>
            <a:ext cx="7086386" cy="3804880"/>
          </a:xfrm>
        </p:spPr>
      </p:pic>
    </p:spTree>
    <p:extLst>
      <p:ext uri="{BB962C8B-B14F-4D97-AF65-F5344CB8AC3E}">
        <p14:creationId xmlns:p14="http://schemas.microsoft.com/office/powerpoint/2010/main" val="691310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0B0952-248D-7B36-329C-84DE3847BFF5}"/>
              </a:ext>
            </a:extLst>
          </p:cNvPr>
          <p:cNvSpPr>
            <a:spLocks noGrp="1"/>
          </p:cNvSpPr>
          <p:nvPr>
            <p:ph type="title"/>
          </p:nvPr>
        </p:nvSpPr>
        <p:spPr/>
        <p:txBody>
          <a:bodyPr/>
          <a:lstStyle/>
          <a:p>
            <a:r>
              <a:rPr lang="sv-SE" sz="2000" dirty="0">
                <a:ea typeface="Georgia" panose="02040502050405020303" pitchFamily="18" charset="0"/>
                <a:cs typeface="Times New Roman" panose="02020603050405020304" pitchFamily="18" charset="0"/>
              </a:rPr>
              <a:t>Verifiering av villkoren gällande r</a:t>
            </a:r>
            <a:r>
              <a:rPr lang="sv-SE" sz="2000" dirty="0">
                <a:effectLst/>
                <a:ea typeface="Georgia" panose="02040502050405020303" pitchFamily="18" charset="0"/>
                <a:cs typeface="Times New Roman" panose="02020603050405020304" pitchFamily="18" charset="0"/>
              </a:rPr>
              <a:t>esultatersättning - arbete i önskad omfattning</a:t>
            </a:r>
            <a:endParaRPr lang="sv-SE" sz="2000" dirty="0"/>
          </a:p>
        </p:txBody>
      </p:sp>
      <p:sp>
        <p:nvSpPr>
          <p:cNvPr id="3" name="Platshållare för innehåll 2">
            <a:extLst>
              <a:ext uri="{FF2B5EF4-FFF2-40B4-BE49-F238E27FC236}">
                <a16:creationId xmlns:a16="http://schemas.microsoft.com/office/drawing/2014/main" id="{64B13DE6-5F67-EB42-8495-42868B977EBB}"/>
              </a:ext>
            </a:extLst>
          </p:cNvPr>
          <p:cNvSpPr>
            <a:spLocks noGrp="1"/>
          </p:cNvSpPr>
          <p:nvPr>
            <p:ph idx="1"/>
          </p:nvPr>
        </p:nvSpPr>
        <p:spPr/>
        <p:txBody>
          <a:bodyPr/>
          <a:lstStyle/>
          <a:p>
            <a:pPr marL="0" indent="0">
              <a:buNone/>
            </a:pPr>
            <a:r>
              <a:rPr lang="sv-SE" sz="1200" dirty="0">
                <a:effectLst/>
                <a:ea typeface="Georgia" panose="02040502050405020303" pitchFamily="18" charset="0"/>
                <a:cs typeface="Times New Roman" panose="02020603050405020304" pitchFamily="18" charset="0"/>
              </a:rPr>
              <a:t>Resultatersättning för arbete i önskad </a:t>
            </a:r>
            <a:r>
              <a:rPr lang="sv-SE" sz="1200" b="1" dirty="0">
                <a:effectLst/>
                <a:ea typeface="Georgia" panose="02040502050405020303" pitchFamily="18" charset="0"/>
                <a:cs typeface="Times New Roman" panose="02020603050405020304" pitchFamily="18" charset="0"/>
              </a:rPr>
              <a:t>kan verifieras </a:t>
            </a:r>
            <a:r>
              <a:rPr lang="sv-SE" sz="1200" dirty="0">
                <a:effectLst/>
                <a:ea typeface="Georgia" panose="02040502050405020303" pitchFamily="18" charset="0"/>
                <a:cs typeface="Times New Roman" panose="02020603050405020304" pitchFamily="18" charset="0"/>
              </a:rPr>
              <a:t>på följande sätt (det räcker om en av punkterna är uppfyllda): </a:t>
            </a:r>
          </a:p>
          <a:p>
            <a:pPr>
              <a:spcAft>
                <a:spcPts val="1000"/>
              </a:spcAft>
              <a:buFont typeface="Arial" panose="020B0604020202020204" pitchFamily="34" charset="0"/>
              <a:buChar char="•"/>
              <a:tabLst>
                <a:tab pos="457200" algn="l"/>
              </a:tabLst>
            </a:pPr>
            <a:r>
              <a:rPr lang="sv-SE" sz="1200" dirty="0">
                <a:solidFill>
                  <a:srgbClr val="000000"/>
                </a:solidFill>
                <a:cs typeface="Arial" panose="020B0604020202020204" pitchFamily="34" charset="0"/>
              </a:rPr>
              <a:t>att deltagaren blivit avregistrerad utifrån arbete senast två månader efter tjänsten har avslutats och därefter varit avregistrerad i minst 3 eller 6 (3+3) månader. ​ </a:t>
            </a:r>
            <a:endParaRPr lang="sv-SE" sz="1200" dirty="0">
              <a:cs typeface="Times New Roman" panose="02020603050405020304" pitchFamily="18" charset="0"/>
            </a:endParaRPr>
          </a:p>
          <a:p>
            <a:pPr>
              <a:spcAft>
                <a:spcPts val="1000"/>
              </a:spcAft>
              <a:buFont typeface="Arial" panose="020B0604020202020204" pitchFamily="34" charset="0"/>
              <a:buChar char="•"/>
              <a:tabLst>
                <a:tab pos="457200" algn="l"/>
              </a:tabLst>
            </a:pPr>
            <a:r>
              <a:rPr lang="sv-SE" sz="1200" dirty="0">
                <a:solidFill>
                  <a:srgbClr val="000000"/>
                </a:solidFill>
                <a:cs typeface="Arial" panose="020B0604020202020204" pitchFamily="34" charset="0"/>
              </a:rPr>
              <a:t>att ett anställningsstöd har beviljats av Arbetsförmedlingen som styrker att deltagaren haft en anställning i önskad omfattning senast två månader efter tjänsten avslutades och därefter varat i minst 3 eller 6 (3+3) månader. I de fall det finns ett beslut om anställningsstöd på deltid men leverantören hävdar att arbetssökande säger sig vara nöjd med arbetsutbudet, ska särskilda villkor vara uppfyllda (se anteckningsfältet).</a:t>
            </a:r>
          </a:p>
          <a:p>
            <a:pPr>
              <a:spcAft>
                <a:spcPts val="1000"/>
              </a:spcAft>
              <a:buFont typeface="Arial" panose="020B0604020202020204" pitchFamily="34" charset="0"/>
              <a:buChar char="•"/>
              <a:tabLst>
                <a:tab pos="457200" algn="l"/>
              </a:tabLst>
            </a:pPr>
            <a:r>
              <a:rPr lang="sv-SE" sz="1200" dirty="0">
                <a:solidFill>
                  <a:srgbClr val="000000"/>
                </a:solidFill>
                <a:cs typeface="Arial" panose="020B0604020202020204" pitchFamily="34" charset="0"/>
              </a:rPr>
              <a:t>att deltagaren senast två månader efter avslutad tjänst registrerats i en sökandekategori som visar att deltagaren haft arbete i önskad omfattning i minst 3 eller 6 (3+3) månader. </a:t>
            </a:r>
          </a:p>
          <a:p>
            <a:pPr>
              <a:spcAft>
                <a:spcPts val="1000"/>
              </a:spcAft>
              <a:buFont typeface="Arial" panose="020B0604020202020204" pitchFamily="34" charset="0"/>
              <a:buChar char="•"/>
              <a:tabLst>
                <a:tab pos="457200" algn="l"/>
              </a:tabLst>
            </a:pPr>
            <a:r>
              <a:rPr lang="sv-SE" sz="1200" dirty="0">
                <a:solidFill>
                  <a:srgbClr val="000000"/>
                </a:solidFill>
                <a:cs typeface="Arial" panose="020B0604020202020204" pitchFamily="34" charset="0"/>
              </a:rPr>
              <a:t>Om verifiering inte kan ske via Arbetsförmedlingens systemstöd behöver intyg inkomma som visar att villkoren för resultatersättning är uppfyllda. Intygen ska vara utfärdade av arbetsgivaren och ska visa att deltagaren tillträtt en anställning under pågående tjänst eller senast två månader efter avslutad placeringsperiod och att anställningen har pågått i minst 3 eller 6 (3+3) månader. För att resultatersättning ska utgå för arbete i önskad omfattning så ska anställningen varit på deltagarens hela arbetsutbud.  </a:t>
            </a:r>
          </a:p>
          <a:p>
            <a:endParaRPr lang="sv-SE" dirty="0"/>
          </a:p>
        </p:txBody>
      </p:sp>
    </p:spTree>
    <p:extLst>
      <p:ext uri="{BB962C8B-B14F-4D97-AF65-F5344CB8AC3E}">
        <p14:creationId xmlns:p14="http://schemas.microsoft.com/office/powerpoint/2010/main" val="2649578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E7672E-7D61-C260-9719-B4AD8344DC0A}"/>
              </a:ext>
            </a:extLst>
          </p:cNvPr>
          <p:cNvSpPr>
            <a:spLocks noGrp="1"/>
          </p:cNvSpPr>
          <p:nvPr>
            <p:ph type="title"/>
          </p:nvPr>
        </p:nvSpPr>
        <p:spPr/>
        <p:txBody>
          <a:bodyPr/>
          <a:lstStyle/>
          <a:p>
            <a:r>
              <a:rPr lang="sv-SE" sz="2000" b="1" dirty="0">
                <a:effectLst/>
                <a:latin typeface="Arial" panose="020B0604020202020204" pitchFamily="34" charset="0"/>
                <a:ea typeface="Times New Roman" panose="02020603050405020304" pitchFamily="18" charset="0"/>
                <a:cs typeface="Times New Roman" panose="02020603050405020304" pitchFamily="18" charset="0"/>
              </a:rPr>
              <a:t>Villkor kring resultatersättning gällande arbete på deltid</a:t>
            </a:r>
            <a:endParaRPr lang="sv-SE" sz="2000" dirty="0"/>
          </a:p>
        </p:txBody>
      </p:sp>
      <p:sp>
        <p:nvSpPr>
          <p:cNvPr id="3" name="Platshållare för innehåll 2">
            <a:extLst>
              <a:ext uri="{FF2B5EF4-FFF2-40B4-BE49-F238E27FC236}">
                <a16:creationId xmlns:a16="http://schemas.microsoft.com/office/drawing/2014/main" id="{37C93942-44B4-3A19-7C3F-0D2B8010D3B5}"/>
              </a:ext>
            </a:extLst>
          </p:cNvPr>
          <p:cNvSpPr>
            <a:spLocks noGrp="1"/>
          </p:cNvSpPr>
          <p:nvPr>
            <p:ph idx="1"/>
          </p:nvPr>
        </p:nvSpPr>
        <p:spPr/>
        <p:txBody>
          <a:bodyPr/>
          <a:lstStyle/>
          <a:p>
            <a:pPr marL="0" indent="0">
              <a:buNone/>
            </a:pPr>
            <a:r>
              <a:rPr lang="sv-SE" sz="1400" b="1" dirty="0">
                <a:cs typeface="Times New Roman" panose="02020603050405020304" pitchFamily="18" charset="0"/>
              </a:rPr>
              <a:t>Villkor för både resultatersättning 1 och 2</a:t>
            </a:r>
          </a:p>
          <a:p>
            <a:pPr marL="0" indent="0">
              <a:buNone/>
            </a:pPr>
            <a:r>
              <a:rPr lang="sv-SE" sz="1400" dirty="0">
                <a:effectLst/>
                <a:ea typeface="Georgia" panose="02040502050405020303" pitchFamily="18" charset="0"/>
                <a:cs typeface="Times New Roman" panose="02020603050405020304" pitchFamily="18" charset="0"/>
              </a:rPr>
              <a:t>Den arbetssökande måste ha börjat arbeta minst 50% av sitt arbetsutbud under pågående tjänst eller senast 2 månader efter avslutad tjänst. Flera anställningar kan kombineras så att villkoren för resultatersättning blir uppfyllda.</a:t>
            </a:r>
          </a:p>
          <a:p>
            <a:pPr marL="0" indent="0">
              <a:buNone/>
            </a:pPr>
            <a:r>
              <a:rPr lang="sv-SE" sz="1400" dirty="0">
                <a:effectLst/>
                <a:ea typeface="Georgia" panose="02040502050405020303" pitchFamily="18" charset="0"/>
                <a:cs typeface="Times New Roman" panose="02020603050405020304" pitchFamily="18" charset="0"/>
              </a:rPr>
              <a:t>Resultatersättning, ska även godkännas, förutsatt att övriga villkor för resultatersättning är uppfyllda, för arbeten med anställningsstöd och anställningar utomlands samt för deltagare som startat eget företag utan stöd från Arbetsförmedlingen.</a:t>
            </a:r>
          </a:p>
          <a:p>
            <a:pPr marL="0" indent="0">
              <a:buNone/>
            </a:pPr>
            <a:endParaRPr lang="sv-SE" sz="1400" dirty="0">
              <a:effectLst/>
              <a:ea typeface="Georgia" panose="02040502050405020303" pitchFamily="18" charset="0"/>
              <a:cs typeface="Times New Roman" panose="02020603050405020304" pitchFamily="18" charset="0"/>
            </a:endParaRPr>
          </a:p>
          <a:p>
            <a:pPr marL="0" indent="0">
              <a:buNone/>
            </a:pPr>
            <a:r>
              <a:rPr lang="sv-SE" sz="1400" b="1" dirty="0">
                <a:cs typeface="Times New Roman" panose="02020603050405020304" pitchFamily="18" charset="0"/>
              </a:rPr>
              <a:t>Villkor gällande resultatersättning 1</a:t>
            </a:r>
          </a:p>
          <a:p>
            <a:pPr marL="0" indent="0">
              <a:buNone/>
            </a:pPr>
            <a:r>
              <a:rPr lang="sv-SE" sz="1400" dirty="0">
                <a:effectLst/>
                <a:ea typeface="Georgia" panose="02040502050405020303" pitchFamily="18" charset="0"/>
                <a:cs typeface="Times New Roman" panose="02020603050405020304" pitchFamily="18" charset="0"/>
              </a:rPr>
              <a:t>Den arbetssökande måste ha arbetat på minst 50% av sitt arbetsutbud, varje månad, under 3 månader. Under dessa 3 månader får det maximalt ha varit 2 veckors uppehåll, det vill säga två veckor där villkoren inte varit uppfyllda. Villkoren för resultatersättning måste alltid varit uppfyllda under 3 månader så vid uppehåll behöver dessa månader vara uppfyllda exklusive uppehållet.</a:t>
            </a:r>
          </a:p>
        </p:txBody>
      </p:sp>
    </p:spTree>
    <p:extLst>
      <p:ext uri="{BB962C8B-B14F-4D97-AF65-F5344CB8AC3E}">
        <p14:creationId xmlns:p14="http://schemas.microsoft.com/office/powerpoint/2010/main" val="41354447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E7672E-7D61-C260-9719-B4AD8344DC0A}"/>
              </a:ext>
            </a:extLst>
          </p:cNvPr>
          <p:cNvSpPr>
            <a:spLocks noGrp="1"/>
          </p:cNvSpPr>
          <p:nvPr>
            <p:ph type="title"/>
          </p:nvPr>
        </p:nvSpPr>
        <p:spPr/>
        <p:txBody>
          <a:bodyPr/>
          <a:lstStyle/>
          <a:p>
            <a:r>
              <a:rPr lang="sv-SE" sz="2000" b="1" dirty="0">
                <a:effectLst/>
                <a:latin typeface="Arial" panose="020B0604020202020204" pitchFamily="34" charset="0"/>
                <a:ea typeface="Times New Roman" panose="02020603050405020304" pitchFamily="18" charset="0"/>
                <a:cs typeface="Times New Roman" panose="02020603050405020304" pitchFamily="18" charset="0"/>
              </a:rPr>
              <a:t>Villkor kring resultatersättning gällande arbete på deltid, forts.</a:t>
            </a:r>
            <a:endParaRPr lang="sv-SE" sz="2000" dirty="0"/>
          </a:p>
        </p:txBody>
      </p:sp>
      <p:sp>
        <p:nvSpPr>
          <p:cNvPr id="3" name="Platshållare för innehåll 2">
            <a:extLst>
              <a:ext uri="{FF2B5EF4-FFF2-40B4-BE49-F238E27FC236}">
                <a16:creationId xmlns:a16="http://schemas.microsoft.com/office/drawing/2014/main" id="{37C93942-44B4-3A19-7C3F-0D2B8010D3B5}"/>
              </a:ext>
            </a:extLst>
          </p:cNvPr>
          <p:cNvSpPr>
            <a:spLocks noGrp="1"/>
          </p:cNvSpPr>
          <p:nvPr>
            <p:ph idx="1"/>
          </p:nvPr>
        </p:nvSpPr>
        <p:spPr/>
        <p:txBody>
          <a:bodyPr/>
          <a:lstStyle/>
          <a:p>
            <a:pPr marL="0" indent="0">
              <a:lnSpc>
                <a:spcPts val="1400"/>
              </a:lnSpc>
              <a:buNone/>
            </a:pPr>
            <a:r>
              <a:rPr lang="sv-SE" sz="1400" b="1" dirty="0">
                <a:cs typeface="Times New Roman" panose="02020603050405020304" pitchFamily="18" charset="0"/>
              </a:rPr>
              <a:t>Villkor gällande resultatersättning 2</a:t>
            </a:r>
          </a:p>
          <a:p>
            <a:pPr marL="0" indent="0">
              <a:buNone/>
            </a:pPr>
            <a:r>
              <a:rPr lang="sv-SE" sz="1400" dirty="0">
                <a:effectLst/>
                <a:ea typeface="Georgia" panose="02040502050405020303" pitchFamily="18" charset="0"/>
                <a:cs typeface="Times New Roman" panose="02020603050405020304" pitchFamily="18" charset="0"/>
              </a:rPr>
              <a:t>Den arbetssökande måste ha arbetat på minst 50% av sitt arbetsutbud, varje månad, under 6 månader. Dessa 6 månader, kan dock vara 3+3 månader, där resultatersättning 2 handlar om den andra 3-månaders perioden. Under varje 3 månaders period får det ha varit max 2 veckors uppehåll, det vill säga två veckor där villkoren inte varit uppfyllda. Ett av dessa uppehåll kan vara mellan första och andra 3 månaders perioden. Villkoren för resultatersättning måste alltid varit uppfyllda under 6 (3+3) månader så vid uppehåll behöver dessa månader vara uppfyllda exklusive uppehållet.</a:t>
            </a:r>
          </a:p>
          <a:p>
            <a:pPr marL="0" indent="0">
              <a:buNone/>
            </a:pPr>
            <a:r>
              <a:rPr lang="sv-SE" sz="1400" dirty="0">
                <a:effectLst/>
                <a:ea typeface="Georgia" panose="02040502050405020303" pitchFamily="18" charset="0"/>
                <a:cs typeface="Times New Roman" panose="02020603050405020304" pitchFamily="18" charset="0"/>
              </a:rPr>
              <a:t>Uppehållet mellan resultatersättning 1 och 2 kan vara större än 2 veckor, då måste dock arbetet som ligger till grund för resultatersättning 2 startat senast 2 månader efter avslutad </a:t>
            </a:r>
            <a:r>
              <a:rPr lang="sv-SE" sz="1400" dirty="0">
                <a:cs typeface="Times New Roman" panose="02020603050405020304" pitchFamily="18" charset="0"/>
              </a:rPr>
              <a:t>tjänst. Vid mindre än 2 veckors glapp så ses arbetet som sammanhängande</a:t>
            </a:r>
          </a:p>
        </p:txBody>
      </p:sp>
    </p:spTree>
    <p:extLst>
      <p:ext uri="{BB962C8B-B14F-4D97-AF65-F5344CB8AC3E}">
        <p14:creationId xmlns:p14="http://schemas.microsoft.com/office/powerpoint/2010/main" val="3216526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1A8701-7F8F-923E-6C5B-03B93A8CF65C}"/>
              </a:ext>
            </a:extLst>
          </p:cNvPr>
          <p:cNvSpPr>
            <a:spLocks noGrp="1"/>
          </p:cNvSpPr>
          <p:nvPr>
            <p:ph type="title"/>
          </p:nvPr>
        </p:nvSpPr>
        <p:spPr/>
        <p:txBody>
          <a:bodyPr/>
          <a:lstStyle/>
          <a:p>
            <a:r>
              <a:rPr lang="sv-SE" sz="2000" dirty="0">
                <a:ea typeface="Georgia" panose="02040502050405020303" pitchFamily="18" charset="0"/>
                <a:cs typeface="Times New Roman" panose="02020603050405020304" pitchFamily="18" charset="0"/>
              </a:rPr>
              <a:t>Verifiering av villkoren gällande r</a:t>
            </a:r>
            <a:r>
              <a:rPr lang="sv-SE" sz="2000" dirty="0">
                <a:effectLst/>
                <a:ea typeface="Georgia" panose="02040502050405020303" pitchFamily="18" charset="0"/>
                <a:cs typeface="Times New Roman" panose="02020603050405020304" pitchFamily="18" charset="0"/>
              </a:rPr>
              <a:t>esultatersättning - arbete på deltid</a:t>
            </a:r>
            <a:endParaRPr lang="sv-SE" sz="2000" dirty="0"/>
          </a:p>
        </p:txBody>
      </p:sp>
      <p:sp>
        <p:nvSpPr>
          <p:cNvPr id="3" name="Platshållare för innehåll 2">
            <a:extLst>
              <a:ext uri="{FF2B5EF4-FFF2-40B4-BE49-F238E27FC236}">
                <a16:creationId xmlns:a16="http://schemas.microsoft.com/office/drawing/2014/main" id="{39793C33-69E5-568B-5C25-3BA958F3DD2E}"/>
              </a:ext>
            </a:extLst>
          </p:cNvPr>
          <p:cNvSpPr>
            <a:spLocks noGrp="1"/>
          </p:cNvSpPr>
          <p:nvPr>
            <p:ph idx="1"/>
          </p:nvPr>
        </p:nvSpPr>
        <p:spPr/>
        <p:txBody>
          <a:bodyPr/>
          <a:lstStyle/>
          <a:p>
            <a:pPr marL="0" indent="0">
              <a:lnSpc>
                <a:spcPts val="1400"/>
              </a:lnSpc>
              <a:spcAft>
                <a:spcPts val="1000"/>
              </a:spcAft>
              <a:buNone/>
              <a:tabLst>
                <a:tab pos="457200" algn="l"/>
              </a:tabLst>
            </a:pPr>
            <a:r>
              <a:rPr lang="sv-SE" sz="1400" dirty="0">
                <a:effectLst/>
                <a:ea typeface="Georgia" panose="02040502050405020303" pitchFamily="18" charset="0"/>
                <a:cs typeface="Times New Roman" panose="02020603050405020304" pitchFamily="18" charset="0"/>
              </a:rPr>
              <a:t>Resultatersättning för arbete på deltid </a:t>
            </a:r>
            <a:r>
              <a:rPr lang="sv-SE" sz="1400" b="1" dirty="0">
                <a:effectLst/>
                <a:ea typeface="Georgia" panose="02040502050405020303" pitchFamily="18" charset="0"/>
                <a:cs typeface="Times New Roman" panose="02020603050405020304" pitchFamily="18" charset="0"/>
              </a:rPr>
              <a:t>kan verifieras </a:t>
            </a:r>
            <a:r>
              <a:rPr lang="sv-SE" sz="1400" dirty="0">
                <a:effectLst/>
                <a:ea typeface="Georgia" panose="02040502050405020303" pitchFamily="18" charset="0"/>
                <a:cs typeface="Times New Roman" panose="02020603050405020304" pitchFamily="18" charset="0"/>
              </a:rPr>
              <a:t>på följande sätt (det räcker om en av punkterna är uppfyllda): </a:t>
            </a:r>
          </a:p>
          <a:p>
            <a:pPr lvl="0" fontAlgn="base">
              <a:tabLst>
                <a:tab pos="457200" algn="l"/>
              </a:tabLst>
            </a:pPr>
            <a:r>
              <a:rPr lang="sv-SE" sz="1400" dirty="0">
                <a:cs typeface="Times New Roman" panose="02020603050405020304" pitchFamily="18" charset="0"/>
              </a:rPr>
              <a:t>Verifiering kan ske via Arbetsförmedlingens systemstöd på de tre sätt som finns beskrivna nedan. Detta ska vara styrk från under pågående tjänst eller senast två månader efter tjänsten avslutats och sedan fortsatt under 3 eller 6 (3+3) månader. ​</a:t>
            </a:r>
          </a:p>
          <a:p>
            <a:pPr lvl="1" fontAlgn="base">
              <a:spcBef>
                <a:spcPts val="525"/>
              </a:spcBef>
            </a:pPr>
            <a:r>
              <a:rPr lang="sv-SE" sz="1200" dirty="0">
                <a:cs typeface="Times New Roman" panose="02020603050405020304" pitchFamily="18" charset="0"/>
              </a:rPr>
              <a:t>avregistrerats från Arbetsförmedlingen utifrån orsak arbete​</a:t>
            </a:r>
          </a:p>
          <a:p>
            <a:pPr lvl="1" fontAlgn="base">
              <a:spcBef>
                <a:spcPts val="525"/>
              </a:spcBef>
            </a:pPr>
            <a:r>
              <a:rPr lang="sv-SE" sz="1200" dirty="0">
                <a:cs typeface="Times New Roman" panose="02020603050405020304" pitchFamily="18" charset="0"/>
              </a:rPr>
              <a:t>varit registrerad i en sökandekategori som visar att den arbetssökande haft arbete i önskad omfattning.​</a:t>
            </a:r>
          </a:p>
          <a:p>
            <a:pPr lvl="1" fontAlgn="base">
              <a:spcBef>
                <a:spcPts val="525"/>
              </a:spcBef>
            </a:pPr>
            <a:r>
              <a:rPr lang="sv-SE" sz="1200" dirty="0">
                <a:cs typeface="Times New Roman" panose="02020603050405020304" pitchFamily="18" charset="0"/>
              </a:rPr>
              <a:t>haft ett beslut om anställningsstöd där omfattningen visar att arbetet varit på minst 50% av den arbetssökandes arbetsutbud​</a:t>
            </a:r>
          </a:p>
          <a:p>
            <a:pPr fontAlgn="base"/>
            <a:r>
              <a:rPr lang="sv-SE" sz="1400" dirty="0">
                <a:cs typeface="Times New Roman" panose="02020603050405020304" pitchFamily="18" charset="0"/>
              </a:rPr>
              <a:t>Om </a:t>
            </a:r>
            <a:r>
              <a:rPr lang="sv-SE" sz="1400" dirty="0">
                <a:solidFill>
                  <a:srgbClr val="000000"/>
                </a:solidFill>
                <a:effectLst/>
                <a:ea typeface="Times New Roman" panose="02020603050405020304" pitchFamily="18" charset="0"/>
                <a:cs typeface="Arial" panose="020B0604020202020204" pitchFamily="34" charset="0"/>
              </a:rPr>
              <a:t>verifiering inte kan ske via Arbetsförmedlingens systemstöd behöver intyg inkomma som visar att den arbetssökande har arbetat minst 50% av sitt arbetsutbud i 3 eller 6 (3+3) månader (minst 50% i snitt varje månad). Intyg ska vara utfärdade av arbetsgivaren och ska visa att deltagaren tillträtt en anställning under tiden i tjänsten eller senast två månader efter avslutad tjänst och att anställningen varat i minst 3 eller 6 (3+3) månader.</a:t>
            </a:r>
            <a:r>
              <a:rPr lang="sv-SE" sz="1400" dirty="0">
                <a:solidFill>
                  <a:srgbClr val="000000"/>
                </a:solidFill>
                <a:ea typeface="Times New Roman" panose="02020603050405020304" pitchFamily="18" charset="0"/>
              </a:rPr>
              <a:t> </a:t>
            </a:r>
            <a:endParaRPr lang="sv-SE" sz="1400" dirty="0"/>
          </a:p>
          <a:p>
            <a:pPr marL="0" indent="0">
              <a:buNone/>
            </a:pPr>
            <a:endParaRPr lang="sv-SE" dirty="0"/>
          </a:p>
        </p:txBody>
      </p:sp>
    </p:spTree>
    <p:extLst>
      <p:ext uri="{BB962C8B-B14F-4D97-AF65-F5344CB8AC3E}">
        <p14:creationId xmlns:p14="http://schemas.microsoft.com/office/powerpoint/2010/main" val="21964387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43DC9C-BF7A-21D2-0763-F443243EE0AC}"/>
              </a:ext>
            </a:extLst>
          </p:cNvPr>
          <p:cNvSpPr>
            <a:spLocks noGrp="1"/>
          </p:cNvSpPr>
          <p:nvPr>
            <p:ph type="title"/>
          </p:nvPr>
        </p:nvSpPr>
        <p:spPr/>
        <p:txBody>
          <a:bodyPr/>
          <a:lstStyle/>
          <a:p>
            <a:r>
              <a:rPr lang="sv-SE" sz="2000" dirty="0">
                <a:cs typeface="Times New Roman" panose="02020603050405020304" pitchFamily="18" charset="0"/>
              </a:rPr>
              <a:t>Kan resultatersättning beviljas för en anställning som den sökande påbörjat innan tjänsten?</a:t>
            </a:r>
            <a:endParaRPr lang="sv-SE" sz="2000" dirty="0"/>
          </a:p>
        </p:txBody>
      </p:sp>
      <p:sp>
        <p:nvSpPr>
          <p:cNvPr id="3" name="Platshållare för innehåll 2">
            <a:extLst>
              <a:ext uri="{FF2B5EF4-FFF2-40B4-BE49-F238E27FC236}">
                <a16:creationId xmlns:a16="http://schemas.microsoft.com/office/drawing/2014/main" id="{465B66C8-77D9-B7B6-BD5E-893612BC52E4}"/>
              </a:ext>
            </a:extLst>
          </p:cNvPr>
          <p:cNvSpPr>
            <a:spLocks noGrp="1"/>
          </p:cNvSpPr>
          <p:nvPr>
            <p:ph idx="1"/>
          </p:nvPr>
        </p:nvSpPr>
        <p:spPr/>
        <p:txBody>
          <a:bodyPr/>
          <a:lstStyle/>
          <a:p>
            <a:pPr marL="0" indent="0">
              <a:buNone/>
            </a:pPr>
            <a:r>
              <a:rPr lang="sv-SE" sz="1200" dirty="0">
                <a:cs typeface="Times New Roman" panose="02020603050405020304" pitchFamily="18" charset="0"/>
              </a:rPr>
              <a:t>Om anställningen tillträddes innan förmedlingsinsatsen rusta och matcha 2 startade måste det ha skett en märkbar förändring under tiden i tjänsten eller senast två månader efter tjänsten avslutades. </a:t>
            </a:r>
          </a:p>
          <a:p>
            <a:pPr marL="0" indent="0">
              <a:buNone/>
            </a:pPr>
            <a:endParaRPr lang="sv-SE" sz="1200" dirty="0">
              <a:cs typeface="Times New Roman" panose="02020603050405020304" pitchFamily="18" charset="0"/>
            </a:endParaRPr>
          </a:p>
          <a:p>
            <a:pPr marL="0" indent="0">
              <a:buNone/>
            </a:pPr>
            <a:r>
              <a:rPr lang="sv-SE" sz="1200" dirty="0">
                <a:cs typeface="Times New Roman" panose="02020603050405020304" pitchFamily="18" charset="0"/>
              </a:rPr>
              <a:t>En märkbar förändring i anställningsförhållandet är exempelvis:</a:t>
            </a:r>
          </a:p>
          <a:p>
            <a:r>
              <a:rPr lang="sv-SE" sz="1200" dirty="0">
                <a:cs typeface="Times New Roman" panose="02020603050405020304" pitchFamily="18" charset="0"/>
              </a:rPr>
              <a:t>1. om en tidsbegränsad anställning övergår till en tillsvidareanställning</a:t>
            </a:r>
          </a:p>
          <a:p>
            <a:r>
              <a:rPr lang="sv-SE" sz="1200" dirty="0">
                <a:cs typeface="Times New Roman" panose="02020603050405020304" pitchFamily="18" charset="0"/>
              </a:rPr>
              <a:t>2. om den pågående anställningen avslutas och deltagaren får en ny anställning (hos samma eller hos en annan arbetsgivare)</a:t>
            </a:r>
          </a:p>
          <a:p>
            <a:r>
              <a:rPr lang="sv-SE" sz="1200" dirty="0">
                <a:cs typeface="Times New Roman" panose="02020603050405020304" pitchFamily="18" charset="0"/>
              </a:rPr>
              <a:t>3. om omfattningen av deltagarens behovsanställning ökar</a:t>
            </a:r>
          </a:p>
          <a:p>
            <a:r>
              <a:rPr lang="sv-SE" sz="1200" dirty="0">
                <a:cs typeface="Times New Roman" panose="02020603050405020304" pitchFamily="18" charset="0"/>
              </a:rPr>
              <a:t>4. om omfattningen av en deltidsanställning utökas</a:t>
            </a:r>
          </a:p>
          <a:p>
            <a:endParaRPr lang="sv-SE" sz="1200" dirty="0">
              <a:cs typeface="Times New Roman" panose="02020603050405020304" pitchFamily="18" charset="0"/>
            </a:endParaRPr>
          </a:p>
          <a:p>
            <a:pPr marL="0" indent="0">
              <a:buNone/>
            </a:pPr>
            <a:r>
              <a:rPr lang="sv-SE" sz="1200" dirty="0">
                <a:cs typeface="Times New Roman" panose="02020603050405020304" pitchFamily="18" charset="0"/>
              </a:rPr>
              <a:t>Kommentar till punkt 3–4:  omfattningen av arbetstiden behöver ha ökat i en sådan omfattning att nästa nivå av resultatersättning nås. </a:t>
            </a:r>
          </a:p>
          <a:p>
            <a:pPr marL="0" indent="0">
              <a:buNone/>
            </a:pPr>
            <a:r>
              <a:rPr lang="sv-SE" sz="1200" dirty="0">
                <a:cs typeface="Times New Roman" panose="02020603050405020304" pitchFamily="18" charset="0"/>
              </a:rPr>
              <a:t>Arbetade deltagaren mindre än 50 % av sitt arbetsutbud när tjänsten startade kan villkoren för resultatersättning vara uppfyllda först när deltagaren börjar arbeta minst 50 % av sitt arbetsutbud varje månad.</a:t>
            </a:r>
          </a:p>
          <a:p>
            <a:pPr marL="0" indent="0">
              <a:buNone/>
            </a:pPr>
            <a:r>
              <a:rPr lang="sv-SE" sz="1200" dirty="0">
                <a:cs typeface="Times New Roman" panose="02020603050405020304" pitchFamily="18" charset="0"/>
              </a:rPr>
              <a:t>Arbetade deltagaren mer än 50 % av sitt arbetsutbud när tjänsten startade kan villkoren för resultatersättning vara uppfyllda först när deltagaren anser att arbetet uppgår till önskad omfattning.</a:t>
            </a:r>
          </a:p>
          <a:p>
            <a:pPr marL="0" indent="0">
              <a:buNone/>
            </a:pPr>
            <a:endParaRPr lang="sv-SE" sz="2800" dirty="0">
              <a:effectLst/>
              <a:latin typeface="Georgia" panose="02040502050405020303" pitchFamily="18" charset="0"/>
              <a:ea typeface="Georgia" panose="02040502050405020303" pitchFamily="18" charset="0"/>
              <a:cs typeface="Times New Roman" panose="02020603050405020304" pitchFamily="18" charset="0"/>
            </a:endParaRPr>
          </a:p>
          <a:p>
            <a:pPr marL="0" indent="0">
              <a:buNone/>
            </a:pPr>
            <a:endParaRPr lang="sv-SE" dirty="0"/>
          </a:p>
        </p:txBody>
      </p:sp>
    </p:spTree>
    <p:extLst>
      <p:ext uri="{BB962C8B-B14F-4D97-AF65-F5344CB8AC3E}">
        <p14:creationId xmlns:p14="http://schemas.microsoft.com/office/powerpoint/2010/main" val="1369198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EF5CBC-DF82-DA4B-ABB3-2C5E73088736}"/>
              </a:ext>
            </a:extLst>
          </p:cNvPr>
          <p:cNvSpPr>
            <a:spLocks noGrp="1"/>
          </p:cNvSpPr>
          <p:nvPr>
            <p:ph type="title"/>
          </p:nvPr>
        </p:nvSpPr>
        <p:spPr/>
        <p:txBody>
          <a:bodyPr/>
          <a:lstStyle/>
          <a:p>
            <a:r>
              <a:rPr lang="sv-SE" sz="2000" b="1" dirty="0">
                <a:effectLst/>
                <a:latin typeface="Arial" panose="020B0604020202020204" pitchFamily="34" charset="0"/>
                <a:ea typeface="Times New Roman" panose="02020603050405020304" pitchFamily="18" charset="0"/>
                <a:cs typeface="Times New Roman" panose="02020603050405020304" pitchFamily="18" charset="0"/>
              </a:rPr>
              <a:t>Villkor kring resultatersättning gällande utbildning</a:t>
            </a:r>
            <a:endParaRPr lang="sv-SE" sz="2000" dirty="0"/>
          </a:p>
        </p:txBody>
      </p:sp>
      <p:sp>
        <p:nvSpPr>
          <p:cNvPr id="3" name="Platshållare för innehåll 2">
            <a:extLst>
              <a:ext uri="{FF2B5EF4-FFF2-40B4-BE49-F238E27FC236}">
                <a16:creationId xmlns:a16="http://schemas.microsoft.com/office/drawing/2014/main" id="{40CDC197-E9B5-39CE-0B54-D8B1C42F8294}"/>
              </a:ext>
            </a:extLst>
          </p:cNvPr>
          <p:cNvSpPr>
            <a:spLocks noGrp="1"/>
          </p:cNvSpPr>
          <p:nvPr>
            <p:ph idx="1"/>
          </p:nvPr>
        </p:nvSpPr>
        <p:spPr>
          <a:xfrm>
            <a:off x="576002" y="763480"/>
            <a:ext cx="7421825" cy="3736520"/>
          </a:xfrm>
        </p:spPr>
        <p:txBody>
          <a:bodyPr/>
          <a:lstStyle/>
          <a:p>
            <a:pPr marL="0" indent="0">
              <a:spcBef>
                <a:spcPts val="0"/>
              </a:spcBef>
              <a:spcAft>
                <a:spcPts val="1000"/>
              </a:spcAft>
              <a:buNone/>
            </a:pPr>
            <a:r>
              <a:rPr lang="sv-SE" sz="1400" b="1" dirty="0">
                <a:effectLst/>
                <a:ea typeface="Georgia" panose="02040502050405020303" pitchFamily="18" charset="0"/>
                <a:cs typeface="Times New Roman" panose="02020603050405020304" pitchFamily="18" charset="0"/>
              </a:rPr>
              <a:t>Villkor för både resultatersättning 1 och 2</a:t>
            </a:r>
            <a:r>
              <a:rPr lang="sv-SE" sz="1400" b="1" u="sng" dirty="0">
                <a:effectLst/>
                <a:ea typeface="Georgia" panose="02040502050405020303" pitchFamily="18" charset="0"/>
                <a:cs typeface="Times New Roman" panose="02020603050405020304" pitchFamily="18" charset="0"/>
              </a:rPr>
              <a:t>​</a:t>
            </a:r>
            <a:endParaRPr lang="sv-SE" sz="1400" b="1" dirty="0">
              <a:effectLst/>
              <a:ea typeface="Georgia" panose="02040502050405020303" pitchFamily="18" charset="0"/>
              <a:cs typeface="Times New Roman" panose="02020603050405020304" pitchFamily="18" charset="0"/>
            </a:endParaRPr>
          </a:p>
          <a:p>
            <a:pPr marL="0" indent="0" fontAlgn="base">
              <a:spcBef>
                <a:spcPts val="0"/>
              </a:spcBef>
              <a:buNone/>
            </a:pPr>
            <a:r>
              <a:rPr lang="sv-SE" sz="1200" dirty="0">
                <a:solidFill>
                  <a:srgbClr val="000000"/>
                </a:solidFill>
                <a:effectLst/>
                <a:ea typeface="Times New Roman" panose="02020603050405020304" pitchFamily="18" charset="0"/>
                <a:cs typeface="Arial" panose="020B0604020202020204" pitchFamily="34" charset="0"/>
              </a:rPr>
              <a:t>Den arbetssökande måste, på hela sitt arbetsutbud, ha påbörjat utbildning som kan generera resultatersättning, under pågående tjänst eller senast 2 månader efter avslutad tjänst. Alternativt ansökt till utbildning som kan generera resultatersättning, under pågående tjänst eller senast 2 månader efter avslutad tjänst. Vid byte av leverantör kan resultatersättning endast utgå till den leverantör som deltagaren var placerad hos när utbildningen som ligger till grund för resultatersättningen startade.</a:t>
            </a:r>
          </a:p>
          <a:p>
            <a:pPr marL="0" indent="0" fontAlgn="base">
              <a:buNone/>
            </a:pPr>
            <a:r>
              <a:rPr lang="sv-SE" sz="1200" dirty="0">
                <a:solidFill>
                  <a:srgbClr val="000000"/>
                </a:solidFill>
                <a:effectLst/>
                <a:ea typeface="Times New Roman" panose="02020603050405020304" pitchFamily="18" charset="0"/>
                <a:cs typeface="Arial" panose="020B0604020202020204" pitchFamily="34" charset="0"/>
              </a:rPr>
              <a:t>Flera utbildningar kan kombineras så att villkoren för resultatersättning blir uppfyllda. </a:t>
            </a:r>
            <a:r>
              <a:rPr lang="sv-SE" sz="1200" dirty="0">
                <a:effectLst/>
                <a:ea typeface="Times New Roman" panose="02020603050405020304" pitchFamily="18" charset="0"/>
                <a:cs typeface="Times New Roman" panose="02020603050405020304" pitchFamily="18" charset="0"/>
              </a:rPr>
              <a:t>​</a:t>
            </a:r>
            <a:r>
              <a:rPr lang="sv-SE" sz="1200" dirty="0">
                <a:solidFill>
                  <a:srgbClr val="000000"/>
                </a:solidFill>
                <a:effectLst/>
                <a:ea typeface="Times New Roman" panose="02020603050405020304" pitchFamily="18" charset="0"/>
                <a:cs typeface="Arial" panose="020B0604020202020204" pitchFamily="34" charset="0"/>
              </a:rPr>
              <a:t>Det finns inget krav på att deltagaren har genomfört utbildningen med godkänt studieresultat.</a:t>
            </a:r>
            <a:endParaRPr lang="sv-SE" sz="1200" u="sng" dirty="0">
              <a:effectLst/>
              <a:ea typeface="Georgia" panose="02040502050405020303" pitchFamily="18" charset="0"/>
              <a:cs typeface="Times New Roman" panose="02020603050405020304" pitchFamily="18" charset="0"/>
            </a:endParaRPr>
          </a:p>
          <a:p>
            <a:pPr marL="0" indent="0" fontAlgn="base">
              <a:buNone/>
            </a:pPr>
            <a:endParaRPr lang="sv-SE" sz="1200" dirty="0">
              <a:solidFill>
                <a:srgbClr val="000000"/>
              </a:solidFill>
              <a:effectLst/>
              <a:ea typeface="Times New Roman" panose="02020603050405020304" pitchFamily="18" charset="0"/>
              <a:cs typeface="Arial" panose="020B0604020202020204" pitchFamily="34" charset="0"/>
            </a:endParaRPr>
          </a:p>
          <a:p>
            <a:pPr marL="0" indent="0" fontAlgn="base">
              <a:buNone/>
            </a:pPr>
            <a:r>
              <a:rPr lang="sv-SE" sz="1200" dirty="0">
                <a:solidFill>
                  <a:srgbClr val="000000"/>
                </a:solidFill>
                <a:effectLst/>
                <a:ea typeface="Times New Roman" panose="02020603050405020304" pitchFamily="18" charset="0"/>
                <a:cs typeface="Arial" panose="020B0604020202020204" pitchFamily="34" charset="0"/>
              </a:rPr>
              <a:t>Resultatersättning kan utgå för dessa studier, förutsatt att övriga villkor för resultatersättning är uppfyllda:</a:t>
            </a:r>
            <a:r>
              <a:rPr lang="sv-SE" sz="1200" dirty="0">
                <a:effectLst/>
                <a:ea typeface="Times New Roman" panose="02020603050405020304" pitchFamily="18" charset="0"/>
                <a:cs typeface="Times New Roman" panose="02020603050405020304" pitchFamily="18" charset="0"/>
              </a:rPr>
              <a:t>​</a:t>
            </a:r>
            <a:endParaRPr lang="sv-SE" sz="1200" dirty="0">
              <a:effectLst/>
              <a:ea typeface="Georgia" panose="02040502050405020303" pitchFamily="18" charset="0"/>
              <a:cs typeface="Times New Roman" panose="02020603050405020304" pitchFamily="18" charset="0"/>
            </a:endParaRPr>
          </a:p>
          <a:p>
            <a:pPr lvl="0" fontAlgn="base">
              <a:lnSpc>
                <a:spcPts val="1400"/>
              </a:lnSpc>
            </a:pPr>
            <a:r>
              <a:rPr lang="sv-SE" sz="1200" dirty="0">
                <a:cs typeface="Times New Roman" panose="02020603050405020304" pitchFamily="18" charset="0"/>
              </a:rPr>
              <a:t>CSN-berättigande utbildning på grundläggande, gymnasial eller eftergymnasial nivå, alternativt särvux, ​ </a:t>
            </a:r>
          </a:p>
          <a:p>
            <a:pPr lvl="0" fontAlgn="base">
              <a:lnSpc>
                <a:spcPts val="1400"/>
              </a:lnSpc>
            </a:pPr>
            <a:r>
              <a:rPr lang="sv-SE" sz="1200" dirty="0">
                <a:cs typeface="Times New Roman" panose="02020603050405020304" pitchFamily="18" charset="0"/>
              </a:rPr>
              <a:t>CSN-berättigande utbildning på grundläggande, gymnasial eller eftergymnasial nivå, alternativt särvux, som sammantaget under tidsperioden omfattar minst 75 % av deltagarens arbetsutbud och där resterande andel av deltagarens arbetsutbud utgörs av svenska för invandrare (</a:t>
            </a:r>
            <a:r>
              <a:rPr lang="sv-SE" sz="1200" dirty="0" err="1">
                <a:cs typeface="Times New Roman" panose="02020603050405020304" pitchFamily="18" charset="0"/>
              </a:rPr>
              <a:t>sfi</a:t>
            </a:r>
            <a:r>
              <a:rPr lang="sv-SE" sz="1200" dirty="0">
                <a:cs typeface="Times New Roman" panose="02020603050405020304" pitchFamily="18" charset="0"/>
              </a:rPr>
              <a:t>) eller samhällsorientering enligt lagen (2013:156) om samhällsorientering för vissa nyanlända invandrare​ </a:t>
            </a:r>
          </a:p>
          <a:p>
            <a:pPr lvl="0" fontAlgn="base">
              <a:lnSpc>
                <a:spcPts val="1400"/>
              </a:lnSpc>
            </a:pPr>
            <a:r>
              <a:rPr lang="sv-SE" sz="1200" dirty="0">
                <a:cs typeface="Times New Roman" panose="02020603050405020304" pitchFamily="18" charset="0"/>
              </a:rPr>
              <a:t>Utbildning </a:t>
            </a:r>
            <a:r>
              <a:rPr lang="sv-SE" sz="1200" dirty="0">
                <a:solidFill>
                  <a:srgbClr val="000000"/>
                </a:solidFill>
                <a:effectLst/>
                <a:ea typeface="Times New Roman" panose="02020603050405020304" pitchFamily="18" charset="0"/>
                <a:cs typeface="Arial" panose="020B0604020202020204" pitchFamily="34" charset="0"/>
              </a:rPr>
              <a:t>som kombinerar eller integrerar CSN-berättigande utbildning med </a:t>
            </a:r>
            <a:r>
              <a:rPr lang="sv-SE" sz="1200" dirty="0" err="1">
                <a:solidFill>
                  <a:srgbClr val="000000"/>
                </a:solidFill>
                <a:effectLst/>
                <a:ea typeface="Times New Roman" panose="02020603050405020304" pitchFamily="18" charset="0"/>
                <a:cs typeface="Arial" panose="020B0604020202020204" pitchFamily="34" charset="0"/>
              </a:rPr>
              <a:t>sfi</a:t>
            </a:r>
            <a:r>
              <a:rPr lang="sv-SE" sz="1200" dirty="0">
                <a:solidFill>
                  <a:srgbClr val="000000"/>
                </a:solidFill>
                <a:effectLst/>
                <a:ea typeface="Times New Roman" panose="02020603050405020304" pitchFamily="18" charset="0"/>
                <a:cs typeface="Arial" panose="020B0604020202020204" pitchFamily="34" charset="0"/>
              </a:rPr>
              <a:t>.</a:t>
            </a:r>
            <a:r>
              <a:rPr lang="sv-SE" sz="1200" dirty="0">
                <a:effectLst/>
                <a:ea typeface="Times New Roman" panose="02020603050405020304" pitchFamily="18" charset="0"/>
                <a:cs typeface="Times New Roman" panose="02020603050405020304" pitchFamily="18" charset="0"/>
              </a:rPr>
              <a:t>​</a:t>
            </a:r>
            <a:r>
              <a:rPr lang="sv-SE" sz="1000" dirty="0">
                <a:ea typeface="Georgia" panose="02040502050405020303" pitchFamily="18" charset="0"/>
                <a:cs typeface="Times New Roman" panose="02020603050405020304" pitchFamily="18" charset="0"/>
              </a:rPr>
              <a:t>.</a:t>
            </a:r>
          </a:p>
        </p:txBody>
      </p:sp>
      <p:sp>
        <p:nvSpPr>
          <p:cNvPr id="4" name="textruta 3">
            <a:extLst>
              <a:ext uri="{FF2B5EF4-FFF2-40B4-BE49-F238E27FC236}">
                <a16:creationId xmlns:a16="http://schemas.microsoft.com/office/drawing/2014/main" id="{B1753EA3-5736-3B8E-598B-990429A6E388}"/>
              </a:ext>
            </a:extLst>
          </p:cNvPr>
          <p:cNvSpPr txBox="1"/>
          <p:nvPr/>
        </p:nvSpPr>
        <p:spPr>
          <a:xfrm>
            <a:off x="575043" y="4280393"/>
            <a:ext cx="7421825" cy="400110"/>
          </a:xfrm>
          <a:prstGeom prst="rect">
            <a:avLst/>
          </a:prstGeom>
          <a:noFill/>
          <a:ln w="28575">
            <a:solidFill>
              <a:srgbClr val="00005A"/>
            </a:solidFill>
          </a:ln>
        </p:spPr>
        <p:txBody>
          <a:bodyPr wrap="square">
            <a:spAutoFit/>
          </a:bodyPr>
          <a:lstStyle/>
          <a:p>
            <a:pPr marL="0" indent="0">
              <a:spcBef>
                <a:spcPts val="0"/>
              </a:spcBef>
              <a:buNone/>
            </a:pPr>
            <a:r>
              <a:rPr lang="sv-SE" sz="1000" dirty="0">
                <a:effectLst/>
                <a:ea typeface="Georgia" panose="02040502050405020303" pitchFamily="18" charset="0"/>
                <a:cs typeface="Times New Roman" panose="02020603050405020304" pitchFamily="18" charset="0"/>
              </a:rPr>
              <a:t>OBS! Resultatersättning kan aldrig utgå för </a:t>
            </a:r>
            <a:r>
              <a:rPr lang="sv-SE" sz="1000" dirty="0">
                <a:ea typeface="Georgia" panose="02040502050405020303" pitchFamily="18" charset="0"/>
                <a:cs typeface="Times New Roman" panose="02020603050405020304" pitchFamily="18" charset="0"/>
              </a:rPr>
              <a:t>Arbetsförmedlingens </a:t>
            </a:r>
            <a:r>
              <a:rPr lang="sv-SE" sz="1000" dirty="0">
                <a:effectLst/>
                <a:ea typeface="Georgia" panose="02040502050405020303" pitchFamily="18" charset="0"/>
                <a:cs typeface="Times New Roman" panose="02020603050405020304" pitchFamily="18" charset="0"/>
              </a:rPr>
              <a:t>upphandlade arbetsmarknadsutbildningar</a:t>
            </a:r>
            <a:r>
              <a:rPr lang="sv-SE" sz="1000" dirty="0">
                <a:ea typeface="Georgia" panose="02040502050405020303" pitchFamily="18" charset="0"/>
                <a:cs typeface="Times New Roman" panose="02020603050405020304" pitchFamily="18" charset="0"/>
              </a:rPr>
              <a:t>.</a:t>
            </a:r>
            <a:r>
              <a:rPr lang="sv-SE" sz="1000" dirty="0">
                <a:effectLst/>
                <a:ea typeface="Georgia" panose="02040502050405020303" pitchFamily="18" charset="0"/>
                <a:cs typeface="Times New Roman" panose="02020603050405020304" pitchFamily="18" charset="0"/>
              </a:rPr>
              <a:t> Dock är reguljära studier enligt ovan resultatgrundande även om de beviljats inom ramen för ett beslut </a:t>
            </a:r>
            <a:r>
              <a:rPr lang="sv-SE" sz="1000" dirty="0">
                <a:ea typeface="Georgia" panose="02040502050405020303" pitchFamily="18" charset="0"/>
                <a:cs typeface="Times New Roman" panose="02020603050405020304" pitchFamily="18" charset="0"/>
              </a:rPr>
              <a:t>hos Arbetsförmedlingen.</a:t>
            </a:r>
          </a:p>
        </p:txBody>
      </p:sp>
    </p:spTree>
    <p:extLst>
      <p:ext uri="{BB962C8B-B14F-4D97-AF65-F5344CB8AC3E}">
        <p14:creationId xmlns:p14="http://schemas.microsoft.com/office/powerpoint/2010/main" val="628808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B48ADF-23B9-C744-F237-31C7BFE86DD9}"/>
              </a:ext>
            </a:extLst>
          </p:cNvPr>
          <p:cNvSpPr>
            <a:spLocks noGrp="1"/>
          </p:cNvSpPr>
          <p:nvPr>
            <p:ph type="title"/>
          </p:nvPr>
        </p:nvSpPr>
        <p:spPr/>
        <p:txBody>
          <a:bodyPr/>
          <a:lstStyle/>
          <a:p>
            <a:r>
              <a:rPr lang="sv-SE" sz="2000" b="1" dirty="0">
                <a:effectLst/>
                <a:latin typeface="Arial" panose="020B0604020202020204" pitchFamily="34" charset="0"/>
                <a:ea typeface="Times New Roman" panose="02020603050405020304" pitchFamily="18" charset="0"/>
                <a:cs typeface="Times New Roman" panose="02020603050405020304" pitchFamily="18" charset="0"/>
              </a:rPr>
              <a:t>Villkor kring resultatersättning gällande utbildning, forts.</a:t>
            </a:r>
            <a:endParaRPr lang="sv-SE" sz="2000" dirty="0"/>
          </a:p>
        </p:txBody>
      </p:sp>
      <p:sp>
        <p:nvSpPr>
          <p:cNvPr id="3" name="Platshållare för innehåll 2">
            <a:extLst>
              <a:ext uri="{FF2B5EF4-FFF2-40B4-BE49-F238E27FC236}">
                <a16:creationId xmlns:a16="http://schemas.microsoft.com/office/drawing/2014/main" id="{E68238A8-94B8-0176-67C3-B8CDA4D484FA}"/>
              </a:ext>
            </a:extLst>
          </p:cNvPr>
          <p:cNvSpPr>
            <a:spLocks noGrp="1"/>
          </p:cNvSpPr>
          <p:nvPr>
            <p:ph idx="1"/>
          </p:nvPr>
        </p:nvSpPr>
        <p:spPr>
          <a:xfrm>
            <a:off x="576002" y="843379"/>
            <a:ext cx="7421825" cy="3656621"/>
          </a:xfrm>
        </p:spPr>
        <p:txBody>
          <a:bodyPr/>
          <a:lstStyle/>
          <a:p>
            <a:pPr marL="0" indent="0" fontAlgn="base">
              <a:buNone/>
            </a:pPr>
            <a:r>
              <a:rPr lang="sv-SE" sz="1400" b="1" dirty="0">
                <a:cs typeface="Times New Roman" panose="02020603050405020304" pitchFamily="18" charset="0"/>
              </a:rPr>
              <a:t>Villkor gällande resultatersättning 1​</a:t>
            </a:r>
          </a:p>
          <a:p>
            <a:pPr marL="0" indent="0">
              <a:buNone/>
            </a:pPr>
            <a:r>
              <a:rPr lang="sv-SE" sz="1400" dirty="0">
                <a:cs typeface="Arial" panose="020B0604020202020204" pitchFamily="34" charset="0"/>
              </a:rPr>
              <a:t>Den arbetssökande måste ha studerat på hela sitt arbetsutbud, varje månad, under 3 månader. Under dessa 3 månader får det maximalt ha varit 2 veckors uppehåll, det vill säga två veckor där villkoren inte varit uppfyllda. Villkoren för resultatersättning måste alltid varit uppfyllda under 3 månader så vid uppehåll behöver dessa månader vara uppfyllda exklusive uppehållet.</a:t>
            </a:r>
          </a:p>
          <a:p>
            <a:pPr marL="0" indent="0">
              <a:buNone/>
            </a:pPr>
            <a:endParaRPr lang="sv-SE" dirty="0"/>
          </a:p>
        </p:txBody>
      </p:sp>
    </p:spTree>
    <p:extLst>
      <p:ext uri="{BB962C8B-B14F-4D97-AF65-F5344CB8AC3E}">
        <p14:creationId xmlns:p14="http://schemas.microsoft.com/office/powerpoint/2010/main" val="163574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AE969D-E690-EE21-733A-F6E341B03071}"/>
              </a:ext>
            </a:extLst>
          </p:cNvPr>
          <p:cNvSpPr>
            <a:spLocks noGrp="1"/>
          </p:cNvSpPr>
          <p:nvPr>
            <p:ph type="title"/>
          </p:nvPr>
        </p:nvSpPr>
        <p:spPr/>
        <p:txBody>
          <a:bodyPr/>
          <a:lstStyle/>
          <a:p>
            <a:r>
              <a:rPr lang="sv-SE" sz="2800" dirty="0"/>
              <a:t>Resultatersättning inom rusta och matcha 2</a:t>
            </a:r>
            <a:endParaRPr lang="sv-SE" dirty="0"/>
          </a:p>
        </p:txBody>
      </p:sp>
      <p:sp>
        <p:nvSpPr>
          <p:cNvPr id="3" name="Platshållare för innehåll 2">
            <a:extLst>
              <a:ext uri="{FF2B5EF4-FFF2-40B4-BE49-F238E27FC236}">
                <a16:creationId xmlns:a16="http://schemas.microsoft.com/office/drawing/2014/main" id="{33C46AFB-816E-B24E-F40E-144B431E21A4}"/>
              </a:ext>
            </a:extLst>
          </p:cNvPr>
          <p:cNvSpPr>
            <a:spLocks noGrp="1"/>
          </p:cNvSpPr>
          <p:nvPr>
            <p:ph idx="1"/>
          </p:nvPr>
        </p:nvSpPr>
        <p:spPr/>
        <p:txBody>
          <a:bodyPr/>
          <a:lstStyle/>
          <a:p>
            <a:r>
              <a:rPr lang="sv-SE" sz="1400" dirty="0">
                <a:cs typeface="Times New Roman" panose="02020603050405020304" pitchFamily="18" charset="0"/>
              </a:rPr>
              <a:t>Det finns olika ersättningar som kan betalas ut till er leverantörer i samband med rusta och matcha 2.</a:t>
            </a:r>
          </a:p>
          <a:p>
            <a:pPr lvl="1">
              <a:buFont typeface="Arial" panose="020B0604020202020204" pitchFamily="34" charset="0"/>
              <a:buChar char="•"/>
            </a:pPr>
            <a:r>
              <a:rPr lang="sv-SE" sz="1400" dirty="0">
                <a:cs typeface="Times New Roman" panose="02020603050405020304" pitchFamily="18" charset="0"/>
              </a:rPr>
              <a:t>Grundersättning</a:t>
            </a:r>
          </a:p>
          <a:p>
            <a:pPr lvl="1">
              <a:buFont typeface="Arial" panose="020B0604020202020204" pitchFamily="34" charset="0"/>
              <a:buChar char="•"/>
            </a:pPr>
            <a:r>
              <a:rPr lang="sv-SE" sz="1400" dirty="0">
                <a:cs typeface="Times New Roman" panose="02020603050405020304" pitchFamily="18" charset="0"/>
              </a:rPr>
              <a:t>Resultatersättning </a:t>
            </a:r>
          </a:p>
          <a:p>
            <a:pPr lvl="1">
              <a:buFont typeface="Arial" panose="020B0604020202020204" pitchFamily="34" charset="0"/>
              <a:buChar char="•"/>
            </a:pPr>
            <a:r>
              <a:rPr lang="sv-SE" sz="1400" dirty="0">
                <a:cs typeface="Times New Roman" panose="02020603050405020304" pitchFamily="18" charset="0"/>
              </a:rPr>
              <a:t>Snabbhetspremie</a:t>
            </a:r>
          </a:p>
          <a:p>
            <a:pPr lvl="1">
              <a:buFont typeface="Arial" panose="020B0604020202020204" pitchFamily="34" charset="0"/>
              <a:buChar char="•"/>
            </a:pPr>
            <a:r>
              <a:rPr lang="sv-SE" sz="1400" dirty="0">
                <a:cs typeface="Times New Roman" panose="02020603050405020304" pitchFamily="18" charset="0"/>
              </a:rPr>
              <a:t>Tilläggsersättning</a:t>
            </a:r>
          </a:p>
          <a:p>
            <a:pPr marL="0" indent="0">
              <a:buNone/>
            </a:pPr>
            <a:endParaRPr lang="sv-SE" sz="1400" dirty="0">
              <a:cs typeface="Times New Roman" panose="02020603050405020304" pitchFamily="18" charset="0"/>
            </a:endParaRPr>
          </a:p>
          <a:p>
            <a:r>
              <a:rPr lang="sv-SE" sz="1400" dirty="0">
                <a:cs typeface="Times New Roman" panose="02020603050405020304" pitchFamily="18" charset="0"/>
              </a:rPr>
              <a:t>Resultatersättning kan begäras när en deltagare uppnått </a:t>
            </a:r>
            <a:r>
              <a:rPr lang="sv-SE" sz="1400" dirty="0">
                <a:solidFill>
                  <a:srgbClr val="FF0000"/>
                </a:solidFill>
                <a:cs typeface="Times New Roman" panose="02020603050405020304" pitchFamily="18" charset="0"/>
                <a:hlinkClick r:id="rId2" action="ppaction://hlinksldjump"/>
              </a:rPr>
              <a:t>vissa villkor </a:t>
            </a:r>
            <a:r>
              <a:rPr lang="sv-SE" sz="1400" dirty="0">
                <a:cs typeface="Times New Roman" panose="02020603050405020304" pitchFamily="18" charset="0"/>
              </a:rPr>
              <a:t>kopplat till arbete eller studier, under eller efter tjänsten. Läs mer om villkoren på sidan 20.</a:t>
            </a:r>
          </a:p>
          <a:p>
            <a:pPr marL="0" indent="0">
              <a:buNone/>
            </a:pPr>
            <a:endParaRPr lang="sv-SE" sz="1400" dirty="0">
              <a:cs typeface="Times New Roman" panose="02020603050405020304" pitchFamily="18" charset="0"/>
            </a:endParaRPr>
          </a:p>
          <a:p>
            <a:r>
              <a:rPr lang="sv-SE" sz="1400" dirty="0">
                <a:cs typeface="Times New Roman" panose="02020603050405020304" pitchFamily="18" charset="0"/>
              </a:rPr>
              <a:t>Resultat kan uppnås utifrån:</a:t>
            </a:r>
          </a:p>
          <a:p>
            <a:pPr lvl="1">
              <a:buFont typeface="Arial" panose="020B0604020202020204" pitchFamily="34" charset="0"/>
              <a:buChar char="•"/>
            </a:pPr>
            <a:r>
              <a:rPr lang="sv-SE" sz="1400" dirty="0">
                <a:cs typeface="Times New Roman" panose="02020603050405020304" pitchFamily="18" charset="0"/>
              </a:rPr>
              <a:t>arbete i önskad omfattning</a:t>
            </a:r>
          </a:p>
          <a:p>
            <a:pPr lvl="1">
              <a:buFont typeface="Arial" panose="020B0604020202020204" pitchFamily="34" charset="0"/>
              <a:buChar char="•"/>
            </a:pPr>
            <a:r>
              <a:rPr lang="sv-SE" sz="1400" dirty="0">
                <a:cs typeface="Times New Roman" panose="02020603050405020304" pitchFamily="18" charset="0"/>
              </a:rPr>
              <a:t>arbete på deltid (minst 50% av arbetssökandes arbetsutbud varje månad).</a:t>
            </a:r>
          </a:p>
          <a:p>
            <a:pPr lvl="1">
              <a:buFont typeface="Arial" panose="020B0604020202020204" pitchFamily="34" charset="0"/>
              <a:buChar char="•"/>
            </a:pPr>
            <a:r>
              <a:rPr lang="sv-SE" sz="1400" dirty="0">
                <a:cs typeface="Times New Roman" panose="02020603050405020304" pitchFamily="18" charset="0"/>
              </a:rPr>
              <a:t>utbildning</a:t>
            </a:r>
          </a:p>
          <a:p>
            <a:pPr marL="0" indent="0">
              <a:buNone/>
            </a:pPr>
            <a:endParaRPr lang="sv-SE" dirty="0"/>
          </a:p>
        </p:txBody>
      </p:sp>
    </p:spTree>
    <p:extLst>
      <p:ext uri="{BB962C8B-B14F-4D97-AF65-F5344CB8AC3E}">
        <p14:creationId xmlns:p14="http://schemas.microsoft.com/office/powerpoint/2010/main" val="131686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B48ADF-23B9-C744-F237-31C7BFE86DD9}"/>
              </a:ext>
            </a:extLst>
          </p:cNvPr>
          <p:cNvSpPr>
            <a:spLocks noGrp="1"/>
          </p:cNvSpPr>
          <p:nvPr>
            <p:ph type="title"/>
          </p:nvPr>
        </p:nvSpPr>
        <p:spPr/>
        <p:txBody>
          <a:bodyPr/>
          <a:lstStyle/>
          <a:p>
            <a:r>
              <a:rPr lang="sv-SE" sz="2000" b="1" dirty="0">
                <a:effectLst/>
                <a:latin typeface="Arial" panose="020B0604020202020204" pitchFamily="34" charset="0"/>
                <a:ea typeface="Times New Roman" panose="02020603050405020304" pitchFamily="18" charset="0"/>
                <a:cs typeface="Times New Roman" panose="02020603050405020304" pitchFamily="18" charset="0"/>
              </a:rPr>
              <a:t>Villkor kring resultatersättning gällande utbildning, forts 2.</a:t>
            </a:r>
            <a:endParaRPr lang="sv-SE" sz="2000" dirty="0"/>
          </a:p>
        </p:txBody>
      </p:sp>
      <p:sp>
        <p:nvSpPr>
          <p:cNvPr id="3" name="Platshållare för innehåll 2">
            <a:extLst>
              <a:ext uri="{FF2B5EF4-FFF2-40B4-BE49-F238E27FC236}">
                <a16:creationId xmlns:a16="http://schemas.microsoft.com/office/drawing/2014/main" id="{E68238A8-94B8-0176-67C3-B8CDA4D484FA}"/>
              </a:ext>
            </a:extLst>
          </p:cNvPr>
          <p:cNvSpPr>
            <a:spLocks noGrp="1"/>
          </p:cNvSpPr>
          <p:nvPr>
            <p:ph idx="1"/>
          </p:nvPr>
        </p:nvSpPr>
        <p:spPr>
          <a:xfrm>
            <a:off x="576002" y="843379"/>
            <a:ext cx="7421825" cy="3656621"/>
          </a:xfrm>
        </p:spPr>
        <p:txBody>
          <a:bodyPr/>
          <a:lstStyle/>
          <a:p>
            <a:pPr marL="0" indent="0" fontAlgn="base">
              <a:lnSpc>
                <a:spcPts val="1400"/>
              </a:lnSpc>
              <a:buNone/>
            </a:pPr>
            <a:r>
              <a:rPr lang="sv-SE" sz="1400" b="1" dirty="0">
                <a:cs typeface="Times New Roman" panose="02020603050405020304" pitchFamily="18" charset="0"/>
              </a:rPr>
              <a:t>Villkor gällande resultatersättning 2​</a:t>
            </a:r>
          </a:p>
          <a:p>
            <a:pPr marL="0" indent="0">
              <a:buNone/>
            </a:pPr>
            <a:r>
              <a:rPr lang="sv-SE" sz="1300" dirty="0">
                <a:solidFill>
                  <a:srgbClr val="000000"/>
                </a:solidFill>
                <a:cs typeface="Arial" panose="020B0604020202020204" pitchFamily="34" charset="0"/>
              </a:rPr>
              <a:t>Den arbetssökande måste ha studerat på hela sitt arbetsutbud, varje månad, under 6 månader. Dessa 6 månader, kan dock vara 3+3 månader, där resultatersättning 2 handlar om den andra 3-månaders perioden. Under varje 3 månaders period får det ha varit max 2 veckors uppehåll det vill säga två veckor där villkoren inte varit uppfyllda. Ett av dessa uppehåll kan vara mellan första och andra 3 månaders perioden. Villkoren för resultatersättning måste alltid varit uppfyllda under 6 (3+3) månader så vid uppehåll behöver dessa månader vara uppfyllda exklusive uppehållet.</a:t>
            </a:r>
          </a:p>
          <a:p>
            <a:pPr marL="0" indent="0">
              <a:buNone/>
            </a:pPr>
            <a:endParaRPr lang="sv-SE" sz="1300" dirty="0">
              <a:solidFill>
                <a:srgbClr val="000000"/>
              </a:solidFill>
              <a:cs typeface="Arial" panose="020B0604020202020204" pitchFamily="34" charset="0"/>
            </a:endParaRPr>
          </a:p>
          <a:p>
            <a:pPr marL="0" indent="0" fontAlgn="base">
              <a:buNone/>
            </a:pPr>
            <a:r>
              <a:rPr lang="sv-SE" sz="1300" dirty="0">
                <a:solidFill>
                  <a:srgbClr val="000000"/>
                </a:solidFill>
                <a:cs typeface="Arial" panose="020B0604020202020204" pitchFamily="34" charset="0"/>
              </a:rPr>
              <a:t>Utbildningen som ligger till grund för resultatersättning 2, måste också ha påbörjats under pågående tjänst eller senast 2 månader efter avslutad tjänst eller ansökts till under pågående tjänst eller senast två månader efter avslutad tjänst. Detta såvida det inte är mindre än 2 veckors uppehåll från den utbildning som startade/eller det ansöktes till under pågående tjänst eller senast 2 månader efter avslutad tjänst för då ses utbildningen som sammanhängande.</a:t>
            </a:r>
          </a:p>
          <a:p>
            <a:pPr marL="0" indent="0">
              <a:lnSpc>
                <a:spcPts val="1400"/>
              </a:lnSpc>
              <a:spcBef>
                <a:spcPts val="0"/>
              </a:spcBef>
              <a:buNone/>
            </a:pPr>
            <a:endParaRPr lang="sv-SE" sz="1300" dirty="0">
              <a:solidFill>
                <a:srgbClr val="000000"/>
              </a:solidFill>
              <a:cs typeface="Arial" panose="020B0604020202020204" pitchFamily="34" charset="0"/>
            </a:endParaRPr>
          </a:p>
          <a:p>
            <a:pPr marL="0" indent="0">
              <a:buNone/>
            </a:pPr>
            <a:endParaRPr lang="sv-SE" dirty="0"/>
          </a:p>
        </p:txBody>
      </p:sp>
      <p:sp>
        <p:nvSpPr>
          <p:cNvPr id="4" name="textruta 3">
            <a:extLst>
              <a:ext uri="{FF2B5EF4-FFF2-40B4-BE49-F238E27FC236}">
                <a16:creationId xmlns:a16="http://schemas.microsoft.com/office/drawing/2014/main" id="{8BCB957A-4415-63EE-2DF0-0B12D13FDAA9}"/>
              </a:ext>
            </a:extLst>
          </p:cNvPr>
          <p:cNvSpPr txBox="1"/>
          <p:nvPr/>
        </p:nvSpPr>
        <p:spPr>
          <a:xfrm>
            <a:off x="576002" y="3776255"/>
            <a:ext cx="7421825" cy="794769"/>
          </a:xfrm>
          <a:prstGeom prst="rect">
            <a:avLst/>
          </a:prstGeom>
          <a:noFill/>
          <a:ln w="28575">
            <a:solidFill>
              <a:srgbClr val="00005A"/>
            </a:solidFill>
          </a:ln>
        </p:spPr>
        <p:txBody>
          <a:bodyPr wrap="square">
            <a:spAutoFit/>
          </a:bodyPr>
          <a:lstStyle/>
          <a:p>
            <a:pPr marL="0" indent="0">
              <a:lnSpc>
                <a:spcPts val="1400"/>
              </a:lnSpc>
              <a:spcBef>
                <a:spcPts val="0"/>
              </a:spcBef>
              <a:buNone/>
            </a:pPr>
            <a:r>
              <a:rPr lang="sv-SE" sz="1000" dirty="0">
                <a:cs typeface="Arial" panose="020B0604020202020204" pitchFamily="34" charset="0"/>
              </a:rPr>
              <a:t>OBS! Uppehållet kan under sommarmånaderna (juni-augusti) vara längre än 2 veckor. Uppehållet ses då som överhoppningsbartid och tiden gällande resultatersättning fortsätter att räknas från när utbildningen/utbildningarna slutade innan sommaren. Till exempel om deltagaren hade studerat 4 månader innan sommaren, så fortsätter månad 5 på studierna efter sommaren.  Oavsett vad deltagaren gjort under den överhoppningsbara tiden.</a:t>
            </a:r>
          </a:p>
        </p:txBody>
      </p:sp>
    </p:spTree>
    <p:extLst>
      <p:ext uri="{BB962C8B-B14F-4D97-AF65-F5344CB8AC3E}">
        <p14:creationId xmlns:p14="http://schemas.microsoft.com/office/powerpoint/2010/main" val="35117067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A3D239-6423-2904-43CF-02DFC02DE4B5}"/>
              </a:ext>
            </a:extLst>
          </p:cNvPr>
          <p:cNvSpPr>
            <a:spLocks noGrp="1"/>
          </p:cNvSpPr>
          <p:nvPr>
            <p:ph type="title"/>
          </p:nvPr>
        </p:nvSpPr>
        <p:spPr/>
        <p:txBody>
          <a:bodyPr/>
          <a:lstStyle/>
          <a:p>
            <a:r>
              <a:rPr lang="sv-SE" sz="2000" dirty="0">
                <a:ea typeface="Georgia" panose="02040502050405020303" pitchFamily="18" charset="0"/>
                <a:cs typeface="Times New Roman" panose="02020603050405020304" pitchFamily="18" charset="0"/>
              </a:rPr>
              <a:t>Verifiering av villkoren gällande r</a:t>
            </a:r>
            <a:r>
              <a:rPr lang="sv-SE" sz="2000" dirty="0">
                <a:effectLst/>
                <a:ea typeface="Georgia" panose="02040502050405020303" pitchFamily="18" charset="0"/>
                <a:cs typeface="Times New Roman" panose="02020603050405020304" pitchFamily="18" charset="0"/>
              </a:rPr>
              <a:t>esultatersättning - utbildning</a:t>
            </a:r>
            <a:endParaRPr lang="sv-SE" sz="2000" dirty="0"/>
          </a:p>
        </p:txBody>
      </p:sp>
      <p:sp>
        <p:nvSpPr>
          <p:cNvPr id="3" name="Platshållare för innehåll 2">
            <a:extLst>
              <a:ext uri="{FF2B5EF4-FFF2-40B4-BE49-F238E27FC236}">
                <a16:creationId xmlns:a16="http://schemas.microsoft.com/office/drawing/2014/main" id="{AAC0CAE7-C4CD-6000-EB02-18317AEA05CF}"/>
              </a:ext>
            </a:extLst>
          </p:cNvPr>
          <p:cNvSpPr>
            <a:spLocks noGrp="1"/>
          </p:cNvSpPr>
          <p:nvPr>
            <p:ph idx="1"/>
          </p:nvPr>
        </p:nvSpPr>
        <p:spPr/>
        <p:txBody>
          <a:bodyPr/>
          <a:lstStyle/>
          <a:p>
            <a:pPr marL="0" indent="0">
              <a:buFont typeface="Arial" panose="020B0604020202020204" pitchFamily="34" charset="0"/>
              <a:buNone/>
              <a:tabLst>
                <a:tab pos="457200" algn="l"/>
              </a:tabLst>
            </a:pPr>
            <a:r>
              <a:rPr lang="sv-SE" sz="1300" dirty="0">
                <a:cs typeface="Times New Roman" panose="02020603050405020304" pitchFamily="18" charset="0"/>
              </a:rPr>
              <a:t>Resultatersättning för utbildning kan verifieras på följande sätt (det räcker om en av punkterna är uppfyllda): </a:t>
            </a:r>
          </a:p>
          <a:p>
            <a:pPr>
              <a:buFont typeface="Arial" panose="020B0604020202020204" pitchFamily="34" charset="0"/>
              <a:buChar char="•"/>
              <a:tabLst>
                <a:tab pos="457200" algn="l"/>
              </a:tabLst>
            </a:pPr>
            <a:r>
              <a:rPr lang="sv-SE" sz="1300" dirty="0">
                <a:cs typeface="Times New Roman" panose="02020603050405020304" pitchFamily="18" charset="0"/>
              </a:rPr>
              <a:t>att deltagaren är avregistrerad med orsak ”annan utbildning än A-utbildning” senast två månader efter tjänsten har avslutats och fortsatt att vara avregistrerad i 3 eller 6 (3+3) månader. ​ </a:t>
            </a:r>
          </a:p>
          <a:p>
            <a:pPr>
              <a:buFont typeface="Arial" panose="020B0604020202020204" pitchFamily="34" charset="0"/>
              <a:buChar char="•"/>
              <a:tabLst>
                <a:tab pos="457200" algn="l"/>
              </a:tabLst>
            </a:pPr>
            <a:r>
              <a:rPr lang="sv-SE" sz="1300" dirty="0">
                <a:cs typeface="Times New Roman" panose="02020603050405020304" pitchFamily="18" charset="0"/>
              </a:rPr>
              <a:t>att deltagaren har beviljats ett beslut för reguljära studier på heltid (för studier som kan generera resultatersättning). Studierna ska ha påbörjats senast två månader efter tjänsten har avslutats och därefter har pågått i 3 eller 6 (3+3) månader. ​</a:t>
            </a:r>
          </a:p>
          <a:p>
            <a:pPr>
              <a:buFont typeface="Arial" panose="020B0604020202020204" pitchFamily="34" charset="0"/>
              <a:buChar char="•"/>
              <a:tabLst>
                <a:tab pos="457200" algn="l"/>
              </a:tabLst>
            </a:pPr>
            <a:r>
              <a:rPr lang="sv-SE" sz="1300" dirty="0">
                <a:cs typeface="Times New Roman" panose="02020603050405020304" pitchFamily="18" charset="0"/>
              </a:rPr>
              <a:t>om det på ovanstående sätt inte går att verifiera att villkoren är uppfyllda så behövs intyg som styrker att villkoren för resultatersättning är uppfyllda.  Intygen ska visa att utbildningen är en utbildning som är resultatgrundande, att utbildningen har varit på heltid och att den påbörjades under pågående tjänst eller senast två månader efter avslutad tjänst och har pågått på heltid i 3 eller 6 (3+3) månader​ </a:t>
            </a:r>
          </a:p>
          <a:p>
            <a:pPr>
              <a:buFont typeface="Arial" panose="020B0604020202020204" pitchFamily="34" charset="0"/>
              <a:buChar char="•"/>
              <a:tabLst>
                <a:tab pos="457200" algn="l"/>
              </a:tabLst>
            </a:pPr>
            <a:r>
              <a:rPr lang="sv-SE" sz="1300" dirty="0">
                <a:cs typeface="Times New Roman" panose="02020603050405020304" pitchFamily="18" charset="0"/>
              </a:rPr>
              <a:t>Tänk på att: Resultatersättning kan även utgå om utbildningen påbörjats senare än 2 månader efter avslutad tjänst. Förutom att villkoren för resultatersättning ska kunna verifieras på något av villkoren ovan så behövs också intyg som styrker att den arbetssökande ansökt till utbildningen under tiden i tjänsten, eller senast 2 månader efter att tjänsten avslutades.  </a:t>
            </a:r>
          </a:p>
          <a:p>
            <a:pPr marL="0" indent="0">
              <a:buNone/>
            </a:pPr>
            <a:endParaRPr lang="sv-SE" dirty="0"/>
          </a:p>
        </p:txBody>
      </p:sp>
    </p:spTree>
    <p:extLst>
      <p:ext uri="{BB962C8B-B14F-4D97-AF65-F5344CB8AC3E}">
        <p14:creationId xmlns:p14="http://schemas.microsoft.com/office/powerpoint/2010/main" val="1405717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A6E9C5-D1B7-2293-C6F1-31D86FFDF0AE}"/>
              </a:ext>
            </a:extLst>
          </p:cNvPr>
          <p:cNvSpPr>
            <a:spLocks noGrp="1"/>
          </p:cNvSpPr>
          <p:nvPr>
            <p:ph type="title"/>
          </p:nvPr>
        </p:nvSpPr>
        <p:spPr/>
        <p:txBody>
          <a:bodyPr/>
          <a:lstStyle/>
          <a:p>
            <a:r>
              <a:rPr lang="sv-SE" sz="2000" b="1" dirty="0">
                <a:effectLst/>
                <a:latin typeface="Arial" panose="020B0604020202020204" pitchFamily="34" charset="0"/>
                <a:ea typeface="Times New Roman" panose="02020603050405020304" pitchFamily="18" charset="0"/>
                <a:cs typeface="Times New Roman" panose="02020603050405020304" pitchFamily="18" charset="0"/>
              </a:rPr>
              <a:t>”Godkänd” eller ”ej godkänd” resultatredovisning</a:t>
            </a:r>
            <a:endParaRPr lang="sv-SE" sz="2000" dirty="0"/>
          </a:p>
        </p:txBody>
      </p:sp>
      <p:sp>
        <p:nvSpPr>
          <p:cNvPr id="3" name="Platshållare för innehåll 2">
            <a:extLst>
              <a:ext uri="{FF2B5EF4-FFF2-40B4-BE49-F238E27FC236}">
                <a16:creationId xmlns:a16="http://schemas.microsoft.com/office/drawing/2014/main" id="{B5152126-9609-5029-4191-C418DCBDF4A0}"/>
              </a:ext>
            </a:extLst>
          </p:cNvPr>
          <p:cNvSpPr>
            <a:spLocks noGrp="1"/>
          </p:cNvSpPr>
          <p:nvPr>
            <p:ph idx="1"/>
          </p:nvPr>
        </p:nvSpPr>
        <p:spPr>
          <a:xfrm>
            <a:off x="576002" y="852256"/>
            <a:ext cx="7421825" cy="3647744"/>
          </a:xfrm>
        </p:spPr>
        <p:txBody>
          <a:bodyPr/>
          <a:lstStyle/>
          <a:p>
            <a:pPr marL="0" indent="0" algn="l">
              <a:buNone/>
            </a:pPr>
            <a:r>
              <a:rPr lang="sv-SE" sz="1200" b="1" dirty="0">
                <a:effectLst/>
                <a:ea typeface="Georgia" panose="02040502050405020303" pitchFamily="18" charset="0"/>
                <a:cs typeface="Times New Roman" panose="02020603050405020304" pitchFamily="18" charset="0"/>
              </a:rPr>
              <a:t>Godkänd resultatredovisning</a:t>
            </a:r>
          </a:p>
          <a:p>
            <a:pPr marL="0" indent="0" algn="l">
              <a:buNone/>
            </a:pPr>
            <a:r>
              <a:rPr lang="sv-SE" sz="1200" dirty="0">
                <a:effectLst/>
                <a:ea typeface="Georgia" panose="02040502050405020303" pitchFamily="18" charset="0"/>
                <a:cs typeface="Times New Roman" panose="02020603050405020304" pitchFamily="18" charset="0"/>
              </a:rPr>
              <a:t>Leverantören får en </a:t>
            </a:r>
            <a:r>
              <a:rPr lang="sv-SE" sz="1200" dirty="0">
                <a:ea typeface="Georgia" panose="02040502050405020303" pitchFamily="18" charset="0"/>
                <a:cs typeface="Times New Roman" panose="02020603050405020304" pitchFamily="18" charset="0"/>
              </a:rPr>
              <a:t>order som säger att deras ansökan om resultatersättning är godkänd och att de kan fakturera för att erhålla ersättningen.</a:t>
            </a:r>
          </a:p>
          <a:p>
            <a:pPr marL="0" indent="0" algn="l">
              <a:buNone/>
            </a:pPr>
            <a:endParaRPr lang="sv-SE" sz="1200" dirty="0">
              <a:cs typeface="Times New Roman" panose="02020603050405020304" pitchFamily="18" charset="0"/>
            </a:endParaRPr>
          </a:p>
          <a:p>
            <a:pPr marL="0" indent="0">
              <a:buNone/>
            </a:pPr>
            <a:r>
              <a:rPr lang="sv-SE" sz="1200" b="1" dirty="0">
                <a:cs typeface="Times New Roman" panose="02020603050405020304" pitchFamily="18" charset="0"/>
              </a:rPr>
              <a:t>Ej godkänd resultatredovisning </a:t>
            </a:r>
          </a:p>
          <a:p>
            <a:pPr marL="0" indent="0">
              <a:buNone/>
            </a:pPr>
            <a:r>
              <a:rPr lang="sv-SE" sz="1200" dirty="0">
                <a:effectLst/>
                <a:ea typeface="Georgia" panose="02040502050405020303" pitchFamily="18" charset="0"/>
                <a:cs typeface="Times New Roman" panose="02020603050405020304" pitchFamily="18" charset="0"/>
              </a:rPr>
              <a:t>Sedan den 1 december 2022 omfattas uppgifter om en enskilds personliga förhållanden av ett s.k. rakt skaderekvisit i 28 kap. 11 § OSL. Det innebär att huvudregeln är att uppgifter om arbetssökande är offentliga. Denna förändring medför att Arbetsförmedlingen nu kan lämna ut uppgifter om den arbetssökande till leverantören, om uppgifterna är offentliga och inte omfattas av sekretess, när myndigheten inte godkänner en resultatredovisning.</a:t>
            </a:r>
            <a:endParaRPr lang="sv-SE" sz="1200" dirty="0">
              <a:ea typeface="Georgia" panose="02040502050405020303" pitchFamily="18" charset="0"/>
              <a:cs typeface="Times New Roman" panose="02020603050405020304" pitchFamily="18" charset="0"/>
            </a:endParaRPr>
          </a:p>
          <a:p>
            <a:pPr marL="0" indent="0">
              <a:buNone/>
            </a:pPr>
            <a:r>
              <a:rPr lang="sv-SE" sz="1200" dirty="0">
                <a:effectLst/>
                <a:ea typeface="Georgia" panose="02040502050405020303" pitchFamily="18" charset="0"/>
                <a:cs typeface="Times New Roman" panose="02020603050405020304" pitchFamily="18" charset="0"/>
              </a:rPr>
              <a:t>Även om Arbetsförmedlingen ska sträva efter en tydlig motivering så behöver Arbetsförmedlingen dock tänka på att inte lämna ut uppgifter som innebär att den enskilde eller närstående lider men. Vilka uppgifter som gör att den enskilde eller närstående kan lida men är en bedömning som Arbetsförmedlingen måste göra i det enskilda fallet.</a:t>
            </a:r>
            <a:endParaRPr lang="sv-SE" sz="1200" dirty="0">
              <a:cs typeface="Times New Roman" panose="02020603050405020304" pitchFamily="18" charset="0"/>
            </a:endParaRPr>
          </a:p>
          <a:p>
            <a:pPr marL="0" indent="0" fontAlgn="base">
              <a:lnSpc>
                <a:spcPts val="1400"/>
              </a:lnSpc>
              <a:buNone/>
            </a:pPr>
            <a:r>
              <a:rPr lang="sv-SE" sz="1200" dirty="0">
                <a:cs typeface="Times New Roman" panose="02020603050405020304" pitchFamily="18" charset="0"/>
              </a:rPr>
              <a:t>Uppgifter som kan lämnas vid ej godkänt är till exempel:</a:t>
            </a:r>
          </a:p>
          <a:p>
            <a:pPr fontAlgn="base">
              <a:lnSpc>
                <a:spcPts val="1400"/>
              </a:lnSpc>
              <a:buFont typeface="Arial" panose="020B0604020202020204" pitchFamily="34" charset="0"/>
              <a:buChar char="•"/>
            </a:pPr>
            <a:r>
              <a:rPr lang="sv-SE" sz="1200" dirty="0">
                <a:cs typeface="Times New Roman" panose="02020603050405020304" pitchFamily="18" charset="0"/>
              </a:rPr>
              <a:t>Den enskilde är fortfarande inskriven som arbetssökande hos Arbetsförmedlingen.</a:t>
            </a:r>
          </a:p>
          <a:p>
            <a:pPr fontAlgn="base">
              <a:lnSpc>
                <a:spcPts val="1400"/>
              </a:lnSpc>
              <a:buFont typeface="Arial" panose="020B0604020202020204" pitchFamily="34" charset="0"/>
              <a:buChar char="•"/>
            </a:pPr>
            <a:r>
              <a:rPr lang="sv-SE" sz="1200" dirty="0">
                <a:cs typeface="Times New Roman" panose="02020603050405020304" pitchFamily="18" charset="0"/>
              </a:rPr>
              <a:t>Datum när arbetssökande blev utskriven för arbete/utbildning.</a:t>
            </a:r>
          </a:p>
          <a:p>
            <a:pPr fontAlgn="base">
              <a:lnSpc>
                <a:spcPts val="1400"/>
              </a:lnSpc>
              <a:buFont typeface="Arial" panose="020B0604020202020204" pitchFamily="34" charset="0"/>
              <a:buChar char="•"/>
            </a:pPr>
            <a:r>
              <a:rPr lang="sv-SE" sz="1200" dirty="0">
                <a:cs typeface="Times New Roman" panose="02020603050405020304" pitchFamily="18" charset="0"/>
              </a:rPr>
              <a:t>Den enskilde har återinskrivits.</a:t>
            </a:r>
          </a:p>
          <a:p>
            <a:pPr fontAlgn="base">
              <a:lnSpc>
                <a:spcPts val="1400"/>
              </a:lnSpc>
              <a:buFont typeface="Arial" panose="020B0604020202020204" pitchFamily="34" charset="0"/>
              <a:buChar char="•"/>
            </a:pPr>
            <a:r>
              <a:rPr lang="sv-SE" sz="1200" dirty="0">
                <a:cs typeface="Times New Roman" panose="02020603050405020304" pitchFamily="18" charset="0"/>
              </a:rPr>
              <a:t>Den enskilde arbetar deltid.</a:t>
            </a:r>
          </a:p>
          <a:p>
            <a:pPr algn="l"/>
            <a:endParaRPr lang="sv-SE" sz="2000" dirty="0">
              <a:latin typeface="Georgia" panose="02040502050405020303" pitchFamily="18" charset="0"/>
              <a:cs typeface="Times New Roman" panose="02020603050405020304" pitchFamily="18" charset="0"/>
            </a:endParaRPr>
          </a:p>
          <a:p>
            <a:pPr marL="0" indent="0" algn="l">
              <a:buNone/>
            </a:pPr>
            <a:r>
              <a:rPr lang="sv-SE" sz="2000" dirty="0">
                <a:latin typeface="Georgia" panose="02040502050405020303" pitchFamily="18" charset="0"/>
                <a:cs typeface="Times New Roman" panose="02020603050405020304" pitchFamily="18" charset="0"/>
              </a:rPr>
              <a:t> </a:t>
            </a:r>
          </a:p>
          <a:p>
            <a:endParaRPr lang="sv-SE" dirty="0"/>
          </a:p>
        </p:txBody>
      </p:sp>
    </p:spTree>
    <p:extLst>
      <p:ext uri="{BB962C8B-B14F-4D97-AF65-F5344CB8AC3E}">
        <p14:creationId xmlns:p14="http://schemas.microsoft.com/office/powerpoint/2010/main" val="2432807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82C4D6-44EF-9DD8-3A9E-A6B3E6142106}"/>
              </a:ext>
            </a:extLst>
          </p:cNvPr>
          <p:cNvSpPr>
            <a:spLocks noGrp="1"/>
          </p:cNvSpPr>
          <p:nvPr>
            <p:ph type="title"/>
          </p:nvPr>
        </p:nvSpPr>
        <p:spPr/>
        <p:txBody>
          <a:bodyPr/>
          <a:lstStyle/>
          <a:p>
            <a:r>
              <a:rPr lang="sv-SE" sz="2800" dirty="0"/>
              <a:t>Tystnadsplikt och inhämtande av intyg</a:t>
            </a:r>
            <a:endParaRPr lang="sv-SE" dirty="0"/>
          </a:p>
        </p:txBody>
      </p:sp>
      <p:sp>
        <p:nvSpPr>
          <p:cNvPr id="3" name="Platshållare för innehåll 2">
            <a:extLst>
              <a:ext uri="{FF2B5EF4-FFF2-40B4-BE49-F238E27FC236}">
                <a16:creationId xmlns:a16="http://schemas.microsoft.com/office/drawing/2014/main" id="{DFC9B0A2-1D18-4241-2543-2DB06C93A9A4}"/>
              </a:ext>
            </a:extLst>
          </p:cNvPr>
          <p:cNvSpPr>
            <a:spLocks noGrp="1"/>
          </p:cNvSpPr>
          <p:nvPr>
            <p:ph idx="1"/>
          </p:nvPr>
        </p:nvSpPr>
        <p:spPr/>
        <p:txBody>
          <a:bodyPr/>
          <a:lstStyle/>
          <a:p>
            <a:pPr marL="0" indent="0">
              <a:buNone/>
            </a:pPr>
            <a:r>
              <a:rPr lang="sv-SE" sz="1400" dirty="0">
                <a:cs typeface="Times New Roman" panose="02020603050405020304" pitchFamily="18" charset="0"/>
              </a:rPr>
              <a:t>Från och med den 1 december 2022 gäller tystnadsplikt för anställd hos en leverantör enligt 4 § lagen (2000:625) om den arbetsmarknadspolitiska verksamheten. Tystnadsplikten innebär att anställd hos en leverantör inte obehörigen får röja eller utnyttja vad han eller hon har fått veta om en enskilds personliga förhållanden.</a:t>
            </a:r>
          </a:p>
          <a:p>
            <a:pPr marL="0" indent="0">
              <a:buNone/>
            </a:pPr>
            <a:endParaRPr lang="sv-SE" sz="1400" dirty="0">
              <a:cs typeface="Times New Roman" panose="02020603050405020304" pitchFamily="18" charset="0"/>
            </a:endParaRPr>
          </a:p>
          <a:p>
            <a:pPr marL="0" indent="0">
              <a:buNone/>
            </a:pPr>
            <a:r>
              <a:rPr lang="sv-SE" sz="1400" dirty="0">
                <a:cs typeface="Times New Roman" panose="02020603050405020304" pitchFamily="18" charset="0"/>
              </a:rPr>
              <a:t>Det är däremot inte att betrakta som obehörigt röjande om en leverantör behöver ta kontakt med en arbetsgivare och lämna uppgifter till denne om den arbetssökande, när det är nödvändigt för att fullgöra uppdraget. För att en leverantör ska kunna utföra sitt uppdrag på ett ändamålsenligt sätt behöver leverantören kunna dela information om den arbetssökande med andra. Det kan till exempel finnas behov för en leverantör av Rusta och matcha 2 att lämna vissa uppgifter om en arbetssökande till en arbetsgivare.</a:t>
            </a:r>
          </a:p>
          <a:p>
            <a:pPr marL="0" indent="0">
              <a:buNone/>
            </a:pPr>
            <a:r>
              <a:rPr lang="sv-SE" sz="1400" dirty="0">
                <a:cs typeface="Times New Roman" panose="02020603050405020304" pitchFamily="18" charset="0"/>
              </a:rPr>
              <a:t>Det är också möjligt att vända sig till arbetsgivare eller utbildningsanordnare och efterfråga intyg som krävs för att styrka att villkoren för resultatersättning är uppfyllda.</a:t>
            </a:r>
          </a:p>
          <a:p>
            <a:pPr marL="0" indent="0">
              <a:buNone/>
            </a:pPr>
            <a:endParaRPr lang="sv-SE" sz="1400" dirty="0">
              <a:cs typeface="Times New Roman" panose="02020603050405020304" pitchFamily="18" charset="0"/>
            </a:endParaRPr>
          </a:p>
          <a:p>
            <a:pPr marL="0" indent="0">
              <a:buNone/>
            </a:pPr>
            <a:r>
              <a:rPr lang="sv-SE" sz="1400" dirty="0">
                <a:cs typeface="Times New Roman" panose="02020603050405020304" pitchFamily="18" charset="0"/>
              </a:rPr>
              <a:t>För mer information se Arbetsförmedlingen. Se, för leverantörer, offentlighet och sekretess</a:t>
            </a:r>
          </a:p>
          <a:p>
            <a:pPr marL="0" indent="0">
              <a:buNone/>
            </a:pPr>
            <a:endParaRPr lang="sv-SE" dirty="0"/>
          </a:p>
        </p:txBody>
      </p:sp>
    </p:spTree>
    <p:extLst>
      <p:ext uri="{BB962C8B-B14F-4D97-AF65-F5344CB8AC3E}">
        <p14:creationId xmlns:p14="http://schemas.microsoft.com/office/powerpoint/2010/main" val="3715060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82C4D6-44EF-9DD8-3A9E-A6B3E6142106}"/>
              </a:ext>
            </a:extLst>
          </p:cNvPr>
          <p:cNvSpPr>
            <a:spLocks noGrp="1"/>
          </p:cNvSpPr>
          <p:nvPr>
            <p:ph type="title"/>
          </p:nvPr>
        </p:nvSpPr>
        <p:spPr/>
        <p:txBody>
          <a:bodyPr/>
          <a:lstStyle/>
          <a:p>
            <a:r>
              <a:rPr lang="sv-SE" sz="2800" dirty="0"/>
              <a:t>Ej möjlighet till omprövning</a:t>
            </a:r>
            <a:endParaRPr lang="sv-SE" dirty="0"/>
          </a:p>
        </p:txBody>
      </p:sp>
      <p:sp>
        <p:nvSpPr>
          <p:cNvPr id="3" name="Platshållare för innehåll 2">
            <a:extLst>
              <a:ext uri="{FF2B5EF4-FFF2-40B4-BE49-F238E27FC236}">
                <a16:creationId xmlns:a16="http://schemas.microsoft.com/office/drawing/2014/main" id="{DFC9B0A2-1D18-4241-2543-2DB06C93A9A4}"/>
              </a:ext>
            </a:extLst>
          </p:cNvPr>
          <p:cNvSpPr>
            <a:spLocks noGrp="1"/>
          </p:cNvSpPr>
          <p:nvPr>
            <p:ph idx="1"/>
          </p:nvPr>
        </p:nvSpPr>
        <p:spPr/>
        <p:txBody>
          <a:bodyPr/>
          <a:lstStyle/>
          <a:p>
            <a:pPr marL="0" indent="0">
              <a:buNone/>
            </a:pPr>
            <a:r>
              <a:rPr lang="sv-SE" sz="1400" dirty="0">
                <a:cs typeface="Times New Roman" panose="02020603050405020304" pitchFamily="18" charset="0"/>
              </a:rPr>
              <a:t>Om en resultatredovisning ”ej godkänns” så ska Arbetsförmedlingen tydligt motivera varför vi  inte godkänner resultatersättningen. Ni har då alltid möjlighet att skicka in en ny resultatredovisning och få den granskad.</a:t>
            </a:r>
          </a:p>
          <a:p>
            <a:pPr marL="0" indent="0">
              <a:buNone/>
            </a:pPr>
            <a:endParaRPr lang="sv-SE" sz="1400" dirty="0">
              <a:cs typeface="Times New Roman" panose="02020603050405020304" pitchFamily="18" charset="0"/>
            </a:endParaRPr>
          </a:p>
          <a:p>
            <a:pPr marL="0" indent="0">
              <a:buNone/>
            </a:pPr>
            <a:r>
              <a:rPr lang="sv-SE" sz="1400" dirty="0">
                <a:cs typeface="Times New Roman" panose="02020603050405020304" pitchFamily="18" charset="0"/>
              </a:rPr>
              <a:t>Det är dock inte möjligt att gällande resultatersättning begära omprövning i Förvaltningslagens mening då det inte ses som myndighetsutövning. Vill ni bestrida Arbetsförmedlingens beslut kring resultatersättning så behöver ni vända er till Tingsrätten och väcka talan i ett civilrättsligt mål.</a:t>
            </a:r>
          </a:p>
        </p:txBody>
      </p:sp>
    </p:spTree>
    <p:extLst>
      <p:ext uri="{BB962C8B-B14F-4D97-AF65-F5344CB8AC3E}">
        <p14:creationId xmlns:p14="http://schemas.microsoft.com/office/powerpoint/2010/main" val="193023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0283D2-1501-3473-F597-8FDFDBF91625}"/>
              </a:ext>
            </a:extLst>
          </p:cNvPr>
          <p:cNvSpPr>
            <a:spLocks noGrp="1"/>
          </p:cNvSpPr>
          <p:nvPr>
            <p:ph type="title"/>
          </p:nvPr>
        </p:nvSpPr>
        <p:spPr/>
        <p:txBody>
          <a:bodyPr/>
          <a:lstStyle/>
          <a:p>
            <a:r>
              <a:rPr lang="sv-SE" dirty="0"/>
              <a:t>Har du frågor om resultatersättning?</a:t>
            </a:r>
          </a:p>
        </p:txBody>
      </p:sp>
      <p:sp>
        <p:nvSpPr>
          <p:cNvPr id="3" name="Platshållare för innehåll 2">
            <a:extLst>
              <a:ext uri="{FF2B5EF4-FFF2-40B4-BE49-F238E27FC236}">
                <a16:creationId xmlns:a16="http://schemas.microsoft.com/office/drawing/2014/main" id="{A3C16E7F-8CCE-AA68-9775-67C291A3F267}"/>
              </a:ext>
            </a:extLst>
          </p:cNvPr>
          <p:cNvSpPr>
            <a:spLocks noGrp="1"/>
          </p:cNvSpPr>
          <p:nvPr>
            <p:ph idx="1"/>
          </p:nvPr>
        </p:nvSpPr>
        <p:spPr/>
        <p:txBody>
          <a:bodyPr/>
          <a:lstStyle/>
          <a:p>
            <a:r>
              <a:rPr lang="sv-SE" sz="1800" dirty="0">
                <a:cs typeface="Times New Roman" panose="02020603050405020304" pitchFamily="18" charset="0"/>
              </a:rPr>
              <a:t>Läs i det här stödmaterialet.</a:t>
            </a:r>
          </a:p>
          <a:p>
            <a:r>
              <a:rPr lang="sv-SE" sz="1800" dirty="0">
                <a:cs typeface="Times New Roman" panose="02020603050405020304" pitchFamily="18" charset="0"/>
              </a:rPr>
              <a:t>Läs förfrågningsunderlaget (FFU)</a:t>
            </a:r>
          </a:p>
          <a:p>
            <a:r>
              <a:rPr lang="sv-SE" sz="1800" dirty="0">
                <a:cs typeface="Times New Roman" panose="02020603050405020304" pitchFamily="18" charset="0"/>
              </a:rPr>
              <a:t>Titta i </a:t>
            </a:r>
            <a:r>
              <a:rPr lang="sv-SE" dirty="0" err="1">
                <a:cs typeface="Times New Roman" panose="02020603050405020304" pitchFamily="18" charset="0"/>
              </a:rPr>
              <a:t>T</a:t>
            </a:r>
            <a:r>
              <a:rPr lang="sv-SE" sz="1800" dirty="0" err="1">
                <a:cs typeface="Times New Roman" panose="02020603050405020304" pitchFamily="18" charset="0"/>
              </a:rPr>
              <a:t>endsign</a:t>
            </a:r>
            <a:r>
              <a:rPr lang="sv-SE" sz="1800" dirty="0">
                <a:cs typeface="Times New Roman" panose="02020603050405020304" pitchFamily="18" charset="0"/>
              </a:rPr>
              <a:t> om din fråga tidigare ställts där och besvarats</a:t>
            </a:r>
          </a:p>
          <a:p>
            <a:r>
              <a:rPr lang="sv-SE" sz="1800" dirty="0">
                <a:cs typeface="Times New Roman" panose="02020603050405020304" pitchFamily="18" charset="0"/>
              </a:rPr>
              <a:t>Om du inte hittar svar på din fråga enligt ovan ställ en ny fråga i </a:t>
            </a:r>
            <a:r>
              <a:rPr lang="sv-SE" dirty="0" err="1">
                <a:cs typeface="Times New Roman" panose="02020603050405020304" pitchFamily="18" charset="0"/>
              </a:rPr>
              <a:t>T</a:t>
            </a:r>
            <a:r>
              <a:rPr lang="sv-SE" sz="1800" dirty="0" err="1">
                <a:cs typeface="Times New Roman" panose="02020603050405020304" pitchFamily="18" charset="0"/>
              </a:rPr>
              <a:t>endsign</a:t>
            </a:r>
            <a:endParaRPr lang="sv-SE" sz="1800" dirty="0">
              <a:cs typeface="Times New Roman" panose="02020603050405020304" pitchFamily="18" charset="0"/>
            </a:endParaRPr>
          </a:p>
          <a:p>
            <a:pPr marL="0" indent="0">
              <a:buNone/>
            </a:pPr>
            <a:endParaRPr lang="sv-SE" dirty="0"/>
          </a:p>
        </p:txBody>
      </p:sp>
    </p:spTree>
    <p:extLst>
      <p:ext uri="{BB962C8B-B14F-4D97-AF65-F5344CB8AC3E}">
        <p14:creationId xmlns:p14="http://schemas.microsoft.com/office/powerpoint/2010/main" val="847708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C42BBD-C53D-70D1-21E5-4D9EB4DFFF35}"/>
              </a:ext>
            </a:extLst>
          </p:cNvPr>
          <p:cNvSpPr>
            <a:spLocks noGrp="1"/>
          </p:cNvSpPr>
          <p:nvPr>
            <p:ph type="title"/>
          </p:nvPr>
        </p:nvSpPr>
        <p:spPr/>
        <p:txBody>
          <a:bodyPr/>
          <a:lstStyle/>
          <a:p>
            <a:r>
              <a:rPr lang="sv-SE" sz="2800" dirty="0"/>
              <a:t>Resultatersättning i två olika steg</a:t>
            </a:r>
            <a:endParaRPr lang="sv-SE" dirty="0"/>
          </a:p>
        </p:txBody>
      </p:sp>
      <p:sp>
        <p:nvSpPr>
          <p:cNvPr id="3" name="Platshållare för innehåll 2">
            <a:extLst>
              <a:ext uri="{FF2B5EF4-FFF2-40B4-BE49-F238E27FC236}">
                <a16:creationId xmlns:a16="http://schemas.microsoft.com/office/drawing/2014/main" id="{F68A5A51-AC04-1EAE-7A45-DCF895BB5A8E}"/>
              </a:ext>
            </a:extLst>
          </p:cNvPr>
          <p:cNvSpPr>
            <a:spLocks noGrp="1"/>
          </p:cNvSpPr>
          <p:nvPr>
            <p:ph idx="1"/>
          </p:nvPr>
        </p:nvSpPr>
        <p:spPr/>
        <p:txBody>
          <a:bodyPr/>
          <a:lstStyle/>
          <a:p>
            <a:pPr marL="0" lvl="1" indent="0">
              <a:spcBef>
                <a:spcPts val="525"/>
              </a:spcBef>
              <a:buSzPct val="100000"/>
              <a:buNone/>
            </a:pPr>
            <a:r>
              <a:rPr lang="sv-SE" sz="1400" dirty="0">
                <a:cs typeface="Times New Roman" panose="02020603050405020304" pitchFamily="18" charset="0"/>
              </a:rPr>
              <a:t>Resultatersättning betalas ut i två steg, </a:t>
            </a:r>
            <a:r>
              <a:rPr lang="sv-SE" sz="1400" b="1" dirty="0">
                <a:cs typeface="Times New Roman" panose="02020603050405020304" pitchFamily="18" charset="0"/>
              </a:rPr>
              <a:t>resultatersättning 1 </a:t>
            </a:r>
            <a:r>
              <a:rPr lang="sv-SE" sz="1400" dirty="0">
                <a:cs typeface="Times New Roman" panose="02020603050405020304" pitchFamily="18" charset="0"/>
              </a:rPr>
              <a:t>och </a:t>
            </a:r>
            <a:r>
              <a:rPr lang="sv-SE" sz="1400" b="1" dirty="0">
                <a:cs typeface="Times New Roman" panose="02020603050405020304" pitchFamily="18" charset="0"/>
              </a:rPr>
              <a:t>resultatersättning 2. </a:t>
            </a:r>
          </a:p>
          <a:p>
            <a:pPr lvl="1">
              <a:spcBef>
                <a:spcPts val="525"/>
              </a:spcBef>
              <a:buFont typeface="Arial" panose="020B0604020202020204" pitchFamily="34" charset="0"/>
              <a:buChar char="•"/>
            </a:pPr>
            <a:r>
              <a:rPr lang="sv-SE" sz="1400" dirty="0">
                <a:cs typeface="Times New Roman" panose="02020603050405020304" pitchFamily="18" charset="0"/>
              </a:rPr>
              <a:t>Resultatersättning 1 är uppnådd om en arbetssökande, utifrån </a:t>
            </a:r>
            <a:r>
              <a:rPr lang="sv-SE" sz="1400" dirty="0">
                <a:cs typeface="Times New Roman" panose="02020603050405020304" pitchFamily="18" charset="0"/>
                <a:hlinkClick r:id="rId2" action="ppaction://hlinksldjump"/>
              </a:rPr>
              <a:t>vissa villkor </a:t>
            </a:r>
            <a:r>
              <a:rPr lang="sv-SE" sz="1400" dirty="0">
                <a:cs typeface="Times New Roman" panose="02020603050405020304" pitchFamily="18" charset="0"/>
              </a:rPr>
              <a:t>har arbetat eller studerat under 3 månader.</a:t>
            </a:r>
          </a:p>
          <a:p>
            <a:pPr lvl="1">
              <a:spcBef>
                <a:spcPts val="525"/>
              </a:spcBef>
              <a:buFont typeface="Arial" panose="020B0604020202020204" pitchFamily="34" charset="0"/>
              <a:buChar char="•"/>
            </a:pPr>
            <a:r>
              <a:rPr lang="sv-SE" sz="1400" dirty="0">
                <a:cs typeface="Times New Roman" panose="02020603050405020304" pitchFamily="18" charset="0"/>
              </a:rPr>
              <a:t>Resultatersättning 2 är uppnådd om arbetssökande enligt </a:t>
            </a:r>
            <a:r>
              <a:rPr lang="sv-SE" sz="1400" dirty="0">
                <a:cs typeface="Times New Roman" panose="02020603050405020304" pitchFamily="18" charset="0"/>
                <a:hlinkClick r:id="rId2" action="ppaction://hlinksldjump"/>
              </a:rPr>
              <a:t>vissa villkor </a:t>
            </a:r>
            <a:r>
              <a:rPr lang="sv-SE" sz="1400" dirty="0">
                <a:cs typeface="Times New Roman" panose="02020603050405020304" pitchFamily="18" charset="0"/>
              </a:rPr>
              <a:t>har arbetat eller studerat under 6 månader (3+3 månader). </a:t>
            </a:r>
          </a:p>
          <a:p>
            <a:pPr marL="342900" lvl="1" indent="0">
              <a:spcBef>
                <a:spcPts val="525"/>
              </a:spcBef>
              <a:buNone/>
            </a:pPr>
            <a:endParaRPr lang="sv-SE" sz="1400" dirty="0">
              <a:cs typeface="Times New Roman" panose="02020603050405020304" pitchFamily="18" charset="0"/>
            </a:endParaRPr>
          </a:p>
          <a:p>
            <a:pPr marL="0" lvl="1" indent="0">
              <a:spcBef>
                <a:spcPts val="525"/>
              </a:spcBef>
              <a:buSzPct val="100000"/>
              <a:buNone/>
            </a:pPr>
            <a:r>
              <a:rPr lang="sv-SE" sz="1400" dirty="0">
                <a:cs typeface="Times New Roman" panose="02020603050405020304" pitchFamily="18" charset="0"/>
              </a:rPr>
              <a:t>Arbetsförmedlingen granskar och verifierar om villkoren är uppfyllda för resultatersättning 1 respektive resultatersättning 2 var för sig och ”godkänner” eller ”ej godkänner” varje resultatersättning separat.</a:t>
            </a:r>
          </a:p>
          <a:p>
            <a:pPr marL="0" lvl="1" indent="0">
              <a:spcBef>
                <a:spcPts val="525"/>
              </a:spcBef>
              <a:buSzPct val="100000"/>
              <a:buNone/>
            </a:pPr>
            <a:endParaRPr lang="sv-SE" sz="1400" dirty="0">
              <a:cs typeface="Times New Roman" panose="02020603050405020304" pitchFamily="18" charset="0"/>
            </a:endParaRPr>
          </a:p>
          <a:p>
            <a:pPr marL="0" lvl="1" indent="0">
              <a:spcBef>
                <a:spcPts val="525"/>
              </a:spcBef>
              <a:buSzPct val="100000"/>
              <a:buNone/>
            </a:pPr>
            <a:r>
              <a:rPr lang="sv-SE" sz="1400" b="1" dirty="0">
                <a:cs typeface="Times New Roman" panose="02020603050405020304" pitchFamily="18" charset="0"/>
              </a:rPr>
              <a:t>Resultatersättning 1 </a:t>
            </a:r>
            <a:r>
              <a:rPr lang="sv-SE" sz="1400" dirty="0">
                <a:cs typeface="Times New Roman" panose="02020603050405020304" pitchFamily="18" charset="0"/>
              </a:rPr>
              <a:t>är möjlig att begära under pågående tjänst eller avslutad tjänst</a:t>
            </a:r>
          </a:p>
          <a:p>
            <a:pPr marL="0" lvl="1" indent="0">
              <a:spcBef>
                <a:spcPts val="525"/>
              </a:spcBef>
              <a:buSzPct val="100000"/>
              <a:buNone/>
            </a:pPr>
            <a:endParaRPr lang="sv-SE" sz="1400" dirty="0">
              <a:cs typeface="Times New Roman" panose="02020603050405020304" pitchFamily="18" charset="0"/>
            </a:endParaRPr>
          </a:p>
          <a:p>
            <a:pPr marL="0" lvl="1" indent="0">
              <a:spcBef>
                <a:spcPts val="525"/>
              </a:spcBef>
              <a:buSzPct val="100000"/>
              <a:buNone/>
            </a:pPr>
            <a:r>
              <a:rPr lang="sv-SE" sz="1400" b="1" dirty="0">
                <a:cs typeface="Times New Roman" panose="02020603050405020304" pitchFamily="18" charset="0"/>
              </a:rPr>
              <a:t>Resultatersättning 2 </a:t>
            </a:r>
            <a:r>
              <a:rPr lang="sv-SE" sz="1400" dirty="0">
                <a:cs typeface="Times New Roman" panose="02020603050405020304" pitchFamily="18" charset="0"/>
              </a:rPr>
              <a:t>kan endast begäras efter avslutad tjänst.</a:t>
            </a:r>
          </a:p>
          <a:p>
            <a:pPr marL="0" indent="0">
              <a:buNone/>
            </a:pPr>
            <a:endParaRPr lang="sv-SE" dirty="0"/>
          </a:p>
        </p:txBody>
      </p:sp>
    </p:spTree>
    <p:extLst>
      <p:ext uri="{BB962C8B-B14F-4D97-AF65-F5344CB8AC3E}">
        <p14:creationId xmlns:p14="http://schemas.microsoft.com/office/powerpoint/2010/main" val="80576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444741-D712-DB9A-676A-24B1C06F7ED3}"/>
              </a:ext>
            </a:extLst>
          </p:cNvPr>
          <p:cNvSpPr>
            <a:spLocks noGrp="1"/>
          </p:cNvSpPr>
          <p:nvPr>
            <p:ph type="title"/>
          </p:nvPr>
        </p:nvSpPr>
        <p:spPr>
          <a:xfrm>
            <a:off x="575043" y="324281"/>
            <a:ext cx="7422784" cy="405481"/>
          </a:xfrm>
        </p:spPr>
        <p:txBody>
          <a:bodyPr/>
          <a:lstStyle/>
          <a:p>
            <a:r>
              <a:rPr lang="sv-SE" sz="2000" dirty="0"/>
              <a:t>Så här gör ni för att begära om resultatersättning</a:t>
            </a:r>
          </a:p>
        </p:txBody>
      </p:sp>
      <p:grpSp>
        <p:nvGrpSpPr>
          <p:cNvPr id="5" name="Grupp 4" descr="Bilden illustrerar hur leverantörer ska göra för att begära resultatersättning. Detta beskrivs även i text på följande sidor. ">
            <a:extLst>
              <a:ext uri="{FF2B5EF4-FFF2-40B4-BE49-F238E27FC236}">
                <a16:creationId xmlns:a16="http://schemas.microsoft.com/office/drawing/2014/main" id="{7921F16C-4DBC-4E00-347B-E041E808FE2F}"/>
              </a:ext>
            </a:extLst>
          </p:cNvPr>
          <p:cNvGrpSpPr/>
          <p:nvPr/>
        </p:nvGrpSpPr>
        <p:grpSpPr>
          <a:xfrm>
            <a:off x="332618" y="1046615"/>
            <a:ext cx="8218332" cy="3125319"/>
            <a:chOff x="332618" y="1046615"/>
            <a:chExt cx="8218332" cy="3125319"/>
          </a:xfrm>
        </p:grpSpPr>
        <p:sp>
          <p:nvSpPr>
            <p:cNvPr id="6" name="Rektangel 5">
              <a:extLst>
                <a:ext uri="{FF2B5EF4-FFF2-40B4-BE49-F238E27FC236}">
                  <a16:creationId xmlns:a16="http://schemas.microsoft.com/office/drawing/2014/main" id="{314EC69A-84FD-DB81-E130-6A56C528BAEE}"/>
                </a:ext>
              </a:extLst>
            </p:cNvPr>
            <p:cNvSpPr/>
            <p:nvPr/>
          </p:nvSpPr>
          <p:spPr>
            <a:xfrm>
              <a:off x="332618" y="1843160"/>
              <a:ext cx="1516885"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rgbClr val="00005A"/>
                  </a:solidFill>
                </a:rPr>
                <a:t>Gemensam planering</a:t>
              </a:r>
            </a:p>
          </p:txBody>
        </p:sp>
        <p:sp>
          <p:nvSpPr>
            <p:cNvPr id="19" name="Pil: höger 18">
              <a:extLst>
                <a:ext uri="{FF2B5EF4-FFF2-40B4-BE49-F238E27FC236}">
                  <a16:creationId xmlns:a16="http://schemas.microsoft.com/office/drawing/2014/main" id="{B6E6CC30-1F0C-F967-B831-E318DD536F96}"/>
                </a:ext>
              </a:extLst>
            </p:cNvPr>
            <p:cNvSpPr/>
            <p:nvPr/>
          </p:nvSpPr>
          <p:spPr>
            <a:xfrm>
              <a:off x="4233720" y="2029597"/>
              <a:ext cx="402697" cy="227650"/>
            </a:xfrm>
            <a:prstGeom prst="rightArrow">
              <a:avLst>
                <a:gd name="adj1" fmla="val 50000"/>
                <a:gd name="adj2" fmla="val 571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0" name="Bildobjekt 19">
              <a:extLst>
                <a:ext uri="{FF2B5EF4-FFF2-40B4-BE49-F238E27FC236}">
                  <a16:creationId xmlns:a16="http://schemas.microsoft.com/office/drawing/2014/main" id="{69BAA8B2-9E24-2948-8E81-866CCF2A66C1}"/>
                </a:ext>
              </a:extLst>
            </p:cNvPr>
            <p:cNvPicPr>
              <a:picLocks noChangeAspect="1"/>
            </p:cNvPicPr>
            <p:nvPr/>
          </p:nvPicPr>
          <p:blipFill>
            <a:blip r:embed="rId3"/>
            <a:stretch>
              <a:fillRect/>
            </a:stretch>
          </p:blipFill>
          <p:spPr>
            <a:xfrm>
              <a:off x="1992087" y="2000153"/>
              <a:ext cx="438950" cy="286537"/>
            </a:xfrm>
            <a:prstGeom prst="rect">
              <a:avLst/>
            </a:prstGeom>
          </p:spPr>
        </p:pic>
        <p:pic>
          <p:nvPicPr>
            <p:cNvPr id="21" name="Bildobjekt 20">
              <a:extLst>
                <a:ext uri="{FF2B5EF4-FFF2-40B4-BE49-F238E27FC236}">
                  <a16:creationId xmlns:a16="http://schemas.microsoft.com/office/drawing/2014/main" id="{23767B73-1E79-A9C1-E9C7-4C30B94CF691}"/>
                </a:ext>
              </a:extLst>
            </p:cNvPr>
            <p:cNvPicPr>
              <a:picLocks noChangeAspect="1"/>
            </p:cNvPicPr>
            <p:nvPr/>
          </p:nvPicPr>
          <p:blipFill>
            <a:blip r:embed="rId3"/>
            <a:stretch>
              <a:fillRect/>
            </a:stretch>
          </p:blipFill>
          <p:spPr>
            <a:xfrm>
              <a:off x="6442914" y="1985642"/>
              <a:ext cx="438950" cy="286537"/>
            </a:xfrm>
            <a:prstGeom prst="rect">
              <a:avLst/>
            </a:prstGeom>
          </p:spPr>
        </p:pic>
        <p:sp>
          <p:nvSpPr>
            <p:cNvPr id="40" name="Rektangel 39">
              <a:extLst>
                <a:ext uri="{FF2B5EF4-FFF2-40B4-BE49-F238E27FC236}">
                  <a16:creationId xmlns:a16="http://schemas.microsoft.com/office/drawing/2014/main" id="{F9DFF001-7002-94E2-1F60-2F800E9F23DD}"/>
                </a:ext>
              </a:extLst>
            </p:cNvPr>
            <p:cNvSpPr/>
            <p:nvPr/>
          </p:nvSpPr>
          <p:spPr>
            <a:xfrm>
              <a:off x="2573621" y="1046615"/>
              <a:ext cx="4578294" cy="53580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rgbClr val="00005A"/>
                  </a:solidFill>
                </a:rPr>
                <a:t>Kan skickas in flera gånger under pågående tjänst</a:t>
              </a:r>
            </a:p>
          </p:txBody>
        </p:sp>
        <p:sp>
          <p:nvSpPr>
            <p:cNvPr id="51" name="textruta 50">
              <a:extLst>
                <a:ext uri="{FF2B5EF4-FFF2-40B4-BE49-F238E27FC236}">
                  <a16:creationId xmlns:a16="http://schemas.microsoft.com/office/drawing/2014/main" id="{D7B37727-0FEB-D600-6C3C-84D49EF68765}"/>
                </a:ext>
              </a:extLst>
            </p:cNvPr>
            <p:cNvSpPr txBox="1"/>
            <p:nvPr/>
          </p:nvSpPr>
          <p:spPr>
            <a:xfrm>
              <a:off x="4982233" y="2975859"/>
              <a:ext cx="1155929" cy="300082"/>
            </a:xfrm>
            <a:prstGeom prst="rect">
              <a:avLst/>
            </a:prstGeom>
            <a:noFill/>
          </p:spPr>
          <p:txBody>
            <a:bodyPr wrap="square" rtlCol="0">
              <a:spAutoFit/>
            </a:bodyPr>
            <a:lstStyle/>
            <a:p>
              <a:pPr algn="ctr"/>
              <a:r>
                <a:rPr lang="sv-SE" dirty="0"/>
                <a:t>Godkänd</a:t>
              </a:r>
            </a:p>
          </p:txBody>
        </p:sp>
        <p:pic>
          <p:nvPicPr>
            <p:cNvPr id="56" name="Bildobjekt 55">
              <a:extLst>
                <a:ext uri="{FF2B5EF4-FFF2-40B4-BE49-F238E27FC236}">
                  <a16:creationId xmlns:a16="http://schemas.microsoft.com/office/drawing/2014/main" id="{39968142-F55A-9AD2-C2E1-B2C6F6FA43E8}"/>
                </a:ext>
              </a:extLst>
            </p:cNvPr>
            <p:cNvPicPr>
              <a:picLocks noChangeAspect="1"/>
            </p:cNvPicPr>
            <p:nvPr/>
          </p:nvPicPr>
          <p:blipFill>
            <a:blip r:embed="rId4"/>
            <a:stretch>
              <a:fillRect/>
            </a:stretch>
          </p:blipFill>
          <p:spPr>
            <a:xfrm>
              <a:off x="5501563" y="2565875"/>
              <a:ext cx="128027" cy="341406"/>
            </a:xfrm>
            <a:prstGeom prst="rect">
              <a:avLst/>
            </a:prstGeom>
          </p:spPr>
        </p:pic>
        <p:sp>
          <p:nvSpPr>
            <p:cNvPr id="64" name="textruta 63">
              <a:extLst>
                <a:ext uri="{FF2B5EF4-FFF2-40B4-BE49-F238E27FC236}">
                  <a16:creationId xmlns:a16="http://schemas.microsoft.com/office/drawing/2014/main" id="{A7E65EF9-44A6-E103-FADB-710E7F0A516F}"/>
                </a:ext>
              </a:extLst>
            </p:cNvPr>
            <p:cNvSpPr txBox="1"/>
            <p:nvPr/>
          </p:nvSpPr>
          <p:spPr>
            <a:xfrm>
              <a:off x="5299104" y="3200324"/>
              <a:ext cx="545285" cy="400110"/>
            </a:xfrm>
            <a:prstGeom prst="rect">
              <a:avLst/>
            </a:prstGeom>
            <a:noFill/>
          </p:spPr>
          <p:txBody>
            <a:bodyPr wrap="square" rtlCol="0">
              <a:spAutoFit/>
            </a:bodyPr>
            <a:lstStyle/>
            <a:p>
              <a:pPr algn="ctr"/>
              <a:r>
                <a:rPr lang="sv-SE" sz="2000" b="1" dirty="0"/>
                <a:t>=</a:t>
              </a:r>
            </a:p>
          </p:txBody>
        </p:sp>
        <p:sp>
          <p:nvSpPr>
            <p:cNvPr id="4" name="Rektangel 3">
              <a:extLst>
                <a:ext uri="{FF2B5EF4-FFF2-40B4-BE49-F238E27FC236}">
                  <a16:creationId xmlns:a16="http://schemas.microsoft.com/office/drawing/2014/main" id="{C9E14F04-2FD2-123B-B849-B3C27231EAB4}"/>
                </a:ext>
              </a:extLst>
            </p:cNvPr>
            <p:cNvSpPr/>
            <p:nvPr/>
          </p:nvSpPr>
          <p:spPr>
            <a:xfrm>
              <a:off x="2573621" y="1845532"/>
              <a:ext cx="1516885"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rgbClr val="00005A"/>
                  </a:solidFill>
                </a:rPr>
                <a:t>Signal om arbete eller studier</a:t>
              </a:r>
            </a:p>
          </p:txBody>
        </p:sp>
        <p:sp>
          <p:nvSpPr>
            <p:cNvPr id="9" name="Rektangel 8">
              <a:extLst>
                <a:ext uri="{FF2B5EF4-FFF2-40B4-BE49-F238E27FC236}">
                  <a16:creationId xmlns:a16="http://schemas.microsoft.com/office/drawing/2014/main" id="{98E18FC5-ADBB-F634-8C81-5C8757618F26}"/>
                </a:ext>
              </a:extLst>
            </p:cNvPr>
            <p:cNvSpPr/>
            <p:nvPr/>
          </p:nvSpPr>
          <p:spPr>
            <a:xfrm>
              <a:off x="4779001" y="1857671"/>
              <a:ext cx="1516885"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rgbClr val="00005A"/>
                  </a:solidFill>
                </a:rPr>
                <a:t>Resultat-redovisning 1</a:t>
              </a:r>
            </a:p>
          </p:txBody>
        </p:sp>
        <p:sp>
          <p:nvSpPr>
            <p:cNvPr id="16" name="Rektangel 15">
              <a:extLst>
                <a:ext uri="{FF2B5EF4-FFF2-40B4-BE49-F238E27FC236}">
                  <a16:creationId xmlns:a16="http://schemas.microsoft.com/office/drawing/2014/main" id="{5D934A96-A693-62BC-7D5F-726497201DF1}"/>
                </a:ext>
              </a:extLst>
            </p:cNvPr>
            <p:cNvSpPr/>
            <p:nvPr/>
          </p:nvSpPr>
          <p:spPr>
            <a:xfrm>
              <a:off x="7028892" y="1848285"/>
              <a:ext cx="1516885"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rgbClr val="00005A"/>
                  </a:solidFill>
                </a:rPr>
                <a:t>Resultat-redovisning 2</a:t>
              </a:r>
            </a:p>
          </p:txBody>
        </p:sp>
        <p:sp>
          <p:nvSpPr>
            <p:cNvPr id="22" name="Rektangel 21">
              <a:extLst>
                <a:ext uri="{FF2B5EF4-FFF2-40B4-BE49-F238E27FC236}">
                  <a16:creationId xmlns:a16="http://schemas.microsoft.com/office/drawing/2014/main" id="{C6F3C613-A12A-C28C-15CE-CB6DDF67DF4B}"/>
                </a:ext>
              </a:extLst>
            </p:cNvPr>
            <p:cNvSpPr/>
            <p:nvPr/>
          </p:nvSpPr>
          <p:spPr>
            <a:xfrm>
              <a:off x="4779001" y="3600434"/>
              <a:ext cx="1516885"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rgbClr val="00005A"/>
                  </a:solidFill>
                </a:rPr>
                <a:t>Resultat-ersättning 1</a:t>
              </a:r>
            </a:p>
          </p:txBody>
        </p:sp>
        <p:sp>
          <p:nvSpPr>
            <p:cNvPr id="23" name="textruta 22">
              <a:extLst>
                <a:ext uri="{FF2B5EF4-FFF2-40B4-BE49-F238E27FC236}">
                  <a16:creationId xmlns:a16="http://schemas.microsoft.com/office/drawing/2014/main" id="{8E7E7025-6B0E-9585-B75F-038AAEC88383}"/>
                </a:ext>
              </a:extLst>
            </p:cNvPr>
            <p:cNvSpPr txBox="1"/>
            <p:nvPr/>
          </p:nvSpPr>
          <p:spPr>
            <a:xfrm>
              <a:off x="7237297" y="2975859"/>
              <a:ext cx="1155929" cy="300082"/>
            </a:xfrm>
            <a:prstGeom prst="rect">
              <a:avLst/>
            </a:prstGeom>
            <a:noFill/>
          </p:spPr>
          <p:txBody>
            <a:bodyPr wrap="square" rtlCol="0">
              <a:spAutoFit/>
            </a:bodyPr>
            <a:lstStyle/>
            <a:p>
              <a:pPr algn="ctr"/>
              <a:r>
                <a:rPr lang="sv-SE" dirty="0"/>
                <a:t>Godkänd</a:t>
              </a:r>
            </a:p>
          </p:txBody>
        </p:sp>
        <p:pic>
          <p:nvPicPr>
            <p:cNvPr id="24" name="Bildobjekt 23">
              <a:extLst>
                <a:ext uri="{FF2B5EF4-FFF2-40B4-BE49-F238E27FC236}">
                  <a16:creationId xmlns:a16="http://schemas.microsoft.com/office/drawing/2014/main" id="{8CF02050-8281-9AB4-8AA7-B5BABDAC3B06}"/>
                </a:ext>
              </a:extLst>
            </p:cNvPr>
            <p:cNvPicPr>
              <a:picLocks noChangeAspect="1"/>
            </p:cNvPicPr>
            <p:nvPr/>
          </p:nvPicPr>
          <p:blipFill>
            <a:blip r:embed="rId4"/>
            <a:stretch>
              <a:fillRect/>
            </a:stretch>
          </p:blipFill>
          <p:spPr>
            <a:xfrm>
              <a:off x="7756627" y="2565875"/>
              <a:ext cx="128027" cy="341406"/>
            </a:xfrm>
            <a:prstGeom prst="rect">
              <a:avLst/>
            </a:prstGeom>
          </p:spPr>
        </p:pic>
        <p:sp>
          <p:nvSpPr>
            <p:cNvPr id="25" name="textruta 24">
              <a:extLst>
                <a:ext uri="{FF2B5EF4-FFF2-40B4-BE49-F238E27FC236}">
                  <a16:creationId xmlns:a16="http://schemas.microsoft.com/office/drawing/2014/main" id="{6F088043-7AEA-CDBE-176A-33CE41CAA974}"/>
                </a:ext>
              </a:extLst>
            </p:cNvPr>
            <p:cNvSpPr txBox="1"/>
            <p:nvPr/>
          </p:nvSpPr>
          <p:spPr>
            <a:xfrm>
              <a:off x="7554168" y="3200324"/>
              <a:ext cx="545285" cy="400110"/>
            </a:xfrm>
            <a:prstGeom prst="rect">
              <a:avLst/>
            </a:prstGeom>
            <a:noFill/>
          </p:spPr>
          <p:txBody>
            <a:bodyPr wrap="square" rtlCol="0">
              <a:spAutoFit/>
            </a:bodyPr>
            <a:lstStyle/>
            <a:p>
              <a:pPr algn="ctr"/>
              <a:r>
                <a:rPr lang="sv-SE" sz="2000" b="1" dirty="0"/>
                <a:t>=</a:t>
              </a:r>
            </a:p>
          </p:txBody>
        </p:sp>
        <p:sp>
          <p:nvSpPr>
            <p:cNvPr id="26" name="Rektangel 25">
              <a:extLst>
                <a:ext uri="{FF2B5EF4-FFF2-40B4-BE49-F238E27FC236}">
                  <a16:creationId xmlns:a16="http://schemas.microsoft.com/office/drawing/2014/main" id="{B59CCC2E-A1EB-D1A7-A214-50E3FD8BFCDE}"/>
                </a:ext>
              </a:extLst>
            </p:cNvPr>
            <p:cNvSpPr/>
            <p:nvPr/>
          </p:nvSpPr>
          <p:spPr>
            <a:xfrm>
              <a:off x="7034065" y="3600434"/>
              <a:ext cx="1516885" cy="571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rgbClr val="00005A"/>
                  </a:solidFill>
                </a:rPr>
                <a:t>Resultat-ersättning 2</a:t>
              </a:r>
            </a:p>
          </p:txBody>
        </p:sp>
        <p:cxnSp>
          <p:nvCxnSpPr>
            <p:cNvPr id="41" name="Rak pilkoppling 35">
              <a:extLst>
                <a:ext uri="{FF2B5EF4-FFF2-40B4-BE49-F238E27FC236}">
                  <a16:creationId xmlns:a16="http://schemas.microsoft.com/office/drawing/2014/main" id="{92C424FD-879E-03B0-57FD-38CE77E2A787}"/>
                </a:ext>
              </a:extLst>
            </p:cNvPr>
            <p:cNvCxnSpPr>
              <a:cxnSpLocks/>
            </p:cNvCxnSpPr>
            <p:nvPr/>
          </p:nvCxnSpPr>
          <p:spPr>
            <a:xfrm>
              <a:off x="7086875" y="1614401"/>
              <a:ext cx="0" cy="1967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Rektangel 41">
              <a:extLst>
                <a:ext uri="{FF2B5EF4-FFF2-40B4-BE49-F238E27FC236}">
                  <a16:creationId xmlns:a16="http://schemas.microsoft.com/office/drawing/2014/main" id="{A7B1D81D-82E9-DFFD-4826-7400A6B2985A}"/>
                </a:ext>
              </a:extLst>
            </p:cNvPr>
            <p:cNvSpPr/>
            <p:nvPr/>
          </p:nvSpPr>
          <p:spPr>
            <a:xfrm>
              <a:off x="7237297" y="1054255"/>
              <a:ext cx="1308480" cy="52816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rgbClr val="00005A"/>
                  </a:solidFill>
                </a:rPr>
                <a:t>Tjänsten avslutas</a:t>
              </a:r>
            </a:p>
          </p:txBody>
        </p:sp>
        <p:cxnSp>
          <p:nvCxnSpPr>
            <p:cNvPr id="43" name="Rak pilkoppling 35">
              <a:extLst>
                <a:ext uri="{FF2B5EF4-FFF2-40B4-BE49-F238E27FC236}">
                  <a16:creationId xmlns:a16="http://schemas.microsoft.com/office/drawing/2014/main" id="{CD82E772-CFA3-7879-61AD-3B366F4A3E41}"/>
                </a:ext>
              </a:extLst>
            </p:cNvPr>
            <p:cNvCxnSpPr>
              <a:cxnSpLocks/>
            </p:cNvCxnSpPr>
            <p:nvPr/>
          </p:nvCxnSpPr>
          <p:spPr>
            <a:xfrm flipV="1">
              <a:off x="7800619" y="1614401"/>
              <a:ext cx="0" cy="1967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Rak pilkoppling 35">
              <a:extLst>
                <a:ext uri="{FF2B5EF4-FFF2-40B4-BE49-F238E27FC236}">
                  <a16:creationId xmlns:a16="http://schemas.microsoft.com/office/drawing/2014/main" id="{301B04D0-751E-FE31-687F-14668FDC87DA}"/>
                </a:ext>
              </a:extLst>
            </p:cNvPr>
            <p:cNvCxnSpPr>
              <a:cxnSpLocks/>
            </p:cNvCxnSpPr>
            <p:nvPr/>
          </p:nvCxnSpPr>
          <p:spPr>
            <a:xfrm>
              <a:off x="5544291" y="1614401"/>
              <a:ext cx="0" cy="1967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Rak pilkoppling 35">
              <a:extLst>
                <a:ext uri="{FF2B5EF4-FFF2-40B4-BE49-F238E27FC236}">
                  <a16:creationId xmlns:a16="http://schemas.microsoft.com/office/drawing/2014/main" id="{0E68B061-0074-02FC-544D-142729951F50}"/>
                </a:ext>
              </a:extLst>
            </p:cNvPr>
            <p:cNvCxnSpPr>
              <a:cxnSpLocks/>
            </p:cNvCxnSpPr>
            <p:nvPr/>
          </p:nvCxnSpPr>
          <p:spPr>
            <a:xfrm>
              <a:off x="3340066" y="1614401"/>
              <a:ext cx="0" cy="1967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8857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8CBA52-E6DF-8FC6-D76E-3B3AA0320428}"/>
              </a:ext>
            </a:extLst>
          </p:cNvPr>
          <p:cNvSpPr>
            <a:spLocks noGrp="1"/>
          </p:cNvSpPr>
          <p:nvPr>
            <p:ph type="title"/>
          </p:nvPr>
        </p:nvSpPr>
        <p:spPr/>
        <p:txBody>
          <a:bodyPr/>
          <a:lstStyle/>
          <a:p>
            <a:r>
              <a:rPr lang="sv-SE" sz="2800" dirty="0"/>
              <a:t>Signal om arbete eller studier</a:t>
            </a:r>
            <a:endParaRPr lang="sv-SE" dirty="0"/>
          </a:p>
        </p:txBody>
      </p:sp>
      <p:sp>
        <p:nvSpPr>
          <p:cNvPr id="3" name="Platshållare för innehåll 2">
            <a:extLst>
              <a:ext uri="{FF2B5EF4-FFF2-40B4-BE49-F238E27FC236}">
                <a16:creationId xmlns:a16="http://schemas.microsoft.com/office/drawing/2014/main" id="{8085B766-2D70-DD40-5139-12D39D53CD6A}"/>
              </a:ext>
            </a:extLst>
          </p:cNvPr>
          <p:cNvSpPr>
            <a:spLocks noGrp="1"/>
          </p:cNvSpPr>
          <p:nvPr>
            <p:ph idx="1"/>
          </p:nvPr>
        </p:nvSpPr>
        <p:spPr>
          <a:xfrm>
            <a:off x="576002" y="1080000"/>
            <a:ext cx="7421825" cy="3673232"/>
          </a:xfrm>
        </p:spPr>
        <p:txBody>
          <a:bodyPr/>
          <a:lstStyle/>
          <a:p>
            <a:pPr marL="0" indent="0">
              <a:buNone/>
            </a:pPr>
            <a:r>
              <a:rPr lang="sv-SE" sz="1200" b="1" dirty="0">
                <a:cs typeface="Times New Roman" panose="02020603050405020304" pitchFamily="18" charset="0"/>
              </a:rPr>
              <a:t>Signal om arbete eller studier </a:t>
            </a:r>
            <a:r>
              <a:rPr lang="sv-SE" sz="1200" dirty="0">
                <a:cs typeface="Times New Roman" panose="02020603050405020304" pitchFamily="18" charset="0"/>
              </a:rPr>
              <a:t>kan skickas in i alla ärenden där det finns en gemensam planering.</a:t>
            </a:r>
          </a:p>
          <a:p>
            <a:pPr marL="0" indent="0">
              <a:buNone/>
            </a:pPr>
            <a:r>
              <a:rPr lang="sv-SE" sz="1200" dirty="0">
                <a:cs typeface="Times New Roman" panose="02020603050405020304" pitchFamily="18" charset="0"/>
              </a:rPr>
              <a:t>Rapporten är en förutsättning för att ni sedan ska kunna skicka in en resultatredovisning och kunna erhålla resultatersättning. Signal om arbete eller studier kan skickas in upp till 720 dagar efter avslutad tjänst.</a:t>
            </a:r>
          </a:p>
          <a:p>
            <a:pPr marL="0" indent="0">
              <a:buNone/>
            </a:pPr>
            <a:endParaRPr lang="sv-SE" sz="1200" dirty="0">
              <a:cs typeface="Times New Roman" panose="02020603050405020304" pitchFamily="18" charset="0"/>
            </a:endParaRPr>
          </a:p>
          <a:p>
            <a:pPr marL="0" indent="0">
              <a:buNone/>
            </a:pPr>
            <a:r>
              <a:rPr lang="sv-SE" sz="1200" dirty="0">
                <a:cs typeface="Times New Roman" panose="02020603050405020304" pitchFamily="18" charset="0"/>
              </a:rPr>
              <a:t>Ni ska skicka in en signal om arbete eller studier  när en deltagare börjar arbeta eller studera, detta även om arbetet eller studierna är i en omfattning som kanske inte kommer generera resultatersättning. Detta ska göras för att rapporten också är ett sätt att ge Arbetsförmedlingen information om att någonting kopplat till arbete eller studier har hänt i ärendet som Arbetsförmedlingen kan behöva agera på. Signal om arbete eller studier kan även skickas in när den arbetssökande ansöker om studier om studierna kommer påbörjas senare än två månader efter avslutad tjänst. Ni måste som startdatum för studierna skriva ansökningsdagen, då ni inte kan välja ett datum som ligger mer än två månader efter avslutad tjänst.</a:t>
            </a:r>
          </a:p>
          <a:p>
            <a:pPr marL="0" indent="0">
              <a:buNone/>
            </a:pPr>
            <a:r>
              <a:rPr lang="sv-SE" sz="1200" dirty="0">
                <a:cs typeface="Times New Roman" panose="02020603050405020304" pitchFamily="18" charset="0"/>
              </a:rPr>
              <a:t>Ni kan behöva skicka in flera signal om arbete eller studier i ett ärende, om det sker förändringar kring arbete eller studier under pågående tjänst, ni behöver dock inte skicka in nya signal om arbete eller studier efter avslutad tjänst om det reda finns en inskickad. </a:t>
            </a:r>
          </a:p>
          <a:p>
            <a:pPr marL="0" indent="0">
              <a:buNone/>
            </a:pPr>
            <a:endParaRPr lang="sv-SE" sz="1200" dirty="0">
              <a:cs typeface="Times New Roman" panose="02020603050405020304" pitchFamily="18" charset="0"/>
            </a:endParaRPr>
          </a:p>
          <a:p>
            <a:pPr marL="0" indent="0">
              <a:buNone/>
            </a:pPr>
            <a:r>
              <a:rPr lang="sv-SE" sz="1200" dirty="0">
                <a:cs typeface="Times New Roman" panose="02020603050405020304" pitchFamily="18" charset="0"/>
              </a:rPr>
              <a:t>Vid  byte av leverantör så måste den nya leverantören skicka in en signal om arbete eller studier för att kunna skicka in en resultatredovisning (även om tidigare leverantör skickat in signal om arbete eller studier.</a:t>
            </a:r>
          </a:p>
          <a:p>
            <a:pPr marL="0" indent="0">
              <a:buNone/>
            </a:pPr>
            <a:endParaRPr lang="sv-SE" dirty="0"/>
          </a:p>
        </p:txBody>
      </p:sp>
    </p:spTree>
    <p:extLst>
      <p:ext uri="{BB962C8B-B14F-4D97-AF65-F5344CB8AC3E}">
        <p14:creationId xmlns:p14="http://schemas.microsoft.com/office/powerpoint/2010/main" val="3904256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FA57D44-3944-D889-1DE4-F29408E98754}"/>
              </a:ext>
            </a:extLst>
          </p:cNvPr>
          <p:cNvSpPr>
            <a:spLocks noGrp="1"/>
          </p:cNvSpPr>
          <p:nvPr>
            <p:ph type="title"/>
          </p:nvPr>
        </p:nvSpPr>
        <p:spPr/>
        <p:txBody>
          <a:bodyPr/>
          <a:lstStyle/>
          <a:p>
            <a:r>
              <a:rPr lang="sv-SE" sz="2800" dirty="0"/>
              <a:t>Resultatredovisning</a:t>
            </a:r>
            <a:endParaRPr lang="sv-SE" dirty="0"/>
          </a:p>
        </p:txBody>
      </p:sp>
      <p:sp>
        <p:nvSpPr>
          <p:cNvPr id="3" name="Platshållare för innehåll 2">
            <a:extLst>
              <a:ext uri="{FF2B5EF4-FFF2-40B4-BE49-F238E27FC236}">
                <a16:creationId xmlns:a16="http://schemas.microsoft.com/office/drawing/2014/main" id="{E8EB4772-E340-61BC-54A0-10630B680AAF}"/>
              </a:ext>
            </a:extLst>
          </p:cNvPr>
          <p:cNvSpPr>
            <a:spLocks noGrp="1"/>
          </p:cNvSpPr>
          <p:nvPr>
            <p:ph idx="1"/>
          </p:nvPr>
        </p:nvSpPr>
        <p:spPr>
          <a:xfrm>
            <a:off x="576002" y="861750"/>
            <a:ext cx="7421825" cy="4281750"/>
          </a:xfrm>
        </p:spPr>
        <p:txBody>
          <a:bodyPr/>
          <a:lstStyle/>
          <a:p>
            <a:pPr marL="0" indent="0">
              <a:buNone/>
            </a:pPr>
            <a:r>
              <a:rPr lang="sv-SE" sz="1200" b="1" dirty="0">
                <a:cs typeface="Times New Roman" panose="02020603050405020304" pitchFamily="18" charset="0"/>
              </a:rPr>
              <a:t>Resultatredovisning</a:t>
            </a:r>
            <a:r>
              <a:rPr lang="sv-SE" sz="1200" dirty="0">
                <a:cs typeface="Times New Roman" panose="02020603050405020304" pitchFamily="18" charset="0"/>
              </a:rPr>
              <a:t> ska du som leverantör skicka in när du anser att en deltagare uppfyllt villkoren för att ni ska kunna erhålla resultatersättning. Om resultatredovisningen gäller studier som startade mer än två månader efter avslutad tjänst måste ni som startdatum i resultatredovisningen ange ansökningsdatum. Detta då Mina Sidor Fristående Aktörer (MSFA) inte tillåter ett startdatum som ligger mer än två månader efter avslutad tjänst.</a:t>
            </a:r>
          </a:p>
          <a:p>
            <a:pPr marL="0" indent="0">
              <a:buNone/>
            </a:pPr>
            <a:endParaRPr lang="sv-SE" sz="1200" dirty="0">
              <a:cs typeface="Times New Roman" panose="02020603050405020304" pitchFamily="18" charset="0"/>
            </a:endParaRPr>
          </a:p>
          <a:p>
            <a:pPr marL="0" indent="0">
              <a:buNone/>
            </a:pPr>
            <a:r>
              <a:rPr lang="sv-SE" sz="1200" dirty="0">
                <a:cs typeface="Times New Roman" panose="02020603050405020304" pitchFamily="18" charset="0"/>
              </a:rPr>
              <a:t>Det finns resultatredovisning 1 och resultatredovisning 2. Resultatredovisning 1 kan skickas in när resultat 1 är uppfyllt efter 3 månader av arbete eller utbildning och resultatredovisning 2 när resultat 2 är uppfyllt efter minst 6 (3+3) månader. Resultatredovisning 1 är möjlig att skicka in under pågående tjänst och resultatersättning 1 kan alltså utgå även om den arbetssökande fortsätter i tjänsten. Resultatredovisning 2 kan endast skickas in när tjänsten är avslutad.</a:t>
            </a:r>
          </a:p>
          <a:p>
            <a:pPr marL="0" indent="0">
              <a:buNone/>
            </a:pPr>
            <a:endParaRPr lang="sv-SE" sz="1200" dirty="0">
              <a:cs typeface="Times New Roman" panose="02020603050405020304" pitchFamily="18" charset="0"/>
            </a:endParaRPr>
          </a:p>
          <a:p>
            <a:pPr marL="0" indent="0">
              <a:buNone/>
            </a:pPr>
            <a:r>
              <a:rPr lang="sv-SE" sz="1200" dirty="0">
                <a:cs typeface="Times New Roman" panose="02020603050405020304" pitchFamily="18" charset="0"/>
              </a:rPr>
              <a:t>Arbetsförmedlingen granskar resultatredovisningarna var för sig utifrån den resultatgrund som ni leverantörer uppgett i resultatredovisningen. Rapporten ”godkänns” eller ”ej godkänns”. </a:t>
            </a:r>
          </a:p>
          <a:p>
            <a:pPr marL="0" indent="0">
              <a:buNone/>
            </a:pPr>
            <a:r>
              <a:rPr lang="sv-SE" sz="1200" dirty="0">
                <a:cs typeface="Times New Roman" panose="02020603050405020304" pitchFamily="18" charset="0"/>
              </a:rPr>
              <a:t>Godkänd resultatredovisning = skickas ut en order för resultatrelaterade ersättningar och det är därefter möjligt att fakturera resultatersättningen.</a:t>
            </a:r>
          </a:p>
          <a:p>
            <a:pPr marL="0" indent="0">
              <a:buNone/>
            </a:pPr>
            <a:r>
              <a:rPr lang="sv-SE" sz="1200" dirty="0">
                <a:cs typeface="Times New Roman" panose="02020603050405020304" pitchFamily="18" charset="0"/>
              </a:rPr>
              <a:t>När Arbetsförmedlingen granskar om resultatredovisningen ska godkännas, så kontrollerar vi </a:t>
            </a:r>
            <a:r>
              <a:rPr lang="sv-SE" sz="1200" dirty="0">
                <a:solidFill>
                  <a:srgbClr val="FF0000"/>
                </a:solidFill>
                <a:cs typeface="Times New Roman" panose="02020603050405020304" pitchFamily="18" charset="0"/>
                <a:hlinkClick r:id="rId2" action="ppaction://hlinksldjump"/>
              </a:rPr>
              <a:t>om det på vissa fastställda sätt går att verifiera att villkoren för just den begärda resultatersättning är uppfyllda. </a:t>
            </a:r>
            <a:r>
              <a:rPr lang="sv-SE" sz="1200" dirty="0">
                <a:cs typeface="Times New Roman" panose="02020603050405020304" pitchFamily="18" charset="0"/>
              </a:rPr>
              <a:t>Dessa sätt är fastställda utifrån FFU och tolkningar kopplat till detta, </a:t>
            </a:r>
            <a:endParaRPr lang="sv-SE" sz="1200"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4010005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770190-D996-3A44-70D3-9E0B98A190DF}"/>
              </a:ext>
            </a:extLst>
          </p:cNvPr>
          <p:cNvSpPr>
            <a:spLocks noGrp="1"/>
          </p:cNvSpPr>
          <p:nvPr>
            <p:ph type="title"/>
          </p:nvPr>
        </p:nvSpPr>
        <p:spPr/>
        <p:txBody>
          <a:bodyPr/>
          <a:lstStyle/>
          <a:p>
            <a:r>
              <a:rPr lang="sv-SE" sz="2800" dirty="0"/>
              <a:t>Ersättningsnivåer</a:t>
            </a:r>
            <a:endParaRPr lang="sv-SE" dirty="0"/>
          </a:p>
        </p:txBody>
      </p:sp>
      <p:sp>
        <p:nvSpPr>
          <p:cNvPr id="3" name="Platshållare för innehåll 2">
            <a:extLst>
              <a:ext uri="{FF2B5EF4-FFF2-40B4-BE49-F238E27FC236}">
                <a16:creationId xmlns:a16="http://schemas.microsoft.com/office/drawing/2014/main" id="{D070C31A-3770-C103-B046-09B6BC74E35F}"/>
              </a:ext>
            </a:extLst>
          </p:cNvPr>
          <p:cNvSpPr>
            <a:spLocks noGrp="1"/>
          </p:cNvSpPr>
          <p:nvPr>
            <p:ph idx="1"/>
          </p:nvPr>
        </p:nvSpPr>
        <p:spPr/>
        <p:txBody>
          <a:bodyPr/>
          <a:lstStyle/>
          <a:p>
            <a:r>
              <a:rPr lang="sv-SE" sz="1400" dirty="0">
                <a:cs typeface="Times New Roman" panose="02020603050405020304" pitchFamily="18" charset="0"/>
              </a:rPr>
              <a:t>Vilken ersättning som kan utgå vid resultatersättning beror på om Arbetsförmedlingen bedömt att deltagaren tillhör nivå A, B eller C. Dessa nivåer speglar Arbetsförmedlingens bedömning om deltagarens avstånd till arbetsmarknaden, där nivå A innebär att deltagaren har ett kortare avstånd till arbetsmarknaden och nivå C är längre ifrån arbetsmarknaden (se FFU 5.1)</a:t>
            </a:r>
          </a:p>
          <a:p>
            <a:pPr marL="0" indent="0">
              <a:buNone/>
            </a:pPr>
            <a:endParaRPr lang="sv-SE" sz="1400" dirty="0">
              <a:cs typeface="Times New Roman" panose="02020603050405020304" pitchFamily="18" charset="0"/>
            </a:endParaRPr>
          </a:p>
          <a:p>
            <a:r>
              <a:rPr lang="sv-SE" sz="1400" dirty="0">
                <a:cs typeface="Times New Roman" panose="02020603050405020304" pitchFamily="18" charset="0"/>
              </a:rPr>
              <a:t>Maxbelopp för resultatersättning* vid de olika nivåerna:</a:t>
            </a:r>
          </a:p>
          <a:p>
            <a:pPr marL="0" indent="0">
              <a:buNone/>
            </a:pPr>
            <a:r>
              <a:rPr lang="sv-SE" sz="1400" dirty="0">
                <a:cs typeface="Times New Roman" panose="02020603050405020304" pitchFamily="18" charset="0"/>
              </a:rPr>
              <a:t>	• Nivå A: 20 300 kronor per deltagare</a:t>
            </a:r>
          </a:p>
          <a:p>
            <a:pPr marL="0" indent="0">
              <a:buNone/>
            </a:pPr>
            <a:r>
              <a:rPr lang="sv-SE" sz="1400" dirty="0">
                <a:cs typeface="Times New Roman" panose="02020603050405020304" pitchFamily="18" charset="0"/>
              </a:rPr>
              <a:t> 	• Nivå B: 27 700 kronor per deltagare</a:t>
            </a:r>
          </a:p>
          <a:p>
            <a:pPr marL="0" indent="0">
              <a:buNone/>
            </a:pPr>
            <a:r>
              <a:rPr lang="sv-SE" sz="1400" dirty="0">
                <a:cs typeface="Times New Roman" panose="02020603050405020304" pitchFamily="18" charset="0"/>
              </a:rPr>
              <a:t> 	• Nivå C: 38 000 kronor per deltagare</a:t>
            </a:r>
          </a:p>
          <a:p>
            <a:pPr marL="0" indent="0">
              <a:buNone/>
            </a:pPr>
            <a:endParaRPr lang="sv-SE" sz="1400" dirty="0">
              <a:cs typeface="Times New Roman" panose="02020603050405020304" pitchFamily="18" charset="0"/>
            </a:endParaRPr>
          </a:p>
          <a:p>
            <a:r>
              <a:rPr lang="sv-SE" sz="1400" dirty="0">
                <a:cs typeface="Times New Roman" panose="02020603050405020304" pitchFamily="18" charset="0"/>
              </a:rPr>
              <a:t>Maxbeloppet för resultatersättning kan endast utgå om villkoren för resultatersättning kopplat till arbete i önskad omfattning eller utbildning varit uppfyllda i 6 månader (3+3 månader). Vid resultatersättning för arbete på deltid så kan endast hälften av maxbeloppet (50%) uppnås. </a:t>
            </a:r>
            <a:endParaRPr lang="sv-SE" sz="1600" dirty="0">
              <a:ea typeface="Georgia" panose="02040502050405020303" pitchFamily="18" charset="0"/>
              <a:cs typeface="Times New Roman" panose="02020603050405020304" pitchFamily="18" charset="0"/>
            </a:endParaRPr>
          </a:p>
          <a:p>
            <a:pPr marL="0" indent="0">
              <a:buNone/>
            </a:pPr>
            <a:r>
              <a:rPr lang="sv-SE" sz="1000" dirty="0">
                <a:ea typeface="Georgia" panose="02040502050405020303" pitchFamily="18" charset="0"/>
                <a:cs typeface="Times New Roman" panose="02020603050405020304" pitchFamily="18" charset="0"/>
              </a:rPr>
              <a:t>*Här räknas inte eventuell snabbhetspremie eller tilläggsersättning in</a:t>
            </a:r>
          </a:p>
          <a:p>
            <a:pPr marL="0" indent="0">
              <a:buNone/>
            </a:pPr>
            <a:endParaRPr lang="sv-SE" dirty="0"/>
          </a:p>
        </p:txBody>
      </p:sp>
    </p:spTree>
    <p:extLst>
      <p:ext uri="{BB962C8B-B14F-4D97-AF65-F5344CB8AC3E}">
        <p14:creationId xmlns:p14="http://schemas.microsoft.com/office/powerpoint/2010/main" val="3704421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FF2B03-055A-BD06-6F22-DF87F794E2DC}"/>
              </a:ext>
            </a:extLst>
          </p:cNvPr>
          <p:cNvSpPr>
            <a:spLocks noGrp="1"/>
          </p:cNvSpPr>
          <p:nvPr>
            <p:ph type="title"/>
          </p:nvPr>
        </p:nvSpPr>
        <p:spPr/>
        <p:txBody>
          <a:bodyPr/>
          <a:lstStyle/>
          <a:p>
            <a:r>
              <a:rPr lang="sv-SE" sz="2800" dirty="0"/>
              <a:t>Snabbhetspremie</a:t>
            </a:r>
            <a:endParaRPr lang="sv-SE" dirty="0"/>
          </a:p>
        </p:txBody>
      </p:sp>
      <p:sp>
        <p:nvSpPr>
          <p:cNvPr id="3" name="Platshållare för innehåll 2">
            <a:extLst>
              <a:ext uri="{FF2B5EF4-FFF2-40B4-BE49-F238E27FC236}">
                <a16:creationId xmlns:a16="http://schemas.microsoft.com/office/drawing/2014/main" id="{2BFCA056-6258-925B-3DF8-1720A6C2525C}"/>
              </a:ext>
            </a:extLst>
          </p:cNvPr>
          <p:cNvSpPr>
            <a:spLocks noGrp="1"/>
          </p:cNvSpPr>
          <p:nvPr>
            <p:ph idx="1"/>
          </p:nvPr>
        </p:nvSpPr>
        <p:spPr/>
        <p:txBody>
          <a:bodyPr/>
          <a:lstStyle/>
          <a:p>
            <a:r>
              <a:rPr lang="sv-SE" sz="1400" dirty="0">
                <a:cs typeface="Times New Roman" panose="02020603050405020304" pitchFamily="18" charset="0"/>
              </a:rPr>
              <a:t>Snabbhetspremie utgår om Arbetsförmedlingen i förtid avbryter deltagarens pågående placeringsperiod i tjänsten och villkoren för resultatersättning gällande arbete i önskad omfattning eller studier sedan uppfylls.</a:t>
            </a:r>
          </a:p>
          <a:p>
            <a:pPr marL="0" indent="0">
              <a:buNone/>
            </a:pPr>
            <a:endParaRPr lang="sv-SE" sz="1400" dirty="0">
              <a:cs typeface="Times New Roman" panose="02020603050405020304" pitchFamily="18" charset="0"/>
            </a:endParaRPr>
          </a:p>
          <a:p>
            <a:r>
              <a:rPr lang="sv-SE" sz="1400" dirty="0">
                <a:cs typeface="Times New Roman" panose="02020603050405020304" pitchFamily="18" charset="0"/>
              </a:rPr>
              <a:t>Snabbhetspremie utgår för de dagar som återstår av deltagarens pågående placeringsperiod, oberoende placeringsperiod 1 eller 2, (upp till 6 månader) när tjänsten avbryts. Ersättning består av hälften av det belopp som utgår per dag och nivå. Detta innebär att ju tidigare i deltagarens placering som resultat uppnås så att tjänsten avbryts, desto högre ersättning.</a:t>
            </a:r>
          </a:p>
          <a:p>
            <a:pPr marL="0" indent="0">
              <a:buNone/>
            </a:pPr>
            <a:endParaRPr lang="sv-SE" sz="1400" dirty="0">
              <a:cs typeface="Times New Roman" panose="02020603050405020304" pitchFamily="18" charset="0"/>
            </a:endParaRPr>
          </a:p>
          <a:p>
            <a:r>
              <a:rPr lang="sv-SE" sz="1400" dirty="0">
                <a:cs typeface="Times New Roman" panose="02020603050405020304" pitchFamily="18" charset="0"/>
              </a:rPr>
              <a:t>Hälften av beloppet för snabbhetspremie betalas ut i samband med resultatersättning 1, resterande del betalas ut om resultatersättning 2 betalas ut. </a:t>
            </a:r>
          </a:p>
          <a:p>
            <a:endParaRPr lang="sv-SE" dirty="0"/>
          </a:p>
        </p:txBody>
      </p:sp>
    </p:spTree>
    <p:extLst>
      <p:ext uri="{BB962C8B-B14F-4D97-AF65-F5344CB8AC3E}">
        <p14:creationId xmlns:p14="http://schemas.microsoft.com/office/powerpoint/2010/main" val="18223993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CCESSIBILITYFIXERID" val="d08718bb-3ea9-4237-9a9f-22959620cb11"/>
</p:tagLst>
</file>

<file path=ppt/theme/theme1.xml><?xml version="1.0" encoding="utf-8"?>
<a:theme xmlns:a="http://schemas.openxmlformats.org/drawingml/2006/main" name="Arbetsförmedlingen, vit utan punkter">
  <a:themeElements>
    <a:clrScheme name="Arbetsförmledlingen diagram">
      <a:dk1>
        <a:sysClr val="windowText" lastClr="000000"/>
      </a:dk1>
      <a:lt1>
        <a:sysClr val="window" lastClr="FFFFFF"/>
      </a:lt1>
      <a:dk2>
        <a:srgbClr val="262626"/>
      </a:dk2>
      <a:lt2>
        <a:srgbClr val="E7E6E6"/>
      </a:lt2>
      <a:accent1>
        <a:srgbClr val="00005A"/>
      </a:accent1>
      <a:accent2>
        <a:srgbClr val="4C6320"/>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 id="{524FE8C7-9D49-43A5-B246-F8D159C3B5D9}" vid="{D18315EE-D8D8-4AA7-BE1C-E7E27A5DF302}"/>
    </a:ext>
  </a:extLst>
</a:theme>
</file>

<file path=ppt/theme/theme2.xml><?xml version="1.0" encoding="utf-8"?>
<a:theme xmlns:a="http://schemas.openxmlformats.org/drawingml/2006/main" name="Arbetsförmedlingen, vit">
  <a:themeElements>
    <a:clrScheme name="Arbetsförmedlingen">
      <a:dk1>
        <a:sysClr val="windowText" lastClr="000000"/>
      </a:dk1>
      <a:lt1>
        <a:sysClr val="window" lastClr="FFFFFF"/>
      </a:lt1>
      <a:dk2>
        <a:srgbClr val="262626"/>
      </a:dk2>
      <a:lt2>
        <a:srgbClr val="E7E6E6"/>
      </a:lt2>
      <a:accent1>
        <a:srgbClr val="00005A"/>
      </a:accent1>
      <a:accent2>
        <a:srgbClr val="95C23D"/>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 id="{524FE8C7-9D49-43A5-B246-F8D159C3B5D9}" vid="{25A8992D-B864-4B94-AABF-0AB485395EE0}"/>
    </a:ext>
  </a:extLst>
</a:theme>
</file>

<file path=ppt/theme/theme3.xml><?xml version="1.0" encoding="utf-8"?>
<a:theme xmlns:a="http://schemas.openxmlformats.org/drawingml/2006/main" name="Arbetsförmedlingen, blå">
  <a:themeElements>
    <a:clrScheme name="Arbetsförmedlingen">
      <a:dk1>
        <a:sysClr val="windowText" lastClr="000000"/>
      </a:dk1>
      <a:lt1>
        <a:sysClr val="window" lastClr="FFFFFF"/>
      </a:lt1>
      <a:dk2>
        <a:srgbClr val="262626"/>
      </a:dk2>
      <a:lt2>
        <a:srgbClr val="E7E6E6"/>
      </a:lt2>
      <a:accent1>
        <a:srgbClr val="00005A"/>
      </a:accent1>
      <a:accent2>
        <a:srgbClr val="95C23D"/>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 id="{524FE8C7-9D49-43A5-B246-F8D159C3B5D9}" vid="{A6C0C079-2E9B-487F-BBC8-58AF86AD0447}"/>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e71a192-3c97-4978-ba5e-8a69329072d2">
      <Value>1</Value>
    </TaxCatchAll>
    <pc5989269dd348b6b1b5ccb18f16fed3 xmlns="1e71a192-3c97-4978-ba5e-8a69329072d2">
      <Terms xmlns="http://schemas.microsoft.com/office/infopath/2007/PartnerControls">
        <TermInfo xmlns="http://schemas.microsoft.com/office/infopath/2007/PartnerControls">
          <TermName xmlns="http://schemas.microsoft.com/office/infopath/2007/PartnerControls">Utkast</TermName>
          <TermId xmlns="http://schemas.microsoft.com/office/infopath/2007/PartnerControls">4fd34bca-3b4e-4a5b-88f2-24ba8985d36d</TermId>
        </TermInfo>
      </Terms>
    </pc5989269dd348b6b1b5ccb18f16fed3>
    <Skyddsvarde xmlns="1e71a192-3c97-4978-ba5e-8a69329072d2" xsi:nil="true"/>
    <pb38c114153344b4a8ac01227a633d83 xmlns="1e71a192-3c97-4978-ba5e-8a69329072d2">
      <Terms xmlns="http://schemas.microsoft.com/office/infopath/2007/PartnerControls"/>
    </pb38c114153344b4a8ac01227a633d83>
    <Gallringsbar xmlns="1e71a192-3c97-4978-ba5e-8a69329072d2">Ja</Gallringsba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F_Dokument" ma:contentTypeID="0x01010014A0B615A4987746B2959CA40FE4F9A900C27B4942BBDD074281228BB6DEEC538C" ma:contentTypeVersion="9" ma:contentTypeDescription="Standdard AF innehållstyp" ma:contentTypeScope="" ma:versionID="4ae6e04985a16efa2302aee29d435b60">
  <xsd:schema xmlns:xsd="http://www.w3.org/2001/XMLSchema" xmlns:xs="http://www.w3.org/2001/XMLSchema" xmlns:p="http://schemas.microsoft.com/office/2006/metadata/properties" xmlns:ns2="1e71a192-3c97-4978-ba5e-8a69329072d2" targetNamespace="http://schemas.microsoft.com/office/2006/metadata/properties" ma:root="true" ma:fieldsID="59af65eb9f3987361b0d1f8c1bc5361a" ns2:_="">
    <xsd:import namespace="1e71a192-3c97-4978-ba5e-8a69329072d2"/>
    <xsd:element name="properties">
      <xsd:complexType>
        <xsd:sequence>
          <xsd:element name="documentManagement">
            <xsd:complexType>
              <xsd:all>
                <xsd:element ref="ns2:pc5989269dd348b6b1b5ccb18f16fed3" minOccurs="0"/>
                <xsd:element ref="ns2:TaxCatchAll" minOccurs="0"/>
                <xsd:element ref="ns2:TaxCatchAllLabel" minOccurs="0"/>
                <xsd:element ref="ns2:pb38c114153344b4a8ac01227a633d83" minOccurs="0"/>
                <xsd:element ref="ns2:Gallringsbar" minOccurs="0"/>
                <xsd:element ref="ns2:Skyddsvarde"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71a192-3c97-4978-ba5e-8a69329072d2" elementFormDefault="qualified">
    <xsd:import namespace="http://schemas.microsoft.com/office/2006/documentManagement/types"/>
    <xsd:import namespace="http://schemas.microsoft.com/office/infopath/2007/PartnerControls"/>
    <xsd:element name="pc5989269dd348b6b1b5ccb18f16fed3" ma:index="8" nillable="true" ma:taxonomy="true" ma:internalName="pc5989269dd348b6b1b5ccb18f16fed3" ma:taxonomyFieldName="Dokumentstatus" ma:displayName="Dokumentstatus" ma:default="1;#Utkast|4fd34bca-3b4e-4a5b-88f2-24ba8985d36d" ma:fieldId="{9c598926-9dd3-48b6-b1b5-ccb18f16fed3}" ma:sspId="93b5fa16-33f7-4e0d-9c60-e37e052098b6" ma:termSetId="b2d44d14-e970-4bd9-b606-a8f608d268b2" ma:anchorId="a1a796ae-097c-4b94-b5b0-85256fa492ce" ma:open="false" ma:isKeyword="false">
      <xsd:complexType>
        <xsd:sequence>
          <xsd:element ref="pc:Terms" minOccurs="0" maxOccurs="1"/>
        </xsd:sequence>
      </xsd:complexType>
    </xsd:element>
    <xsd:element name="TaxCatchAll" ma:index="9" nillable="true" ma:displayName="Taxonomy Catch All Column" ma:hidden="true" ma:list="{5633e8a2-2cdd-44dd-aaf2-70290e7dd82d}" ma:internalName="TaxCatchAll" ma:showField="CatchAllData" ma:web="1e71a192-3c97-4978-ba5e-8a69329072d2">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5633e8a2-2cdd-44dd-aaf2-70290e7dd82d}" ma:internalName="TaxCatchAllLabel" ma:readOnly="true" ma:showField="CatchAllDataLabel" ma:web="1e71a192-3c97-4978-ba5e-8a69329072d2">
      <xsd:complexType>
        <xsd:complexContent>
          <xsd:extension base="dms:MultiChoiceLookup">
            <xsd:sequence>
              <xsd:element name="Value" type="dms:Lookup" maxOccurs="unbounded" minOccurs="0" nillable="true"/>
            </xsd:sequence>
          </xsd:extension>
        </xsd:complexContent>
      </xsd:complexType>
    </xsd:element>
    <xsd:element name="pb38c114153344b4a8ac01227a633d83" ma:index="12" nillable="true" ma:taxonomy="true" ma:internalName="pb38c114153344b4a8ac01227a633d83" ma:taxonomyFieldName="Dokumenttyp" ma:displayName="Dokumenttyp" ma:default="" ma:fieldId="{9b38c114-1533-44b4-a8ac-01227a633d83}" ma:sspId="93b5fa16-33f7-4e0d-9c60-e37e052098b6" ma:termSetId="b2d44d14-e970-4bd9-b606-a8f608d268b2" ma:anchorId="1faec79e-05e2-4ca8-80e6-d2239223a758" ma:open="false" ma:isKeyword="false">
      <xsd:complexType>
        <xsd:sequence>
          <xsd:element ref="pc:Terms" minOccurs="0" maxOccurs="1"/>
        </xsd:sequence>
      </xsd:complexType>
    </xsd:element>
    <xsd:element name="Gallringsbar" ma:index="14" nillable="true" ma:displayName="Gallringsbar" ma:default="Ja" ma:format="Dropdown" ma:internalName="Gallringsbar" ma:readOnly="false">
      <xsd:simpleType>
        <xsd:restriction base="dms:Choice">
          <xsd:enumeration value="Ja"/>
          <xsd:enumeration value="Nej"/>
        </xsd:restriction>
      </xsd:simpleType>
    </xsd:element>
    <xsd:element name="Skyddsvarde" ma:index="15" nillable="true" ma:displayName="Skyddsvärde" ma:description="Vilken typ av tillfällig hantering innehåller dokumentet?" ma:format="Dropdown" ma:internalName="Skyddsvarde">
      <xsd:simpleType>
        <xsd:restriction base="dms:Choice">
          <xsd:enumeration value="LÅG, publik info, inga personuppgifter"/>
          <xsd:enumeration value="MEDEL, inga personuppgifter"/>
          <xsd:enumeration value="MEDEL, icke känsliga personuppgifter"/>
        </xsd:restriction>
      </xsd:simpleType>
    </xsd:element>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4F12EF-12A4-4472-9DBA-9911FD782F14}">
  <ds:schemaRefs>
    <ds:schemaRef ds:uri="http://purl.org/dc/elements/1.1/"/>
    <ds:schemaRef ds:uri="http://purl.org/dc/terms/"/>
    <ds:schemaRef ds:uri="1e71a192-3c97-4978-ba5e-8a69329072d2"/>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E5D1E9E-B6D5-4BFF-84E0-B9091956E5A9}">
  <ds:schemaRefs>
    <ds:schemaRef ds:uri="http://schemas.microsoft.com/sharepoint/v3/contenttype/forms"/>
  </ds:schemaRefs>
</ds:datastoreItem>
</file>

<file path=customXml/itemProps3.xml><?xml version="1.0" encoding="utf-8"?>
<ds:datastoreItem xmlns:ds="http://schemas.openxmlformats.org/officeDocument/2006/customXml" ds:itemID="{51D53E8A-0A7F-4318-AB50-5E8A1B1194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71a192-3c97-4978-ba5e-8a69329072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Template>
  <TotalTime>12771</TotalTime>
  <Words>5659</Words>
  <Application>Microsoft Office PowerPoint</Application>
  <PresentationFormat>Bildspel på skärmen (16:9)</PresentationFormat>
  <Paragraphs>300</Paragraphs>
  <Slides>35</Slides>
  <Notes>11</Notes>
  <HiddenSlides>0</HiddenSlides>
  <MMClips>0</MMClips>
  <ScaleCrop>false</ScaleCrop>
  <HeadingPairs>
    <vt:vector size="6" baseType="variant">
      <vt:variant>
        <vt:lpstr>Använt teckensnitt</vt:lpstr>
      </vt:variant>
      <vt:variant>
        <vt:i4>5</vt:i4>
      </vt:variant>
      <vt:variant>
        <vt:lpstr>Tema</vt:lpstr>
      </vt:variant>
      <vt:variant>
        <vt:i4>3</vt:i4>
      </vt:variant>
      <vt:variant>
        <vt:lpstr>Bildrubriker</vt:lpstr>
      </vt:variant>
      <vt:variant>
        <vt:i4>35</vt:i4>
      </vt:variant>
    </vt:vector>
  </HeadingPairs>
  <TitlesOfParts>
    <vt:vector size="43" baseType="lpstr">
      <vt:lpstr>Arial</vt:lpstr>
      <vt:lpstr>Calibri</vt:lpstr>
      <vt:lpstr>Courier New</vt:lpstr>
      <vt:lpstr>Georgia</vt:lpstr>
      <vt:lpstr>Helvetica Neue Medium</vt:lpstr>
      <vt:lpstr>Arbetsförmedlingen, vit utan punkter</vt:lpstr>
      <vt:lpstr>Arbetsförmedlingen, vit</vt:lpstr>
      <vt:lpstr>Arbetsförmedlingen, blå</vt:lpstr>
      <vt:lpstr>Begäran om resultatersättning </vt:lpstr>
      <vt:lpstr>Innehållsförteckning</vt:lpstr>
      <vt:lpstr>Resultatersättning inom rusta och matcha 2</vt:lpstr>
      <vt:lpstr>Resultatersättning i två olika steg</vt:lpstr>
      <vt:lpstr>Så här gör ni för att begära om resultatersättning</vt:lpstr>
      <vt:lpstr>Signal om arbete eller studier</vt:lpstr>
      <vt:lpstr>Resultatredovisning</vt:lpstr>
      <vt:lpstr>Ersättningsnivåer</vt:lpstr>
      <vt:lpstr>Snabbhetspremie</vt:lpstr>
      <vt:lpstr>Tilläggsersättning</vt:lpstr>
      <vt:lpstr>Utbetalning av resultatersättning i två steg</vt:lpstr>
      <vt:lpstr>Utbetalning av resultatersättning – vid kombination av två olika resultatgrunder</vt:lpstr>
      <vt:lpstr>Hur resultatersättning kan kombineras</vt:lpstr>
      <vt:lpstr>Resultatersättning vid byte av leverantör – Resultatersättning 1</vt:lpstr>
      <vt:lpstr>Resultatersättning vid byte av leverantör – Resultatersättning 2</vt:lpstr>
      <vt:lpstr>Viktigt att ansöka om resultatersättning 1 när villkoren är uppfyllda</vt:lpstr>
      <vt:lpstr>Olika exempel gällande utbetalning av resultatersättning</vt:lpstr>
      <vt:lpstr>Arbetsförmedlingen granskar om villkoren för resultatersättning är uppfyllda</vt:lpstr>
      <vt:lpstr>Resultatersättning – behov av intyg?</vt:lpstr>
      <vt:lpstr>Villkor kring resultatersättning gällande arbete i önskad omfattning</vt:lpstr>
      <vt:lpstr>Villkor kring resultatersättning gällande arbete i önskad omfattning, forts.</vt:lpstr>
      <vt:lpstr>Olika exempel på glapp mellan resultatersättning 1 och resultatersättning 2</vt:lpstr>
      <vt:lpstr>Verifiering av villkoren gällande resultatersättning - arbete i önskad omfattning</vt:lpstr>
      <vt:lpstr>Villkor kring resultatersättning gällande arbete på deltid</vt:lpstr>
      <vt:lpstr>Villkor kring resultatersättning gällande arbete på deltid, forts.</vt:lpstr>
      <vt:lpstr>Verifiering av villkoren gällande resultatersättning - arbete på deltid</vt:lpstr>
      <vt:lpstr>Kan resultatersättning beviljas för en anställning som den sökande påbörjat innan tjänsten?</vt:lpstr>
      <vt:lpstr>Villkor kring resultatersättning gällande utbildning</vt:lpstr>
      <vt:lpstr>Villkor kring resultatersättning gällande utbildning, forts.</vt:lpstr>
      <vt:lpstr>Villkor kring resultatersättning gällande utbildning, forts 2.</vt:lpstr>
      <vt:lpstr>Verifiering av villkoren gällande resultatersättning - utbildning</vt:lpstr>
      <vt:lpstr>”Godkänd” eller ”ej godkänd” resultatredovisning</vt:lpstr>
      <vt:lpstr>Tystnadsplikt och inhämtande av intyg</vt:lpstr>
      <vt:lpstr>Ej möjlighet till omprövning</vt:lpstr>
      <vt:lpstr>Har du frågor om resultatersättning?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Resultatersättning</dc:title>
  <dc:creator>Kristina Ekqvist</dc:creator>
  <cp:keywords>resultatersättning rusta och matcha 2</cp:keywords>
  <dc:description>Af 00013 7.0 (2022-03-28)</dc:description>
  <cp:lastModifiedBy>Fredrik Wolffelt</cp:lastModifiedBy>
  <cp:revision>16</cp:revision>
  <dcterms:created xsi:type="dcterms:W3CDTF">2023-03-28T07:51:19Z</dcterms:created>
  <dcterms:modified xsi:type="dcterms:W3CDTF">2024-02-12T10:54:44Z</dcterms:modified>
  <cp:category>resultatersättning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88cc774a-4e14-4f10-9ecd-9d90ec222c7f</vt:lpwstr>
  </property>
  <property fmtid="{D5CDD505-2E9C-101B-9397-08002B2CF9AE}" pid="3" name="ContentTypeId">
    <vt:lpwstr>0x01010014A0B615A4987746B2959CA40FE4F9A900C27B4942BBDD074281228BB6DEEC538C</vt:lpwstr>
  </property>
  <property fmtid="{D5CDD505-2E9C-101B-9397-08002B2CF9AE}" pid="4" name="Dokumentstatus">
    <vt:lpwstr>1;#Utkast|4fd34bca-3b4e-4a5b-88f2-24ba8985d36d</vt:lpwstr>
  </property>
  <property fmtid="{D5CDD505-2E9C-101B-9397-08002B2CF9AE}" pid="5" name="Dokumenttyp">
    <vt:lpwstr/>
  </property>
</Properties>
</file>